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9"/>
  </p:notesMasterIdLst>
  <p:sldIdLst>
    <p:sldId id="259" r:id="rId2"/>
    <p:sldId id="335" r:id="rId3"/>
    <p:sldId id="334" r:id="rId4"/>
    <p:sldId id="333" r:id="rId5"/>
    <p:sldId id="331" r:id="rId6"/>
    <p:sldId id="332" r:id="rId7"/>
    <p:sldId id="329" r:id="rId8"/>
    <p:sldId id="328" r:id="rId9"/>
    <p:sldId id="327" r:id="rId10"/>
    <p:sldId id="325" r:id="rId11"/>
    <p:sldId id="314" r:id="rId12"/>
    <p:sldId id="326" r:id="rId13"/>
    <p:sldId id="315" r:id="rId14"/>
    <p:sldId id="313" r:id="rId15"/>
    <p:sldId id="303" r:id="rId16"/>
    <p:sldId id="305" r:id="rId17"/>
    <p:sldId id="311" r:id="rId18"/>
    <p:sldId id="312" r:id="rId19"/>
    <p:sldId id="304" r:id="rId20"/>
    <p:sldId id="310" r:id="rId21"/>
    <p:sldId id="301" r:id="rId22"/>
    <p:sldId id="309" r:id="rId23"/>
    <p:sldId id="302" r:id="rId24"/>
    <p:sldId id="308" r:id="rId25"/>
    <p:sldId id="300" r:id="rId26"/>
    <p:sldId id="307" r:id="rId27"/>
    <p:sldId id="299" r:id="rId28"/>
    <p:sldId id="306" r:id="rId29"/>
    <p:sldId id="298" r:id="rId30"/>
    <p:sldId id="297" r:id="rId31"/>
    <p:sldId id="296" r:id="rId32"/>
    <p:sldId id="295" r:id="rId33"/>
    <p:sldId id="294" r:id="rId34"/>
    <p:sldId id="293" r:id="rId35"/>
    <p:sldId id="292" r:id="rId36"/>
    <p:sldId id="276" r:id="rId37"/>
    <p:sldId id="286" r:id="rId38"/>
    <p:sldId id="285" r:id="rId39"/>
    <p:sldId id="284" r:id="rId40"/>
    <p:sldId id="288" r:id="rId41"/>
    <p:sldId id="290" r:id="rId42"/>
    <p:sldId id="291" r:id="rId43"/>
    <p:sldId id="283" r:id="rId44"/>
    <p:sldId id="282" r:id="rId45"/>
    <p:sldId id="281" r:id="rId46"/>
    <p:sldId id="273" r:id="rId47"/>
    <p:sldId id="274" r:id="rId48"/>
    <p:sldId id="280" r:id="rId49"/>
    <p:sldId id="278" r:id="rId50"/>
    <p:sldId id="275" r:id="rId51"/>
    <p:sldId id="279" r:id="rId52"/>
    <p:sldId id="277" r:id="rId53"/>
    <p:sldId id="272" r:id="rId54"/>
    <p:sldId id="269" r:id="rId55"/>
    <p:sldId id="270" r:id="rId56"/>
    <p:sldId id="271" r:id="rId57"/>
    <p:sldId id="267" r:id="rId58"/>
    <p:sldId id="268" r:id="rId59"/>
    <p:sldId id="324" r:id="rId60"/>
    <p:sldId id="260" r:id="rId61"/>
    <p:sldId id="261" r:id="rId62"/>
    <p:sldId id="256" r:id="rId63"/>
    <p:sldId id="257" r:id="rId64"/>
    <p:sldId id="258" r:id="rId65"/>
    <p:sldId id="262" r:id="rId66"/>
    <p:sldId id="263" r:id="rId67"/>
    <p:sldId id="265" r:id="rId68"/>
    <p:sldId id="264" r:id="rId69"/>
    <p:sldId id="316" r:id="rId70"/>
    <p:sldId id="317" r:id="rId71"/>
    <p:sldId id="318" r:id="rId72"/>
    <p:sldId id="319" r:id="rId73"/>
    <p:sldId id="320" r:id="rId74"/>
    <p:sldId id="321" r:id="rId75"/>
    <p:sldId id="322" r:id="rId76"/>
    <p:sldId id="323" r:id="rId77"/>
    <p:sldId id="266" r:id="rId7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60033"/>
    <a:srgbClr val="FF3399"/>
    <a:srgbClr val="000000"/>
    <a:srgbClr val="6699FF"/>
    <a:srgbClr val="F69E9E"/>
    <a:srgbClr val="CC6600"/>
    <a:srgbClr val="9900FF"/>
    <a:srgbClr val="33CC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7" autoAdjust="0"/>
    <p:restoredTop sz="94635"/>
  </p:normalViewPr>
  <p:slideViewPr>
    <p:cSldViewPr snapToGrid="0">
      <p:cViewPr>
        <p:scale>
          <a:sx n="87" d="100"/>
          <a:sy n="87" d="100"/>
        </p:scale>
        <p:origin x="1037" y="65"/>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998EBF7-E37E-451A-80F7-AFA2845CD1FE}" type="datetimeFigureOut">
              <a:rPr lang="en-US" smtClean="0"/>
              <a:t>10/8/2019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30C246-FA32-4A68-BC2D-EA5A31DF2892}" type="slidenum">
              <a:rPr lang="en-US" smtClean="0"/>
              <a:t>‹#›</a:t>
            </a:fld>
            <a:endParaRPr lang="en-US"/>
          </a:p>
        </p:txBody>
      </p:sp>
    </p:spTree>
    <p:extLst>
      <p:ext uri="{BB962C8B-B14F-4D97-AF65-F5344CB8AC3E}">
        <p14:creationId xmlns:p14="http://schemas.microsoft.com/office/powerpoint/2010/main" val="39135995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30C246-FA32-4A68-BC2D-EA5A31DF2892}" type="slidenum">
              <a:rPr lang="en-US" smtClean="0"/>
              <a:t>6</a:t>
            </a:fld>
            <a:endParaRPr lang="en-US"/>
          </a:p>
        </p:txBody>
      </p:sp>
    </p:spTree>
    <p:extLst>
      <p:ext uri="{BB962C8B-B14F-4D97-AF65-F5344CB8AC3E}">
        <p14:creationId xmlns:p14="http://schemas.microsoft.com/office/powerpoint/2010/main" val="21906332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30C246-FA32-4A68-BC2D-EA5A31DF2892}" type="slidenum">
              <a:rPr lang="en-US" smtClean="0"/>
              <a:t>7</a:t>
            </a:fld>
            <a:endParaRPr lang="en-US"/>
          </a:p>
        </p:txBody>
      </p:sp>
    </p:spTree>
    <p:extLst>
      <p:ext uri="{BB962C8B-B14F-4D97-AF65-F5344CB8AC3E}">
        <p14:creationId xmlns:p14="http://schemas.microsoft.com/office/powerpoint/2010/main" val="29934655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30C246-FA32-4A68-BC2D-EA5A31DF2892}" type="slidenum">
              <a:rPr lang="en-US" smtClean="0"/>
              <a:t>11</a:t>
            </a:fld>
            <a:endParaRPr lang="en-US"/>
          </a:p>
        </p:txBody>
      </p:sp>
    </p:spTree>
    <p:extLst>
      <p:ext uri="{BB962C8B-B14F-4D97-AF65-F5344CB8AC3E}">
        <p14:creationId xmlns:p14="http://schemas.microsoft.com/office/powerpoint/2010/main" val="5572343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30C246-FA32-4A68-BC2D-EA5A31DF2892}" type="slidenum">
              <a:rPr lang="en-US" smtClean="0"/>
              <a:t>33</a:t>
            </a:fld>
            <a:endParaRPr lang="en-US"/>
          </a:p>
        </p:txBody>
      </p:sp>
    </p:spTree>
    <p:extLst>
      <p:ext uri="{BB962C8B-B14F-4D97-AF65-F5344CB8AC3E}">
        <p14:creationId xmlns:p14="http://schemas.microsoft.com/office/powerpoint/2010/main" val="16672845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30C246-FA32-4A68-BC2D-EA5A31DF2892}" type="slidenum">
              <a:rPr lang="en-US" smtClean="0"/>
              <a:t>39</a:t>
            </a:fld>
            <a:endParaRPr lang="en-US"/>
          </a:p>
        </p:txBody>
      </p:sp>
    </p:spTree>
    <p:extLst>
      <p:ext uri="{BB962C8B-B14F-4D97-AF65-F5344CB8AC3E}">
        <p14:creationId xmlns:p14="http://schemas.microsoft.com/office/powerpoint/2010/main" val="37215844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30C246-FA32-4A68-BC2D-EA5A31DF2892}" type="slidenum">
              <a:rPr lang="en-US" smtClean="0"/>
              <a:t>47</a:t>
            </a:fld>
            <a:endParaRPr lang="en-US"/>
          </a:p>
        </p:txBody>
      </p:sp>
    </p:spTree>
    <p:extLst>
      <p:ext uri="{BB962C8B-B14F-4D97-AF65-F5344CB8AC3E}">
        <p14:creationId xmlns:p14="http://schemas.microsoft.com/office/powerpoint/2010/main" val="13258905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30C246-FA32-4A68-BC2D-EA5A31DF2892}" type="slidenum">
              <a:rPr lang="en-US" smtClean="0"/>
              <a:t>50</a:t>
            </a:fld>
            <a:endParaRPr lang="en-US"/>
          </a:p>
        </p:txBody>
      </p:sp>
    </p:spTree>
    <p:extLst>
      <p:ext uri="{BB962C8B-B14F-4D97-AF65-F5344CB8AC3E}">
        <p14:creationId xmlns:p14="http://schemas.microsoft.com/office/powerpoint/2010/main" val="392661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30C246-FA32-4A68-BC2D-EA5A31DF2892}" type="slidenum">
              <a:rPr lang="en-US" smtClean="0"/>
              <a:t>52</a:t>
            </a:fld>
            <a:endParaRPr lang="en-US"/>
          </a:p>
        </p:txBody>
      </p:sp>
    </p:spTree>
    <p:extLst>
      <p:ext uri="{BB962C8B-B14F-4D97-AF65-F5344CB8AC3E}">
        <p14:creationId xmlns:p14="http://schemas.microsoft.com/office/powerpoint/2010/main" val="6033177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6A636-A572-4A08-B827-9D8AF18221E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AF82943-645D-48DA-8E1B-6577FFA1C64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51138CD-C86F-4EAB-A934-FE89FA4AF5BE}"/>
              </a:ext>
            </a:extLst>
          </p:cNvPr>
          <p:cNvSpPr>
            <a:spLocks noGrp="1"/>
          </p:cNvSpPr>
          <p:nvPr>
            <p:ph type="dt" sz="half" idx="10"/>
          </p:nvPr>
        </p:nvSpPr>
        <p:spPr/>
        <p:txBody>
          <a:bodyPr/>
          <a:lstStyle/>
          <a:p>
            <a:fld id="{ACE35D2E-2B05-4733-9312-EE9E9D5A91AC}" type="datetimeFigureOut">
              <a:rPr lang="en-US" smtClean="0"/>
              <a:t>10/8/2019</a:t>
            </a:fld>
            <a:endParaRPr lang="en-US"/>
          </a:p>
        </p:txBody>
      </p:sp>
      <p:sp>
        <p:nvSpPr>
          <p:cNvPr id="5" name="Footer Placeholder 4">
            <a:extLst>
              <a:ext uri="{FF2B5EF4-FFF2-40B4-BE49-F238E27FC236}">
                <a16:creationId xmlns:a16="http://schemas.microsoft.com/office/drawing/2014/main" id="{91612E58-002A-4E7F-8CB6-05DBB5EED3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C5298B3-D9C8-4ABF-8197-88FB174873E5}"/>
              </a:ext>
            </a:extLst>
          </p:cNvPr>
          <p:cNvSpPr>
            <a:spLocks noGrp="1"/>
          </p:cNvSpPr>
          <p:nvPr>
            <p:ph type="sldNum" sz="quarter" idx="12"/>
          </p:nvPr>
        </p:nvSpPr>
        <p:spPr/>
        <p:txBody>
          <a:bodyPr/>
          <a:lstStyle/>
          <a:p>
            <a:fld id="{7822B560-61B9-4E7E-ABD0-33D82E1BAE70}" type="slidenum">
              <a:rPr lang="en-US" smtClean="0"/>
              <a:t>‹#›</a:t>
            </a:fld>
            <a:endParaRPr lang="en-US"/>
          </a:p>
        </p:txBody>
      </p:sp>
    </p:spTree>
    <p:extLst>
      <p:ext uri="{BB962C8B-B14F-4D97-AF65-F5344CB8AC3E}">
        <p14:creationId xmlns:p14="http://schemas.microsoft.com/office/powerpoint/2010/main" val="36628627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7C3C18-9A4C-4B3A-BCC5-715B128F028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DD151B1-8DA3-4011-B15D-B45B359BECBE}"/>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4766B34-9944-497C-A1FF-CE74828AAB6B}"/>
              </a:ext>
            </a:extLst>
          </p:cNvPr>
          <p:cNvSpPr>
            <a:spLocks noGrp="1"/>
          </p:cNvSpPr>
          <p:nvPr>
            <p:ph type="dt" sz="half" idx="10"/>
          </p:nvPr>
        </p:nvSpPr>
        <p:spPr/>
        <p:txBody>
          <a:bodyPr/>
          <a:lstStyle/>
          <a:p>
            <a:fld id="{ACE35D2E-2B05-4733-9312-EE9E9D5A91AC}" type="datetimeFigureOut">
              <a:rPr lang="en-US" smtClean="0"/>
              <a:t>10/8/2019</a:t>
            </a:fld>
            <a:endParaRPr lang="en-US"/>
          </a:p>
        </p:txBody>
      </p:sp>
      <p:sp>
        <p:nvSpPr>
          <p:cNvPr id="5" name="Footer Placeholder 4">
            <a:extLst>
              <a:ext uri="{FF2B5EF4-FFF2-40B4-BE49-F238E27FC236}">
                <a16:creationId xmlns:a16="http://schemas.microsoft.com/office/drawing/2014/main" id="{EB45E228-3CA5-426D-97F6-757F1EE088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932BA3F-CFCD-4828-96BB-4CE2BFA8E18C}"/>
              </a:ext>
            </a:extLst>
          </p:cNvPr>
          <p:cNvSpPr>
            <a:spLocks noGrp="1"/>
          </p:cNvSpPr>
          <p:nvPr>
            <p:ph type="sldNum" sz="quarter" idx="12"/>
          </p:nvPr>
        </p:nvSpPr>
        <p:spPr/>
        <p:txBody>
          <a:bodyPr/>
          <a:lstStyle/>
          <a:p>
            <a:fld id="{7822B560-61B9-4E7E-ABD0-33D82E1BAE70}" type="slidenum">
              <a:rPr lang="en-US" smtClean="0"/>
              <a:t>‹#›</a:t>
            </a:fld>
            <a:endParaRPr lang="en-US"/>
          </a:p>
        </p:txBody>
      </p:sp>
    </p:spTree>
    <p:extLst>
      <p:ext uri="{BB962C8B-B14F-4D97-AF65-F5344CB8AC3E}">
        <p14:creationId xmlns:p14="http://schemas.microsoft.com/office/powerpoint/2010/main" val="4255634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1F47E01-D6F3-4E65-90D3-37CAA2CFB3E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DCDD8AA-2DEF-4516-BFEE-6FBB70710CC7}"/>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8621251-CFF8-4713-815F-930A14356190}"/>
              </a:ext>
            </a:extLst>
          </p:cNvPr>
          <p:cNvSpPr>
            <a:spLocks noGrp="1"/>
          </p:cNvSpPr>
          <p:nvPr>
            <p:ph type="dt" sz="half" idx="10"/>
          </p:nvPr>
        </p:nvSpPr>
        <p:spPr/>
        <p:txBody>
          <a:bodyPr/>
          <a:lstStyle/>
          <a:p>
            <a:fld id="{ACE35D2E-2B05-4733-9312-EE9E9D5A91AC}" type="datetimeFigureOut">
              <a:rPr lang="en-US" smtClean="0"/>
              <a:t>10/8/2019</a:t>
            </a:fld>
            <a:endParaRPr lang="en-US"/>
          </a:p>
        </p:txBody>
      </p:sp>
      <p:sp>
        <p:nvSpPr>
          <p:cNvPr id="5" name="Footer Placeholder 4">
            <a:extLst>
              <a:ext uri="{FF2B5EF4-FFF2-40B4-BE49-F238E27FC236}">
                <a16:creationId xmlns:a16="http://schemas.microsoft.com/office/drawing/2014/main" id="{FBA73885-9B2A-45D0-B441-95268CE57C5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A35EE56-3A9B-4D93-B2BA-B4915CFA877D}"/>
              </a:ext>
            </a:extLst>
          </p:cNvPr>
          <p:cNvSpPr>
            <a:spLocks noGrp="1"/>
          </p:cNvSpPr>
          <p:nvPr>
            <p:ph type="sldNum" sz="quarter" idx="12"/>
          </p:nvPr>
        </p:nvSpPr>
        <p:spPr/>
        <p:txBody>
          <a:bodyPr/>
          <a:lstStyle/>
          <a:p>
            <a:fld id="{7822B560-61B9-4E7E-ABD0-33D82E1BAE70}" type="slidenum">
              <a:rPr lang="en-US" smtClean="0"/>
              <a:t>‹#›</a:t>
            </a:fld>
            <a:endParaRPr lang="en-US"/>
          </a:p>
        </p:txBody>
      </p:sp>
    </p:spTree>
    <p:extLst>
      <p:ext uri="{BB962C8B-B14F-4D97-AF65-F5344CB8AC3E}">
        <p14:creationId xmlns:p14="http://schemas.microsoft.com/office/powerpoint/2010/main" val="3695082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8CA38-AF11-4998-936F-FBE0FD14938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2BCEB25-C76F-4852-8904-821BE6D648C9}"/>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EB8B4B3-3D99-4282-9767-A06ED1B3E1FD}"/>
              </a:ext>
            </a:extLst>
          </p:cNvPr>
          <p:cNvSpPr>
            <a:spLocks noGrp="1"/>
          </p:cNvSpPr>
          <p:nvPr>
            <p:ph type="dt" sz="half" idx="10"/>
          </p:nvPr>
        </p:nvSpPr>
        <p:spPr/>
        <p:txBody>
          <a:bodyPr/>
          <a:lstStyle/>
          <a:p>
            <a:fld id="{ACE35D2E-2B05-4733-9312-EE9E9D5A91AC}" type="datetimeFigureOut">
              <a:rPr lang="en-US" smtClean="0"/>
              <a:t>10/8/2019</a:t>
            </a:fld>
            <a:endParaRPr lang="en-US"/>
          </a:p>
        </p:txBody>
      </p:sp>
      <p:sp>
        <p:nvSpPr>
          <p:cNvPr id="5" name="Footer Placeholder 4">
            <a:extLst>
              <a:ext uri="{FF2B5EF4-FFF2-40B4-BE49-F238E27FC236}">
                <a16:creationId xmlns:a16="http://schemas.microsoft.com/office/drawing/2014/main" id="{2F373691-EE4F-4EF8-9829-094EAB6326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A931E02-7894-4C69-8049-FC81FEB9BECB}"/>
              </a:ext>
            </a:extLst>
          </p:cNvPr>
          <p:cNvSpPr>
            <a:spLocks noGrp="1"/>
          </p:cNvSpPr>
          <p:nvPr>
            <p:ph type="sldNum" sz="quarter" idx="12"/>
          </p:nvPr>
        </p:nvSpPr>
        <p:spPr/>
        <p:txBody>
          <a:bodyPr/>
          <a:lstStyle/>
          <a:p>
            <a:fld id="{7822B560-61B9-4E7E-ABD0-33D82E1BAE70}" type="slidenum">
              <a:rPr lang="en-US" smtClean="0"/>
              <a:t>‹#›</a:t>
            </a:fld>
            <a:endParaRPr lang="en-US"/>
          </a:p>
        </p:txBody>
      </p:sp>
    </p:spTree>
    <p:extLst>
      <p:ext uri="{BB962C8B-B14F-4D97-AF65-F5344CB8AC3E}">
        <p14:creationId xmlns:p14="http://schemas.microsoft.com/office/powerpoint/2010/main" val="19320472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BC2B5F-0351-46A0-8746-4DAE1D4FAFD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1C13201-2BCA-49B5-8FC5-562A4485BE1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F3059716-DE13-4F10-8CD0-CA5DED4028B1}"/>
              </a:ext>
            </a:extLst>
          </p:cNvPr>
          <p:cNvSpPr>
            <a:spLocks noGrp="1"/>
          </p:cNvSpPr>
          <p:nvPr>
            <p:ph type="dt" sz="half" idx="10"/>
          </p:nvPr>
        </p:nvSpPr>
        <p:spPr/>
        <p:txBody>
          <a:bodyPr/>
          <a:lstStyle/>
          <a:p>
            <a:fld id="{ACE35D2E-2B05-4733-9312-EE9E9D5A91AC}" type="datetimeFigureOut">
              <a:rPr lang="en-US" smtClean="0"/>
              <a:t>10/8/2019</a:t>
            </a:fld>
            <a:endParaRPr lang="en-US"/>
          </a:p>
        </p:txBody>
      </p:sp>
      <p:sp>
        <p:nvSpPr>
          <p:cNvPr id="5" name="Footer Placeholder 4">
            <a:extLst>
              <a:ext uri="{FF2B5EF4-FFF2-40B4-BE49-F238E27FC236}">
                <a16:creationId xmlns:a16="http://schemas.microsoft.com/office/drawing/2014/main" id="{44F55CF7-41F1-42DA-A41E-C2F81EC7585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A29A833-BA33-4AC7-B79B-C4457A2C8756}"/>
              </a:ext>
            </a:extLst>
          </p:cNvPr>
          <p:cNvSpPr>
            <a:spLocks noGrp="1"/>
          </p:cNvSpPr>
          <p:nvPr>
            <p:ph type="sldNum" sz="quarter" idx="12"/>
          </p:nvPr>
        </p:nvSpPr>
        <p:spPr/>
        <p:txBody>
          <a:bodyPr/>
          <a:lstStyle/>
          <a:p>
            <a:fld id="{7822B560-61B9-4E7E-ABD0-33D82E1BAE70}" type="slidenum">
              <a:rPr lang="en-US" smtClean="0"/>
              <a:t>‹#›</a:t>
            </a:fld>
            <a:endParaRPr lang="en-US"/>
          </a:p>
        </p:txBody>
      </p:sp>
    </p:spTree>
    <p:extLst>
      <p:ext uri="{BB962C8B-B14F-4D97-AF65-F5344CB8AC3E}">
        <p14:creationId xmlns:p14="http://schemas.microsoft.com/office/powerpoint/2010/main" val="38072304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53E3D2-E0A7-4292-9F43-30AD4F4D521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E14B153-C67E-4B71-90AE-8A858940282E}"/>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1DC61E9-587D-436A-8F69-80C454084B60}"/>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59274C7-9DA8-45B8-8BC3-BB57800B0948}"/>
              </a:ext>
            </a:extLst>
          </p:cNvPr>
          <p:cNvSpPr>
            <a:spLocks noGrp="1"/>
          </p:cNvSpPr>
          <p:nvPr>
            <p:ph type="dt" sz="half" idx="10"/>
          </p:nvPr>
        </p:nvSpPr>
        <p:spPr/>
        <p:txBody>
          <a:bodyPr/>
          <a:lstStyle/>
          <a:p>
            <a:fld id="{ACE35D2E-2B05-4733-9312-EE9E9D5A91AC}" type="datetimeFigureOut">
              <a:rPr lang="en-US" smtClean="0"/>
              <a:t>10/8/2019</a:t>
            </a:fld>
            <a:endParaRPr lang="en-US"/>
          </a:p>
        </p:txBody>
      </p:sp>
      <p:sp>
        <p:nvSpPr>
          <p:cNvPr id="6" name="Footer Placeholder 5">
            <a:extLst>
              <a:ext uri="{FF2B5EF4-FFF2-40B4-BE49-F238E27FC236}">
                <a16:creationId xmlns:a16="http://schemas.microsoft.com/office/drawing/2014/main" id="{3BF637FD-7999-416E-A72D-356BAAC667D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AE36DBD-805D-4A63-962F-81070B6572F7}"/>
              </a:ext>
            </a:extLst>
          </p:cNvPr>
          <p:cNvSpPr>
            <a:spLocks noGrp="1"/>
          </p:cNvSpPr>
          <p:nvPr>
            <p:ph type="sldNum" sz="quarter" idx="12"/>
          </p:nvPr>
        </p:nvSpPr>
        <p:spPr/>
        <p:txBody>
          <a:bodyPr/>
          <a:lstStyle/>
          <a:p>
            <a:fld id="{7822B560-61B9-4E7E-ABD0-33D82E1BAE70}" type="slidenum">
              <a:rPr lang="en-US" smtClean="0"/>
              <a:t>‹#›</a:t>
            </a:fld>
            <a:endParaRPr lang="en-US"/>
          </a:p>
        </p:txBody>
      </p:sp>
    </p:spTree>
    <p:extLst>
      <p:ext uri="{BB962C8B-B14F-4D97-AF65-F5344CB8AC3E}">
        <p14:creationId xmlns:p14="http://schemas.microsoft.com/office/powerpoint/2010/main" val="26115320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10C48F-45A8-4A36-87EF-2E7858CB284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BDEB10B-9DAE-46EA-9330-ADA1FD44960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168D0536-7564-4638-9E4D-B65E2F3B4392}"/>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2698F2A-018B-41BB-863C-7831C62D942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5AA97927-EB10-4B81-BFE5-3AB53A8E24D0}"/>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343FCF7-EFAA-4F47-913E-0BED38CE985E}"/>
              </a:ext>
            </a:extLst>
          </p:cNvPr>
          <p:cNvSpPr>
            <a:spLocks noGrp="1"/>
          </p:cNvSpPr>
          <p:nvPr>
            <p:ph type="dt" sz="half" idx="10"/>
          </p:nvPr>
        </p:nvSpPr>
        <p:spPr/>
        <p:txBody>
          <a:bodyPr/>
          <a:lstStyle/>
          <a:p>
            <a:fld id="{ACE35D2E-2B05-4733-9312-EE9E9D5A91AC}" type="datetimeFigureOut">
              <a:rPr lang="en-US" smtClean="0"/>
              <a:t>10/8/2019</a:t>
            </a:fld>
            <a:endParaRPr lang="en-US"/>
          </a:p>
        </p:txBody>
      </p:sp>
      <p:sp>
        <p:nvSpPr>
          <p:cNvPr id="8" name="Footer Placeholder 7">
            <a:extLst>
              <a:ext uri="{FF2B5EF4-FFF2-40B4-BE49-F238E27FC236}">
                <a16:creationId xmlns:a16="http://schemas.microsoft.com/office/drawing/2014/main" id="{A82C8BBC-02F8-4FBE-A151-6B22B63D1DC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2B91878-7E61-494E-A6DC-AB9A66D165D8}"/>
              </a:ext>
            </a:extLst>
          </p:cNvPr>
          <p:cNvSpPr>
            <a:spLocks noGrp="1"/>
          </p:cNvSpPr>
          <p:nvPr>
            <p:ph type="sldNum" sz="quarter" idx="12"/>
          </p:nvPr>
        </p:nvSpPr>
        <p:spPr/>
        <p:txBody>
          <a:bodyPr/>
          <a:lstStyle/>
          <a:p>
            <a:fld id="{7822B560-61B9-4E7E-ABD0-33D82E1BAE70}" type="slidenum">
              <a:rPr lang="en-US" smtClean="0"/>
              <a:t>‹#›</a:t>
            </a:fld>
            <a:endParaRPr lang="en-US"/>
          </a:p>
        </p:txBody>
      </p:sp>
    </p:spTree>
    <p:extLst>
      <p:ext uri="{BB962C8B-B14F-4D97-AF65-F5344CB8AC3E}">
        <p14:creationId xmlns:p14="http://schemas.microsoft.com/office/powerpoint/2010/main" val="10812325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C7E938-B59A-432A-9B62-E1E0844C2DD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ED4D4B8-E816-419A-B8B8-B5BFE9D765DA}"/>
              </a:ext>
            </a:extLst>
          </p:cNvPr>
          <p:cNvSpPr>
            <a:spLocks noGrp="1"/>
          </p:cNvSpPr>
          <p:nvPr>
            <p:ph type="dt" sz="half" idx="10"/>
          </p:nvPr>
        </p:nvSpPr>
        <p:spPr/>
        <p:txBody>
          <a:bodyPr/>
          <a:lstStyle/>
          <a:p>
            <a:fld id="{ACE35D2E-2B05-4733-9312-EE9E9D5A91AC}" type="datetimeFigureOut">
              <a:rPr lang="en-US" smtClean="0"/>
              <a:t>10/8/2019</a:t>
            </a:fld>
            <a:endParaRPr lang="en-US"/>
          </a:p>
        </p:txBody>
      </p:sp>
      <p:sp>
        <p:nvSpPr>
          <p:cNvPr id="4" name="Footer Placeholder 3">
            <a:extLst>
              <a:ext uri="{FF2B5EF4-FFF2-40B4-BE49-F238E27FC236}">
                <a16:creationId xmlns:a16="http://schemas.microsoft.com/office/drawing/2014/main" id="{1B39FD45-6D4F-4B21-9604-C0DB97D5490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DD9010E-6377-4332-A64E-360FF1B96108}"/>
              </a:ext>
            </a:extLst>
          </p:cNvPr>
          <p:cNvSpPr>
            <a:spLocks noGrp="1"/>
          </p:cNvSpPr>
          <p:nvPr>
            <p:ph type="sldNum" sz="quarter" idx="12"/>
          </p:nvPr>
        </p:nvSpPr>
        <p:spPr/>
        <p:txBody>
          <a:bodyPr/>
          <a:lstStyle/>
          <a:p>
            <a:fld id="{7822B560-61B9-4E7E-ABD0-33D82E1BAE70}" type="slidenum">
              <a:rPr lang="en-US" smtClean="0"/>
              <a:t>‹#›</a:t>
            </a:fld>
            <a:endParaRPr lang="en-US"/>
          </a:p>
        </p:txBody>
      </p:sp>
    </p:spTree>
    <p:extLst>
      <p:ext uri="{BB962C8B-B14F-4D97-AF65-F5344CB8AC3E}">
        <p14:creationId xmlns:p14="http://schemas.microsoft.com/office/powerpoint/2010/main" val="36828779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1EF13DB-A3F4-4E10-93BE-77AD1DC683FC}"/>
              </a:ext>
            </a:extLst>
          </p:cNvPr>
          <p:cNvSpPr>
            <a:spLocks noGrp="1"/>
          </p:cNvSpPr>
          <p:nvPr>
            <p:ph type="dt" sz="half" idx="10"/>
          </p:nvPr>
        </p:nvSpPr>
        <p:spPr/>
        <p:txBody>
          <a:bodyPr/>
          <a:lstStyle/>
          <a:p>
            <a:fld id="{ACE35D2E-2B05-4733-9312-EE9E9D5A91AC}" type="datetimeFigureOut">
              <a:rPr lang="en-US" smtClean="0"/>
              <a:t>10/8/2019</a:t>
            </a:fld>
            <a:endParaRPr lang="en-US"/>
          </a:p>
        </p:txBody>
      </p:sp>
      <p:sp>
        <p:nvSpPr>
          <p:cNvPr id="3" name="Footer Placeholder 2">
            <a:extLst>
              <a:ext uri="{FF2B5EF4-FFF2-40B4-BE49-F238E27FC236}">
                <a16:creationId xmlns:a16="http://schemas.microsoft.com/office/drawing/2014/main" id="{A39FEB16-F8DE-4659-ACC5-F5137BD1DB1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2AA38B6-B80D-4B3F-B7DB-8F90FDEA6277}"/>
              </a:ext>
            </a:extLst>
          </p:cNvPr>
          <p:cNvSpPr>
            <a:spLocks noGrp="1"/>
          </p:cNvSpPr>
          <p:nvPr>
            <p:ph type="sldNum" sz="quarter" idx="12"/>
          </p:nvPr>
        </p:nvSpPr>
        <p:spPr/>
        <p:txBody>
          <a:bodyPr/>
          <a:lstStyle/>
          <a:p>
            <a:fld id="{7822B560-61B9-4E7E-ABD0-33D82E1BAE70}" type="slidenum">
              <a:rPr lang="en-US" smtClean="0"/>
              <a:t>‹#›</a:t>
            </a:fld>
            <a:endParaRPr lang="en-US"/>
          </a:p>
        </p:txBody>
      </p:sp>
    </p:spTree>
    <p:extLst>
      <p:ext uri="{BB962C8B-B14F-4D97-AF65-F5344CB8AC3E}">
        <p14:creationId xmlns:p14="http://schemas.microsoft.com/office/powerpoint/2010/main" val="1192558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7C92D7-F534-4EC4-AC2D-6901C9DE390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D8B2A41-AA3B-4733-BE6F-F1443522FC9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CEB1DBC-2591-4054-A4F3-ECA32DAD8DD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FF4585E-607C-48F4-A4CC-96FE4962854F}"/>
              </a:ext>
            </a:extLst>
          </p:cNvPr>
          <p:cNvSpPr>
            <a:spLocks noGrp="1"/>
          </p:cNvSpPr>
          <p:nvPr>
            <p:ph type="dt" sz="half" idx="10"/>
          </p:nvPr>
        </p:nvSpPr>
        <p:spPr/>
        <p:txBody>
          <a:bodyPr/>
          <a:lstStyle/>
          <a:p>
            <a:fld id="{ACE35D2E-2B05-4733-9312-EE9E9D5A91AC}" type="datetimeFigureOut">
              <a:rPr lang="en-US" smtClean="0"/>
              <a:t>10/8/2019</a:t>
            </a:fld>
            <a:endParaRPr lang="en-US"/>
          </a:p>
        </p:txBody>
      </p:sp>
      <p:sp>
        <p:nvSpPr>
          <p:cNvPr id="6" name="Footer Placeholder 5">
            <a:extLst>
              <a:ext uri="{FF2B5EF4-FFF2-40B4-BE49-F238E27FC236}">
                <a16:creationId xmlns:a16="http://schemas.microsoft.com/office/drawing/2014/main" id="{C122F3C4-F065-4CF3-8528-D40A1425261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4779667-53DF-47DB-8CB4-C9D85C8E2497}"/>
              </a:ext>
            </a:extLst>
          </p:cNvPr>
          <p:cNvSpPr>
            <a:spLocks noGrp="1"/>
          </p:cNvSpPr>
          <p:nvPr>
            <p:ph type="sldNum" sz="quarter" idx="12"/>
          </p:nvPr>
        </p:nvSpPr>
        <p:spPr/>
        <p:txBody>
          <a:bodyPr/>
          <a:lstStyle/>
          <a:p>
            <a:fld id="{7822B560-61B9-4E7E-ABD0-33D82E1BAE70}" type="slidenum">
              <a:rPr lang="en-US" smtClean="0"/>
              <a:t>‹#›</a:t>
            </a:fld>
            <a:endParaRPr lang="en-US"/>
          </a:p>
        </p:txBody>
      </p:sp>
    </p:spTree>
    <p:extLst>
      <p:ext uri="{BB962C8B-B14F-4D97-AF65-F5344CB8AC3E}">
        <p14:creationId xmlns:p14="http://schemas.microsoft.com/office/powerpoint/2010/main" val="9322307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628329-966E-4B6F-B0D2-3D7D253D652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F8F5D33-3615-4A2F-B516-224298E5CBA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C072035-D844-488C-B797-DF9317AC619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ED41A863-2877-4D6C-98EF-23A7294A7E9B}"/>
              </a:ext>
            </a:extLst>
          </p:cNvPr>
          <p:cNvSpPr>
            <a:spLocks noGrp="1"/>
          </p:cNvSpPr>
          <p:nvPr>
            <p:ph type="dt" sz="half" idx="10"/>
          </p:nvPr>
        </p:nvSpPr>
        <p:spPr/>
        <p:txBody>
          <a:bodyPr/>
          <a:lstStyle/>
          <a:p>
            <a:fld id="{ACE35D2E-2B05-4733-9312-EE9E9D5A91AC}" type="datetimeFigureOut">
              <a:rPr lang="en-US" smtClean="0"/>
              <a:t>10/8/2019</a:t>
            </a:fld>
            <a:endParaRPr lang="en-US"/>
          </a:p>
        </p:txBody>
      </p:sp>
      <p:sp>
        <p:nvSpPr>
          <p:cNvPr id="6" name="Footer Placeholder 5">
            <a:extLst>
              <a:ext uri="{FF2B5EF4-FFF2-40B4-BE49-F238E27FC236}">
                <a16:creationId xmlns:a16="http://schemas.microsoft.com/office/drawing/2014/main" id="{BB28185A-72E3-4A44-8EDC-3ECBA05A624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52D8B3C-1EA2-4A4E-8DF7-A1F444B27D62}"/>
              </a:ext>
            </a:extLst>
          </p:cNvPr>
          <p:cNvSpPr>
            <a:spLocks noGrp="1"/>
          </p:cNvSpPr>
          <p:nvPr>
            <p:ph type="sldNum" sz="quarter" idx="12"/>
          </p:nvPr>
        </p:nvSpPr>
        <p:spPr/>
        <p:txBody>
          <a:bodyPr/>
          <a:lstStyle/>
          <a:p>
            <a:fld id="{7822B560-61B9-4E7E-ABD0-33D82E1BAE70}" type="slidenum">
              <a:rPr lang="en-US" smtClean="0"/>
              <a:t>‹#›</a:t>
            </a:fld>
            <a:endParaRPr lang="en-US"/>
          </a:p>
        </p:txBody>
      </p:sp>
    </p:spTree>
    <p:extLst>
      <p:ext uri="{BB962C8B-B14F-4D97-AF65-F5344CB8AC3E}">
        <p14:creationId xmlns:p14="http://schemas.microsoft.com/office/powerpoint/2010/main" val="20464762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24B5660-7386-49A8-92B4-95E3C024F0D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87A51E1-1B2D-46D9-A33B-CBFCD331EC6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2298A8-BC52-4029-A7DF-D7A2B29A57F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CE35D2E-2B05-4733-9312-EE9E9D5A91AC}" type="datetimeFigureOut">
              <a:rPr lang="en-US" smtClean="0"/>
              <a:t>10/8/2019</a:t>
            </a:fld>
            <a:endParaRPr lang="en-US"/>
          </a:p>
        </p:txBody>
      </p:sp>
      <p:sp>
        <p:nvSpPr>
          <p:cNvPr id="5" name="Footer Placeholder 4">
            <a:extLst>
              <a:ext uri="{FF2B5EF4-FFF2-40B4-BE49-F238E27FC236}">
                <a16:creationId xmlns:a16="http://schemas.microsoft.com/office/drawing/2014/main" id="{7B52CD4F-E480-44D6-B1B9-C21D353C07C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5FC1801-A1AA-4761-9784-38253DFEAFF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822B560-61B9-4E7E-ABD0-33D82E1BAE70}" type="slidenum">
              <a:rPr lang="en-US" smtClean="0"/>
              <a:t>‹#›</a:t>
            </a:fld>
            <a:endParaRPr lang="en-US"/>
          </a:p>
        </p:txBody>
      </p:sp>
    </p:spTree>
    <p:extLst>
      <p:ext uri="{BB962C8B-B14F-4D97-AF65-F5344CB8AC3E}">
        <p14:creationId xmlns:p14="http://schemas.microsoft.com/office/powerpoint/2010/main" val="216502792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18" Type="http://schemas.openxmlformats.org/officeDocument/2006/relationships/image" Target="../media/image2.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png"/><Relationship Id="rId17" Type="http://schemas.openxmlformats.org/officeDocument/2006/relationships/image" Target="../media/image18.png"/><Relationship Id="rId2" Type="http://schemas.openxmlformats.org/officeDocument/2006/relationships/image" Target="../media/image1.png"/><Relationship Id="rId16"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5" Type="http://schemas.openxmlformats.org/officeDocument/2006/relationships/image" Target="../media/image16.png"/><Relationship Id="rId10" Type="http://schemas.openxmlformats.org/officeDocument/2006/relationships/image" Target="../media/image11.png"/><Relationship Id="rId19" Type="http://schemas.openxmlformats.org/officeDocument/2006/relationships/image" Target="../media/image3.png"/><Relationship Id="rId4" Type="http://schemas.openxmlformats.org/officeDocument/2006/relationships/image" Target="../media/image5.png"/><Relationship Id="rId9" Type="http://schemas.openxmlformats.org/officeDocument/2006/relationships/image" Target="../media/image10.png"/><Relationship Id="rId14" Type="http://schemas.openxmlformats.org/officeDocument/2006/relationships/image" Target="../media/image15.png"/></Relationships>
</file>

<file path=ppt/slides/_rels/slide10.xml.rels><?xml version="1.0" encoding="UTF-8" standalone="yes"?>
<Relationships xmlns="http://schemas.openxmlformats.org/package/2006/relationships"><Relationship Id="rId13" Type="http://schemas.openxmlformats.org/officeDocument/2006/relationships/image" Target="../media/image39.svg"/><Relationship Id="rId18" Type="http://schemas.openxmlformats.org/officeDocument/2006/relationships/image" Target="../media/image44.png"/><Relationship Id="rId26" Type="http://schemas.openxmlformats.org/officeDocument/2006/relationships/image" Target="../media/image52.png"/><Relationship Id="rId39" Type="http://schemas.openxmlformats.org/officeDocument/2006/relationships/image" Target="../media/image65.svg"/><Relationship Id="rId21" Type="http://schemas.openxmlformats.org/officeDocument/2006/relationships/image" Target="../media/image47.svg"/><Relationship Id="rId34" Type="http://schemas.openxmlformats.org/officeDocument/2006/relationships/image" Target="../media/image60.png"/><Relationship Id="rId42" Type="http://schemas.openxmlformats.org/officeDocument/2006/relationships/image" Target="../media/image68.png"/><Relationship Id="rId47" Type="http://schemas.openxmlformats.org/officeDocument/2006/relationships/image" Target="../media/image73.svg"/><Relationship Id="rId50" Type="http://schemas.openxmlformats.org/officeDocument/2006/relationships/image" Target="../media/image76.png"/><Relationship Id="rId55" Type="http://schemas.openxmlformats.org/officeDocument/2006/relationships/image" Target="../media/image81.svg"/><Relationship Id="rId7" Type="http://schemas.openxmlformats.org/officeDocument/2006/relationships/image" Target="../media/image33.svg"/><Relationship Id="rId2" Type="http://schemas.openxmlformats.org/officeDocument/2006/relationships/image" Target="../media/image27.png"/><Relationship Id="rId16" Type="http://schemas.openxmlformats.org/officeDocument/2006/relationships/image" Target="../media/image42.png"/><Relationship Id="rId29" Type="http://schemas.openxmlformats.org/officeDocument/2006/relationships/image" Target="../media/image55.svg"/><Relationship Id="rId11" Type="http://schemas.openxmlformats.org/officeDocument/2006/relationships/image" Target="../media/image37.svg"/><Relationship Id="rId24" Type="http://schemas.openxmlformats.org/officeDocument/2006/relationships/image" Target="../media/image50.png"/><Relationship Id="rId32" Type="http://schemas.openxmlformats.org/officeDocument/2006/relationships/image" Target="../media/image58.png"/><Relationship Id="rId37" Type="http://schemas.openxmlformats.org/officeDocument/2006/relationships/image" Target="../media/image63.svg"/><Relationship Id="rId40" Type="http://schemas.openxmlformats.org/officeDocument/2006/relationships/image" Target="../media/image66.png"/><Relationship Id="rId45" Type="http://schemas.openxmlformats.org/officeDocument/2006/relationships/image" Target="../media/image71.svg"/><Relationship Id="rId53" Type="http://schemas.openxmlformats.org/officeDocument/2006/relationships/image" Target="../media/image79.svg"/><Relationship Id="rId5" Type="http://schemas.openxmlformats.org/officeDocument/2006/relationships/image" Target="../media/image31.svg"/><Relationship Id="rId10" Type="http://schemas.openxmlformats.org/officeDocument/2006/relationships/image" Target="../media/image36.png"/><Relationship Id="rId19" Type="http://schemas.openxmlformats.org/officeDocument/2006/relationships/image" Target="../media/image45.svg"/><Relationship Id="rId31" Type="http://schemas.openxmlformats.org/officeDocument/2006/relationships/image" Target="../media/image57.svg"/><Relationship Id="rId44" Type="http://schemas.openxmlformats.org/officeDocument/2006/relationships/image" Target="../media/image70.png"/><Relationship Id="rId52" Type="http://schemas.openxmlformats.org/officeDocument/2006/relationships/image" Target="../media/image78.png"/><Relationship Id="rId4" Type="http://schemas.openxmlformats.org/officeDocument/2006/relationships/image" Target="../media/image30.png"/><Relationship Id="rId9" Type="http://schemas.openxmlformats.org/officeDocument/2006/relationships/image" Target="../media/image35.svg"/><Relationship Id="rId14" Type="http://schemas.openxmlformats.org/officeDocument/2006/relationships/image" Target="../media/image40.png"/><Relationship Id="rId22" Type="http://schemas.openxmlformats.org/officeDocument/2006/relationships/image" Target="../media/image48.png"/><Relationship Id="rId27" Type="http://schemas.openxmlformats.org/officeDocument/2006/relationships/image" Target="../media/image53.svg"/><Relationship Id="rId30" Type="http://schemas.openxmlformats.org/officeDocument/2006/relationships/image" Target="../media/image56.png"/><Relationship Id="rId35" Type="http://schemas.openxmlformats.org/officeDocument/2006/relationships/image" Target="../media/image61.svg"/><Relationship Id="rId43" Type="http://schemas.openxmlformats.org/officeDocument/2006/relationships/image" Target="../media/image69.svg"/><Relationship Id="rId48" Type="http://schemas.openxmlformats.org/officeDocument/2006/relationships/image" Target="../media/image74.png"/><Relationship Id="rId8" Type="http://schemas.openxmlformats.org/officeDocument/2006/relationships/image" Target="../media/image34.png"/><Relationship Id="rId51" Type="http://schemas.openxmlformats.org/officeDocument/2006/relationships/image" Target="../media/image77.svg"/><Relationship Id="rId3" Type="http://schemas.openxmlformats.org/officeDocument/2006/relationships/image" Target="../media/image28.svg"/><Relationship Id="rId12" Type="http://schemas.openxmlformats.org/officeDocument/2006/relationships/image" Target="../media/image38.png"/><Relationship Id="rId17" Type="http://schemas.openxmlformats.org/officeDocument/2006/relationships/image" Target="../media/image43.svg"/><Relationship Id="rId25" Type="http://schemas.openxmlformats.org/officeDocument/2006/relationships/image" Target="../media/image51.svg"/><Relationship Id="rId33" Type="http://schemas.openxmlformats.org/officeDocument/2006/relationships/image" Target="../media/image59.svg"/><Relationship Id="rId38" Type="http://schemas.openxmlformats.org/officeDocument/2006/relationships/image" Target="../media/image64.png"/><Relationship Id="rId46" Type="http://schemas.openxmlformats.org/officeDocument/2006/relationships/image" Target="../media/image72.png"/><Relationship Id="rId20" Type="http://schemas.openxmlformats.org/officeDocument/2006/relationships/image" Target="../media/image46.png"/><Relationship Id="rId41" Type="http://schemas.openxmlformats.org/officeDocument/2006/relationships/image" Target="../media/image67.svg"/><Relationship Id="rId54" Type="http://schemas.openxmlformats.org/officeDocument/2006/relationships/image" Target="../media/image80.png"/><Relationship Id="rId1" Type="http://schemas.openxmlformats.org/officeDocument/2006/relationships/slideLayout" Target="../slideLayouts/slideLayout2.xml"/><Relationship Id="rId6" Type="http://schemas.openxmlformats.org/officeDocument/2006/relationships/image" Target="../media/image32.png"/><Relationship Id="rId15" Type="http://schemas.openxmlformats.org/officeDocument/2006/relationships/image" Target="../media/image41.svg"/><Relationship Id="rId23" Type="http://schemas.openxmlformats.org/officeDocument/2006/relationships/image" Target="../media/image49.svg"/><Relationship Id="rId28" Type="http://schemas.openxmlformats.org/officeDocument/2006/relationships/image" Target="../media/image54.png"/><Relationship Id="rId36" Type="http://schemas.openxmlformats.org/officeDocument/2006/relationships/image" Target="../media/image62.png"/><Relationship Id="rId49" Type="http://schemas.openxmlformats.org/officeDocument/2006/relationships/image" Target="../media/image75.svg"/></Relationships>
</file>

<file path=ppt/slides/_rels/slide11.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05.png"/></Relationships>
</file>

<file path=ppt/slides/_rels/slide12.xml.rels><?xml version="1.0" encoding="UTF-8" standalone="yes"?>
<Relationships xmlns="http://schemas.openxmlformats.org/package/2006/relationships"><Relationship Id="rId3" Type="http://schemas.openxmlformats.org/officeDocument/2006/relationships/image" Target="../media/image830.png"/><Relationship Id="rId2" Type="http://schemas.openxmlformats.org/officeDocument/2006/relationships/image" Target="../media/image82.tiff"/><Relationship Id="rId1" Type="http://schemas.openxmlformats.org/officeDocument/2006/relationships/slideLayout" Target="../slideLayouts/slideLayout2.xml"/><Relationship Id="rId5" Type="http://schemas.openxmlformats.org/officeDocument/2006/relationships/image" Target="../media/image851.png"/><Relationship Id="rId4" Type="http://schemas.openxmlformats.org/officeDocument/2006/relationships/image" Target="../media/image84.png"/></Relationships>
</file>

<file path=ppt/slides/_rels/slide13.xml.rels><?xml version="1.0" encoding="UTF-8" standalone="yes"?>
<Relationships xmlns="http://schemas.openxmlformats.org/package/2006/relationships"><Relationship Id="rId8" Type="http://schemas.openxmlformats.org/officeDocument/2006/relationships/image" Target="../media/image89.png"/><Relationship Id="rId13" Type="http://schemas.openxmlformats.org/officeDocument/2006/relationships/image" Target="../media/image94.png"/><Relationship Id="rId3" Type="http://schemas.openxmlformats.org/officeDocument/2006/relationships/image" Target="../media/image840.png"/><Relationship Id="rId7" Type="http://schemas.openxmlformats.org/officeDocument/2006/relationships/image" Target="../media/image88.png"/><Relationship Id="rId12" Type="http://schemas.openxmlformats.org/officeDocument/2006/relationships/image" Target="../media/image93.png"/><Relationship Id="rId2" Type="http://schemas.openxmlformats.org/officeDocument/2006/relationships/image" Target="../media/image83.tiff"/><Relationship Id="rId16" Type="http://schemas.openxmlformats.org/officeDocument/2006/relationships/image" Target="../media/image97.png"/><Relationship Id="rId1" Type="http://schemas.openxmlformats.org/officeDocument/2006/relationships/slideLayout" Target="../slideLayouts/slideLayout2.xml"/><Relationship Id="rId6" Type="http://schemas.openxmlformats.org/officeDocument/2006/relationships/image" Target="../media/image870.png"/><Relationship Id="rId11" Type="http://schemas.openxmlformats.org/officeDocument/2006/relationships/image" Target="../media/image92.png"/><Relationship Id="rId5" Type="http://schemas.openxmlformats.org/officeDocument/2006/relationships/image" Target="../media/image86.png"/><Relationship Id="rId15" Type="http://schemas.openxmlformats.org/officeDocument/2006/relationships/image" Target="../media/image96.png"/><Relationship Id="rId10" Type="http://schemas.openxmlformats.org/officeDocument/2006/relationships/image" Target="../media/image91.png"/><Relationship Id="rId4" Type="http://schemas.openxmlformats.org/officeDocument/2006/relationships/image" Target="../media/image850.png"/><Relationship Id="rId9" Type="http://schemas.openxmlformats.org/officeDocument/2006/relationships/image" Target="../media/image90.png"/><Relationship Id="rId14" Type="http://schemas.openxmlformats.org/officeDocument/2006/relationships/image" Target="../media/image95.png"/></Relationships>
</file>

<file path=ppt/slides/_rels/slide14.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image" Target="../media/image193.png"/><Relationship Id="rId1" Type="http://schemas.openxmlformats.org/officeDocument/2006/relationships/slideLayout" Target="../slideLayouts/slideLayout2.xml"/><Relationship Id="rId4" Type="http://schemas.openxmlformats.org/officeDocument/2006/relationships/image" Target="../media/image11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image" Target="../media/image113.png"/><Relationship Id="rId1" Type="http://schemas.openxmlformats.org/officeDocument/2006/relationships/slideLayout" Target="../slideLayouts/slideLayout2.xml"/><Relationship Id="rId4" Type="http://schemas.openxmlformats.org/officeDocument/2006/relationships/image" Target="../media/image215.png"/></Relationships>
</file>

<file path=ppt/slides/_rels/slide31.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image" Target="../media/image253.png"/><Relationship Id="rId3" Type="http://schemas.openxmlformats.org/officeDocument/2006/relationships/image" Target="../media/image202.png"/><Relationship Id="rId7" Type="http://schemas.openxmlformats.org/officeDocument/2006/relationships/image" Target="../media/image242.png"/><Relationship Id="rId2" Type="http://schemas.openxmlformats.org/officeDocument/2006/relationships/image" Target="../media/image192.png"/><Relationship Id="rId1" Type="http://schemas.openxmlformats.org/officeDocument/2006/relationships/slideLayout" Target="../slideLayouts/slideLayout2.xml"/><Relationship Id="rId6" Type="http://schemas.openxmlformats.org/officeDocument/2006/relationships/image" Target="../media/image233.png"/><Relationship Id="rId11" Type="http://schemas.openxmlformats.org/officeDocument/2006/relationships/image" Target="../media/image283.png"/><Relationship Id="rId5" Type="http://schemas.openxmlformats.org/officeDocument/2006/relationships/image" Target="../media/image224.png"/><Relationship Id="rId10" Type="http://schemas.openxmlformats.org/officeDocument/2006/relationships/image" Target="../media/image273.png"/><Relationship Id="rId4" Type="http://schemas.openxmlformats.org/officeDocument/2006/relationships/image" Target="../media/image214.png"/><Relationship Id="rId9" Type="http://schemas.openxmlformats.org/officeDocument/2006/relationships/image" Target="../media/image263.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image" Target="../media/image116.png"/><Relationship Id="rId1" Type="http://schemas.openxmlformats.org/officeDocument/2006/relationships/slideLayout" Target="../slideLayouts/slideLayout2.xml"/><Relationship Id="rId5" Type="http://schemas.openxmlformats.org/officeDocument/2006/relationships/image" Target="../media/image232.png"/><Relationship Id="rId4" Type="http://schemas.openxmlformats.org/officeDocument/2006/relationships/image" Target="../media/image223.png"/></Relationships>
</file>

<file path=ppt/slides/_rels/slide36.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21.png"/></Relationships>
</file>

<file path=ppt/slides/_rels/slide40.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09.png"/><Relationship Id="rId7" Type="http://schemas.openxmlformats.org/officeDocument/2006/relationships/image" Target="../media/image272.png"/><Relationship Id="rId2" Type="http://schemas.openxmlformats.org/officeDocument/2006/relationships/image" Target="../media/image222.png"/><Relationship Id="rId1" Type="http://schemas.openxmlformats.org/officeDocument/2006/relationships/slideLayout" Target="../slideLayouts/slideLayout2.xml"/><Relationship Id="rId6" Type="http://schemas.openxmlformats.org/officeDocument/2006/relationships/image" Target="../media/image262.png"/><Relationship Id="rId5" Type="http://schemas.openxmlformats.org/officeDocument/2006/relationships/image" Target="../media/image252.png"/><Relationship Id="rId4" Type="http://schemas.openxmlformats.org/officeDocument/2006/relationships/image" Target="../media/image241.png"/></Relationships>
</file>

<file path=ppt/slides/_rels/slide44.xml.rels><?xml version="1.0" encoding="UTF-8" standalone="yes"?>
<Relationships xmlns="http://schemas.openxmlformats.org/package/2006/relationships"><Relationship Id="rId8" Type="http://schemas.openxmlformats.org/officeDocument/2006/relationships/image" Target="../media/image332.png"/><Relationship Id="rId7" Type="http://schemas.openxmlformats.org/officeDocument/2006/relationships/image" Target="../media/image125.png"/><Relationship Id="rId2" Type="http://schemas.openxmlformats.org/officeDocument/2006/relationships/image" Target="../media/image282.png"/><Relationship Id="rId1" Type="http://schemas.openxmlformats.org/officeDocument/2006/relationships/slideLayout" Target="../slideLayouts/slideLayout2.xml"/><Relationship Id="rId6" Type="http://schemas.openxmlformats.org/officeDocument/2006/relationships/image" Target="../media/image312.png"/><Relationship Id="rId5" Type="http://schemas.openxmlformats.org/officeDocument/2006/relationships/image" Target="../media/image302.png"/><Relationship Id="rId4" Type="http://schemas.openxmlformats.org/officeDocument/2006/relationships/image" Target="../media/image292.png"/><Relationship Id="rId9" Type="http://schemas.openxmlformats.org/officeDocument/2006/relationships/image" Target="../media/image12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image" Target="../media/image191.png"/><Relationship Id="rId1" Type="http://schemas.openxmlformats.org/officeDocument/2006/relationships/slideLayout" Target="../slideLayouts/slideLayout2.xml"/><Relationship Id="rId6" Type="http://schemas.openxmlformats.org/officeDocument/2006/relationships/image" Target="../media/image231.png"/><Relationship Id="rId5" Type="http://schemas.openxmlformats.org/officeDocument/2006/relationships/image" Target="../media/image221.png"/><Relationship Id="rId4" Type="http://schemas.openxmlformats.org/officeDocument/2006/relationships/image" Target="../media/image212.png"/></Relationships>
</file>

<file path=ppt/slides/_rels/slide49.xml.rels><?xml version="1.0" encoding="UTF-8" standalone="yes"?>
<Relationships xmlns="http://schemas.openxmlformats.org/package/2006/relationships"><Relationship Id="rId3" Type="http://schemas.openxmlformats.org/officeDocument/2006/relationships/image" Target="../media/image251.png"/><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148.png"/><Relationship Id="rId7" Type="http://schemas.openxmlformats.org/officeDocument/2006/relationships/image" Target="../media/image24.png"/><Relationship Id="rId12" Type="http://schemas.openxmlformats.org/officeDocument/2006/relationships/image" Target="../media/image147.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8.png"/><Relationship Id="rId9" Type="http://schemas.openxmlformats.org/officeDocument/2006/relationships/image" Target="../media/image26.png"/></Relationships>
</file>

<file path=ppt/slides/_rels/slide50.xml.rels><?xml version="1.0" encoding="UTF-8" standalone="yes"?>
<Relationships xmlns="http://schemas.openxmlformats.org/package/2006/relationships"><Relationship Id="rId8" Type="http://schemas.openxmlformats.org/officeDocument/2006/relationships/image" Target="../media/image301.png"/><Relationship Id="rId13" Type="http://schemas.openxmlformats.org/officeDocument/2006/relationships/image" Target="../media/image351.png"/><Relationship Id="rId3" Type="http://schemas.openxmlformats.org/officeDocument/2006/relationships/image" Target="../media/image261.png"/><Relationship Id="rId7" Type="http://schemas.openxmlformats.org/officeDocument/2006/relationships/image" Target="../media/image291.png"/><Relationship Id="rId12" Type="http://schemas.openxmlformats.org/officeDocument/2006/relationships/image" Target="../media/image341.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81.png"/><Relationship Id="rId11" Type="http://schemas.openxmlformats.org/officeDocument/2006/relationships/image" Target="../media/image331.png"/><Relationship Id="rId5" Type="http://schemas.openxmlformats.org/officeDocument/2006/relationships/image" Target="../media/image271.png"/><Relationship Id="rId10" Type="http://schemas.openxmlformats.org/officeDocument/2006/relationships/image" Target="../media/image321.png"/><Relationship Id="rId4" Type="http://schemas.openxmlformats.org/officeDocument/2006/relationships/image" Target="../media/image109.png"/><Relationship Id="rId9" Type="http://schemas.openxmlformats.org/officeDocument/2006/relationships/image" Target="../media/image311.png"/></Relationships>
</file>

<file path=ppt/slides/_rels/slide51.xml.rels><?xml version="1.0" encoding="UTF-8" standalone="yes"?>
<Relationships xmlns="http://schemas.openxmlformats.org/package/2006/relationships"><Relationship Id="rId3" Type="http://schemas.openxmlformats.org/officeDocument/2006/relationships/image" Target="../media/image128.png"/><Relationship Id="rId7" Type="http://schemas.openxmlformats.org/officeDocument/2006/relationships/image" Target="../media/image401.png"/><Relationship Id="rId2" Type="http://schemas.openxmlformats.org/officeDocument/2006/relationships/image" Target="../media/image128.png"/><Relationship Id="rId1" Type="http://schemas.openxmlformats.org/officeDocument/2006/relationships/slideLayout" Target="../slideLayouts/slideLayout2.xml"/><Relationship Id="rId6" Type="http://schemas.openxmlformats.org/officeDocument/2006/relationships/image" Target="../media/image391.png"/><Relationship Id="rId5" Type="http://schemas.openxmlformats.org/officeDocument/2006/relationships/image" Target="../media/image381.png"/><Relationship Id="rId4" Type="http://schemas.openxmlformats.org/officeDocument/2006/relationships/image" Target="../media/image371.png"/></Relationships>
</file>

<file path=ppt/slides/_rels/slide52.xml.rels><?xml version="1.0" encoding="UTF-8" standalone="yes"?>
<Relationships xmlns="http://schemas.openxmlformats.org/package/2006/relationships"><Relationship Id="rId8" Type="http://schemas.openxmlformats.org/officeDocument/2006/relationships/image" Target="../media/image441.png"/><Relationship Id="rId3" Type="http://schemas.openxmlformats.org/officeDocument/2006/relationships/image" Target="../media/image361.png"/><Relationship Id="rId7" Type="http://schemas.openxmlformats.org/officeDocument/2006/relationships/image" Target="../media/image129.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422.png"/><Relationship Id="rId5" Type="http://schemas.openxmlformats.org/officeDocument/2006/relationships/image" Target="../media/image412.png"/><Relationship Id="rId10" Type="http://schemas.openxmlformats.org/officeDocument/2006/relationships/image" Target="../media/image461.png"/><Relationship Id="rId4" Type="http://schemas.openxmlformats.org/officeDocument/2006/relationships/image" Target="../media/image109.png"/><Relationship Id="rId9" Type="http://schemas.openxmlformats.org/officeDocument/2006/relationships/image" Target="../media/image451.png"/></Relationships>
</file>

<file path=ppt/slides/_rels/slide53.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8" Type="http://schemas.openxmlformats.org/officeDocument/2006/relationships/image" Target="../media/image220.png"/><Relationship Id="rId13" Type="http://schemas.openxmlformats.org/officeDocument/2006/relationships/image" Target="../media/image270.png"/><Relationship Id="rId18" Type="http://schemas.openxmlformats.org/officeDocument/2006/relationships/image" Target="../media/image3.png"/><Relationship Id="rId3" Type="http://schemas.openxmlformats.org/officeDocument/2006/relationships/image" Target="../media/image4.png"/><Relationship Id="rId7" Type="http://schemas.openxmlformats.org/officeDocument/2006/relationships/image" Target="../media/image211.png"/><Relationship Id="rId12" Type="http://schemas.openxmlformats.org/officeDocument/2006/relationships/image" Target="../media/image260.png"/><Relationship Id="rId17" Type="http://schemas.openxmlformats.org/officeDocument/2006/relationships/image" Target="../media/image310.png"/><Relationship Id="rId2" Type="http://schemas.openxmlformats.org/officeDocument/2006/relationships/image" Target="../media/image1.png"/><Relationship Id="rId16" Type="http://schemas.openxmlformats.org/officeDocument/2006/relationships/image" Target="../media/image300.png"/><Relationship Id="rId1" Type="http://schemas.openxmlformats.org/officeDocument/2006/relationships/slideLayout" Target="../slideLayouts/slideLayout2.xml"/><Relationship Id="rId6" Type="http://schemas.openxmlformats.org/officeDocument/2006/relationships/image" Target="../media/image200.png"/><Relationship Id="rId11" Type="http://schemas.openxmlformats.org/officeDocument/2006/relationships/image" Target="../media/image250.png"/><Relationship Id="rId5" Type="http://schemas.openxmlformats.org/officeDocument/2006/relationships/image" Target="../media/image190.png"/><Relationship Id="rId15" Type="http://schemas.openxmlformats.org/officeDocument/2006/relationships/image" Target="../media/image290.png"/><Relationship Id="rId10" Type="http://schemas.openxmlformats.org/officeDocument/2006/relationships/image" Target="../media/image240.png"/><Relationship Id="rId19" Type="http://schemas.openxmlformats.org/officeDocument/2006/relationships/image" Target="../media/image2.png"/><Relationship Id="rId4" Type="http://schemas.openxmlformats.org/officeDocument/2006/relationships/image" Target="../media/image5.png"/><Relationship Id="rId9" Type="http://schemas.openxmlformats.org/officeDocument/2006/relationships/image" Target="../media/image230.png"/><Relationship Id="rId14" Type="http://schemas.openxmlformats.org/officeDocument/2006/relationships/image" Target="../media/image280.png"/></Relationships>
</file>

<file path=ppt/slides/_rels/slide61.xml.rels><?xml version="1.0" encoding="UTF-8" standalone="yes"?>
<Relationships xmlns="http://schemas.openxmlformats.org/package/2006/relationships"><Relationship Id="rId8" Type="http://schemas.openxmlformats.org/officeDocument/2006/relationships/image" Target="../media/image340.png"/><Relationship Id="rId13" Type="http://schemas.openxmlformats.org/officeDocument/2006/relationships/image" Target="../media/image390.png"/><Relationship Id="rId3" Type="http://schemas.openxmlformats.org/officeDocument/2006/relationships/image" Target="../media/image4.png"/><Relationship Id="rId7" Type="http://schemas.openxmlformats.org/officeDocument/2006/relationships/image" Target="../media/image240.png"/><Relationship Id="rId12" Type="http://schemas.openxmlformats.org/officeDocument/2006/relationships/image" Target="../media/image380.png"/><Relationship Id="rId2" Type="http://schemas.openxmlformats.org/officeDocument/2006/relationships/image" Target="../media/image1.png"/><Relationship Id="rId16"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330.png"/><Relationship Id="rId11" Type="http://schemas.openxmlformats.org/officeDocument/2006/relationships/image" Target="../media/image370.png"/><Relationship Id="rId5" Type="http://schemas.openxmlformats.org/officeDocument/2006/relationships/image" Target="../media/image320.png"/><Relationship Id="rId15" Type="http://schemas.openxmlformats.org/officeDocument/2006/relationships/image" Target="../media/image3.png"/><Relationship Id="rId10" Type="http://schemas.openxmlformats.org/officeDocument/2006/relationships/image" Target="../media/image360.png"/><Relationship Id="rId4" Type="http://schemas.openxmlformats.org/officeDocument/2006/relationships/image" Target="../media/image5.png"/><Relationship Id="rId9" Type="http://schemas.openxmlformats.org/officeDocument/2006/relationships/image" Target="../media/image350.png"/><Relationship Id="rId14" Type="http://schemas.openxmlformats.org/officeDocument/2006/relationships/image" Target="../media/image400.png"/></Relationships>
</file>

<file path=ppt/slides/_rels/slide62.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image" Target="../media/image1100.png"/><Relationship Id="rId1" Type="http://schemas.openxmlformats.org/officeDocument/2006/relationships/slideLayout" Target="../slideLayouts/slideLayout1.xml"/><Relationship Id="rId5" Type="http://schemas.openxmlformats.org/officeDocument/2006/relationships/image" Target="../media/image421.png"/><Relationship Id="rId4" Type="http://schemas.openxmlformats.org/officeDocument/2006/relationships/image" Target="../media/image411.png"/></Relationships>
</file>

<file path=ppt/slides/_rels/slide63.xml.rels><?xml version="1.0" encoding="UTF-8" standalone="yes"?>
<Relationships xmlns="http://schemas.openxmlformats.org/package/2006/relationships"><Relationship Id="rId3" Type="http://schemas.openxmlformats.org/officeDocument/2006/relationships/image" Target="../media/image410.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420.png"/></Relationships>
</file>

<file path=ppt/slides/_rels/slide64.xml.rels><?xml version="1.0" encoding="UTF-8" standalone="yes"?>
<Relationships xmlns="http://schemas.openxmlformats.org/package/2006/relationships"><Relationship Id="rId8" Type="http://schemas.openxmlformats.org/officeDocument/2006/relationships/image" Target="../media/image480.png"/><Relationship Id="rId3" Type="http://schemas.openxmlformats.org/officeDocument/2006/relationships/image" Target="../media/image430.png"/><Relationship Id="rId7" Type="http://schemas.openxmlformats.org/officeDocument/2006/relationships/image" Target="../media/image470.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460.png"/><Relationship Id="rId5" Type="http://schemas.openxmlformats.org/officeDocument/2006/relationships/image" Target="../media/image450.png"/><Relationship Id="rId10" Type="http://schemas.openxmlformats.org/officeDocument/2006/relationships/image" Target="../media/image500.png"/><Relationship Id="rId4" Type="http://schemas.openxmlformats.org/officeDocument/2006/relationships/image" Target="../media/image440.png"/><Relationship Id="rId9" Type="http://schemas.openxmlformats.org/officeDocument/2006/relationships/image" Target="../media/image490.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510.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3.tiff"/></Relationships>
</file>

<file path=ppt/slides/_rels/slide70.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95.png"/><Relationship Id="rId7" Type="http://schemas.openxmlformats.org/officeDocument/2006/relationships/image" Target="../media/image234.png"/><Relationship Id="rId2" Type="http://schemas.openxmlformats.org/officeDocument/2006/relationships/image" Target="../media/image24.tiff"/><Relationship Id="rId1" Type="http://schemas.openxmlformats.org/officeDocument/2006/relationships/slideLayout" Target="../slideLayouts/slideLayout2.xml"/><Relationship Id="rId6" Type="http://schemas.openxmlformats.org/officeDocument/2006/relationships/image" Target="../media/image225.png"/><Relationship Id="rId5" Type="http://schemas.openxmlformats.org/officeDocument/2006/relationships/image" Target="../media/image217.png"/><Relationship Id="rId4" Type="http://schemas.openxmlformats.org/officeDocument/2006/relationships/image" Target="../media/image206.png"/></Relationships>
</file>

<file path=ppt/slides/_rels/slide9.xml.rels><?xml version="1.0" encoding="UTF-8" standalone="yes"?>
<Relationships xmlns="http://schemas.openxmlformats.org/package/2006/relationships"><Relationship Id="rId3" Type="http://schemas.openxmlformats.org/officeDocument/2006/relationships/image" Target="../media/image26.tiff"/><Relationship Id="rId7" Type="http://schemas.openxmlformats.org/officeDocument/2006/relationships/image" Target="../media/image29.png"/><Relationship Id="rId2" Type="http://schemas.openxmlformats.org/officeDocument/2006/relationships/image" Target="../media/image25.tiff"/><Relationship Id="rId1" Type="http://schemas.openxmlformats.org/officeDocument/2006/relationships/slideLayout" Target="../slideLayouts/slideLayout2.xml"/><Relationship Id="rId6" Type="http://schemas.openxmlformats.org/officeDocument/2006/relationships/image" Target="../media/image284.png"/><Relationship Id="rId5" Type="http://schemas.openxmlformats.org/officeDocument/2006/relationships/image" Target="../media/image274.png"/><Relationship Id="rId4" Type="http://schemas.openxmlformats.org/officeDocument/2006/relationships/image" Target="../media/image26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4A36FD1-99A7-4ED7-9CE5-C533B36241BA}"/>
              </a:ext>
            </a:extLst>
          </p:cNvPr>
          <p:cNvPicPr>
            <a:picLocks noChangeAspect="1"/>
          </p:cNvPicPr>
          <p:nvPr/>
        </p:nvPicPr>
        <p:blipFill>
          <a:blip r:embed="rId2"/>
          <a:stretch>
            <a:fillRect/>
          </a:stretch>
        </p:blipFill>
        <p:spPr>
          <a:xfrm>
            <a:off x="7927622" y="1809817"/>
            <a:ext cx="4265448" cy="3193673"/>
          </a:xfrm>
          <a:prstGeom prst="rect">
            <a:avLst/>
          </a:prstGeom>
        </p:spPr>
      </p:pic>
      <p:grpSp>
        <p:nvGrpSpPr>
          <p:cNvPr id="12" name="Group 11">
            <a:extLst>
              <a:ext uri="{FF2B5EF4-FFF2-40B4-BE49-F238E27FC236}">
                <a16:creationId xmlns:a16="http://schemas.microsoft.com/office/drawing/2014/main" id="{6387BA45-F631-481F-831E-6A366B86B205}"/>
              </a:ext>
            </a:extLst>
          </p:cNvPr>
          <p:cNvGrpSpPr/>
          <p:nvPr/>
        </p:nvGrpSpPr>
        <p:grpSpPr>
          <a:xfrm>
            <a:off x="251709" y="1529951"/>
            <a:ext cx="6411029" cy="3863704"/>
            <a:chOff x="1856979" y="748377"/>
            <a:chExt cx="9143135" cy="5510249"/>
          </a:xfrm>
        </p:grpSpPr>
        <p:cxnSp>
          <p:nvCxnSpPr>
            <p:cNvPr id="13" name="Straight Connector 12">
              <a:extLst>
                <a:ext uri="{FF2B5EF4-FFF2-40B4-BE49-F238E27FC236}">
                  <a16:creationId xmlns:a16="http://schemas.microsoft.com/office/drawing/2014/main" id="{9C2C1A3B-A1B2-4F01-8260-FDEF8D8D1D03}"/>
                </a:ext>
              </a:extLst>
            </p:cNvPr>
            <p:cNvCxnSpPr>
              <a:cxnSpLocks/>
            </p:cNvCxnSpPr>
            <p:nvPr/>
          </p:nvCxnSpPr>
          <p:spPr>
            <a:xfrm flipH="1">
              <a:off x="2652081" y="2288083"/>
              <a:ext cx="7877807" cy="49298"/>
            </a:xfrm>
            <a:prstGeom prst="line">
              <a:avLst/>
            </a:prstGeom>
            <a:ln w="254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E90E411-17D2-41B1-8E44-77DB789B5D23}"/>
                </a:ext>
              </a:extLst>
            </p:cNvPr>
            <p:cNvCxnSpPr>
              <a:cxnSpLocks/>
            </p:cNvCxnSpPr>
            <p:nvPr/>
          </p:nvCxnSpPr>
          <p:spPr>
            <a:xfrm>
              <a:off x="2653412" y="1230198"/>
              <a:ext cx="0" cy="4322874"/>
            </a:xfrm>
            <a:prstGeom prst="line">
              <a:avLst/>
            </a:prstGeom>
            <a:ln w="349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2636401-854F-4B3B-8415-EFB4A4DA6B2E}"/>
                </a:ext>
              </a:extLst>
            </p:cNvPr>
            <p:cNvCxnSpPr>
              <a:cxnSpLocks/>
            </p:cNvCxnSpPr>
            <p:nvPr/>
          </p:nvCxnSpPr>
          <p:spPr>
            <a:xfrm flipH="1">
              <a:off x="2653412" y="5553072"/>
              <a:ext cx="702304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F9E4228-272D-4002-A043-619BB62A87A5}"/>
                </a:ext>
              </a:extLst>
            </p:cNvPr>
            <p:cNvCxnSpPr>
              <a:cxnSpLocks/>
            </p:cNvCxnSpPr>
            <p:nvPr/>
          </p:nvCxnSpPr>
          <p:spPr>
            <a:xfrm>
              <a:off x="6544308" y="2273194"/>
              <a:ext cx="0" cy="3279878"/>
            </a:xfrm>
            <a:prstGeom prst="line">
              <a:avLst/>
            </a:prstGeom>
            <a:ln w="2540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74DCCD5B-9F08-43C6-9D42-961F992084B1}"/>
                </a:ext>
              </a:extLst>
            </p:cNvPr>
            <p:cNvSpPr/>
            <p:nvPr/>
          </p:nvSpPr>
          <p:spPr>
            <a:xfrm>
              <a:off x="2819689" y="3886034"/>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DAA247EB-7CB1-4696-AEB8-1E2EB381AA53}"/>
                </a:ext>
              </a:extLst>
            </p:cNvPr>
            <p:cNvSpPr/>
            <p:nvPr/>
          </p:nvSpPr>
          <p:spPr>
            <a:xfrm>
              <a:off x="3212284" y="3365416"/>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E6265DE8-30A3-4515-8246-57124B5B4DF7}"/>
                </a:ext>
              </a:extLst>
            </p:cNvPr>
            <p:cNvSpPr/>
            <p:nvPr/>
          </p:nvSpPr>
          <p:spPr>
            <a:xfrm>
              <a:off x="3617080" y="2879855"/>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0D70E4CA-ABA5-4303-967B-502E11928133}"/>
                </a:ext>
              </a:extLst>
            </p:cNvPr>
            <p:cNvSpPr/>
            <p:nvPr/>
          </p:nvSpPr>
          <p:spPr>
            <a:xfrm>
              <a:off x="4277159" y="2622741"/>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1A4A7CF0-8252-42B5-A33A-12CE22917FBB}"/>
                </a:ext>
              </a:extLst>
            </p:cNvPr>
            <p:cNvSpPr/>
            <p:nvPr/>
          </p:nvSpPr>
          <p:spPr>
            <a:xfrm>
              <a:off x="5133786" y="2473984"/>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5C65CAC0-B403-44D6-AFD6-9B0CA6F7F0B6}"/>
                </a:ext>
              </a:extLst>
            </p:cNvPr>
            <p:cNvSpPr/>
            <p:nvPr/>
          </p:nvSpPr>
          <p:spPr>
            <a:xfrm>
              <a:off x="6102775" y="2360301"/>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4602B8EE-891E-437D-9700-EEAAC91D1C30}"/>
                </a:ext>
              </a:extLst>
            </p:cNvPr>
            <p:cNvSpPr/>
            <p:nvPr/>
          </p:nvSpPr>
          <p:spPr>
            <a:xfrm>
              <a:off x="6682366" y="248674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20C8B712-39FB-423E-BD66-543C5C13AD10}"/>
                </a:ext>
              </a:extLst>
            </p:cNvPr>
            <p:cNvSpPr/>
            <p:nvPr/>
          </p:nvSpPr>
          <p:spPr>
            <a:xfrm>
              <a:off x="7207764" y="2258305"/>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3291A088-3FE0-49A6-8427-07347F04F6AF}"/>
                </a:ext>
              </a:extLst>
            </p:cNvPr>
            <p:cNvSpPr/>
            <p:nvPr/>
          </p:nvSpPr>
          <p:spPr>
            <a:xfrm>
              <a:off x="7749632" y="2171197"/>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50892E6D-8B81-42F2-9191-E6A0761C484A}"/>
                </a:ext>
              </a:extLst>
            </p:cNvPr>
            <p:cNvSpPr/>
            <p:nvPr/>
          </p:nvSpPr>
          <p:spPr>
            <a:xfrm>
              <a:off x="8179946" y="2377317"/>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92AD4A5C-AABB-49DF-BC10-C4E4185FDC69}"/>
                </a:ext>
              </a:extLst>
            </p:cNvPr>
            <p:cNvSpPr/>
            <p:nvPr/>
          </p:nvSpPr>
          <p:spPr>
            <a:xfrm>
              <a:off x="8895532" y="2454862"/>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7C425C86-C184-44BD-9157-8D007DC1CC52}"/>
                </a:ext>
              </a:extLst>
            </p:cNvPr>
            <p:cNvSpPr/>
            <p:nvPr/>
          </p:nvSpPr>
          <p:spPr>
            <a:xfrm>
              <a:off x="9268990" y="2069201"/>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Shape 28">
              <a:extLst>
                <a:ext uri="{FF2B5EF4-FFF2-40B4-BE49-F238E27FC236}">
                  <a16:creationId xmlns:a16="http://schemas.microsoft.com/office/drawing/2014/main" id="{FB8D0279-F727-4C70-B0BB-A73E9729110C}"/>
                </a:ext>
              </a:extLst>
            </p:cNvPr>
            <p:cNvSpPr/>
            <p:nvPr/>
          </p:nvSpPr>
          <p:spPr>
            <a:xfrm>
              <a:off x="2665627" y="2273194"/>
              <a:ext cx="6874294" cy="1746424"/>
            </a:xfrm>
            <a:custGeom>
              <a:avLst/>
              <a:gdLst>
                <a:gd name="connsiteX0" fmla="*/ 0 w 3081337"/>
                <a:gd name="connsiteY0" fmla="*/ 782818 h 782818"/>
                <a:gd name="connsiteX1" fmla="*/ 923925 w 3081337"/>
                <a:gd name="connsiteY1" fmla="*/ 106543 h 782818"/>
                <a:gd name="connsiteX2" fmla="*/ 3081337 w 3081337"/>
                <a:gd name="connsiteY2" fmla="*/ 11293 h 782818"/>
              </a:gdLst>
              <a:ahLst/>
              <a:cxnLst>
                <a:cxn ang="0">
                  <a:pos x="connsiteX0" y="connsiteY0"/>
                </a:cxn>
                <a:cxn ang="0">
                  <a:pos x="connsiteX1" y="connsiteY1"/>
                </a:cxn>
                <a:cxn ang="0">
                  <a:pos x="connsiteX2" y="connsiteY2"/>
                </a:cxn>
              </a:cxnLst>
              <a:rect l="l" t="t" r="r" b="b"/>
              <a:pathLst>
                <a:path w="3081337" h="782818">
                  <a:moveTo>
                    <a:pt x="0" y="782818"/>
                  </a:moveTo>
                  <a:cubicBezTo>
                    <a:pt x="205184" y="508974"/>
                    <a:pt x="410369" y="235130"/>
                    <a:pt x="923925" y="106543"/>
                  </a:cubicBezTo>
                  <a:cubicBezTo>
                    <a:pt x="1437481" y="-22044"/>
                    <a:pt x="2259409" y="-5376"/>
                    <a:pt x="3081337" y="11293"/>
                  </a:cubicBezTo>
                </a:path>
              </a:pathLst>
            </a:cu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3A8C35E6-30F0-4081-9CFC-3246D2286B35}"/>
                    </a:ext>
                  </a:extLst>
                </p:cNvPr>
                <p:cNvSpPr txBox="1"/>
                <p:nvPr/>
              </p:nvSpPr>
              <p:spPr>
                <a:xfrm>
                  <a:off x="9651888" y="2441340"/>
                  <a:ext cx="1348226" cy="504778"/>
                </a:xfrm>
                <a:prstGeom prst="rect">
                  <a:avLst/>
                </a:prstGeom>
                <a:noFill/>
              </p:spPr>
              <p:txBody>
                <a:bodyPr wrap="square" rtlCol="0">
                  <a:spAutoFit/>
                </a:bodyPr>
                <a:lstStyle/>
                <a:p>
                  <a:r>
                    <a:rPr lang="en-US" sz="17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sill (</a:t>
                  </a:r>
                  <a14:m>
                    <m:oMath xmlns:m="http://schemas.openxmlformats.org/officeDocument/2006/math">
                      <m:sSup>
                        <m:sSupPr>
                          <m:ctrlPr>
                            <a:rPr lang="el-GR" sz="1700" i="1" smtClean="0">
                              <a:solidFill>
                                <a:schemeClr val="accent5">
                                  <a:lumMod val="50000"/>
                                </a:schemeClr>
                              </a:solidFill>
                              <a:latin typeface="Cambria Math" panose="02040503050406030204" pitchFamily="18" charset="0"/>
                            </a:rPr>
                          </m:ctrlPr>
                        </m:sSupPr>
                        <m:e>
                          <m:r>
                            <a:rPr lang="el-GR" sz="1700" i="1" smtClean="0">
                              <a:solidFill>
                                <a:schemeClr val="accent5">
                                  <a:lumMod val="50000"/>
                                </a:schemeClr>
                              </a:solidFill>
                              <a:latin typeface="Cambria Math" panose="02040503050406030204" pitchFamily="18" charset="0"/>
                              <a:ea typeface="Cambria Math" panose="02040503050406030204" pitchFamily="18" charset="0"/>
                            </a:rPr>
                            <m:t>𝜎</m:t>
                          </m:r>
                        </m:e>
                        <m:sup>
                          <m:r>
                            <a:rPr lang="en-US" sz="1700" b="0" i="1" smtClean="0">
                              <a:solidFill>
                                <a:schemeClr val="accent5">
                                  <a:lumMod val="50000"/>
                                </a:schemeClr>
                              </a:solidFill>
                              <a:latin typeface="Cambria Math" panose="02040503050406030204" pitchFamily="18" charset="0"/>
                            </a:rPr>
                            <m:t>2</m:t>
                          </m:r>
                        </m:sup>
                      </m:sSup>
                    </m:oMath>
                  </a14:m>
                  <a:r>
                    <a:rPr lang="en-US" sz="17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a:t>
                  </a:r>
                </a:p>
              </p:txBody>
            </p:sp>
          </mc:Choice>
          <mc:Fallback xmlns="">
            <p:sp>
              <p:nvSpPr>
                <p:cNvPr id="30" name="TextBox 29">
                  <a:extLst>
                    <a:ext uri="{FF2B5EF4-FFF2-40B4-BE49-F238E27FC236}">
                      <a16:creationId xmlns:a16="http://schemas.microsoft.com/office/drawing/2014/main" id="{3A8C35E6-30F0-4081-9CFC-3246D2286B35}"/>
                    </a:ext>
                  </a:extLst>
                </p:cNvPr>
                <p:cNvSpPr txBox="1">
                  <a:spLocks noRot="1" noChangeAspect="1" noMove="1" noResize="1" noEditPoints="1" noAdjustHandles="1" noChangeArrowheads="1" noChangeShapeType="1" noTextEdit="1"/>
                </p:cNvSpPr>
                <p:nvPr/>
              </p:nvSpPr>
              <p:spPr>
                <a:xfrm>
                  <a:off x="9651888" y="2441340"/>
                  <a:ext cx="1348226" cy="504778"/>
                </a:xfrm>
                <a:prstGeom prst="rect">
                  <a:avLst/>
                </a:prstGeom>
                <a:blipFill>
                  <a:blip r:embed="rId3"/>
                  <a:stretch>
                    <a:fillRect l="-4516" t="-6897" b="-22414"/>
                  </a:stretch>
                </a:blipFill>
              </p:spPr>
              <p:txBody>
                <a:bodyPr/>
                <a:lstStyle/>
                <a:p>
                  <a:r>
                    <a:rPr lang="en-US">
                      <a:noFill/>
                    </a:rPr>
                    <a:t> </a:t>
                  </a:r>
                </a:p>
              </p:txBody>
            </p:sp>
          </mc:Fallback>
        </mc:AlternateContent>
        <p:sp>
          <p:nvSpPr>
            <p:cNvPr id="32" name="TextBox 31">
              <a:extLst>
                <a:ext uri="{FF2B5EF4-FFF2-40B4-BE49-F238E27FC236}">
                  <a16:creationId xmlns:a16="http://schemas.microsoft.com/office/drawing/2014/main" id="{C620B33A-2488-4667-9F57-2EDE04C09B54}"/>
                </a:ext>
              </a:extLst>
            </p:cNvPr>
            <p:cNvSpPr txBox="1"/>
            <p:nvPr/>
          </p:nvSpPr>
          <p:spPr>
            <a:xfrm>
              <a:off x="5235783" y="5688006"/>
              <a:ext cx="3412967" cy="570620"/>
            </a:xfrm>
            <a:prstGeom prst="rect">
              <a:avLst/>
            </a:prstGeom>
            <a:noFill/>
          </p:spPr>
          <p:txBody>
            <a:bodyPr wrap="square" rtlCol="0">
              <a:spAutoFit/>
            </a:bodyPr>
            <a:lstStyle/>
            <a:p>
              <a:r>
                <a:rPr lang="en-US" sz="20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lag distance (h)</a:t>
              </a: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3F5F17BC-55BF-425F-8151-D816360948B3}"/>
                    </a:ext>
                  </a:extLst>
                </p:cNvPr>
                <p:cNvSpPr txBox="1"/>
                <p:nvPr/>
              </p:nvSpPr>
              <p:spPr>
                <a:xfrm rot="16200000">
                  <a:off x="435805" y="2169551"/>
                  <a:ext cx="3412967" cy="570620"/>
                </a:xfrm>
                <a:prstGeom prst="rect">
                  <a:avLst/>
                </a:prstGeom>
                <a:noFill/>
              </p:spPr>
              <p:txBody>
                <a:bodyPr wrap="square" rtlCol="0">
                  <a:spAutoFit/>
                </a:bodyPr>
                <a:lstStyle/>
                <a:p>
                  <a:r>
                    <a:rPr lang="en-US" sz="20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variance (</a:t>
                  </a:r>
                  <a14:m>
                    <m:oMath xmlns:m="http://schemas.openxmlformats.org/officeDocument/2006/math">
                      <m:r>
                        <a:rPr lang="en-US" sz="2000" i="1" smtClean="0">
                          <a:solidFill>
                            <a:schemeClr val="accent5">
                              <a:lumMod val="50000"/>
                            </a:schemeClr>
                          </a:solidFill>
                          <a:latin typeface="Cambria Math" panose="02040503050406030204" pitchFamily="18" charset="0"/>
                          <a:ea typeface="Cambria Math" panose="02040503050406030204" pitchFamily="18" charset="0"/>
                          <a:cs typeface="Ebrima" panose="02000000000000000000" pitchFamily="2" charset="0"/>
                        </a:rPr>
                        <m:t>𝛾</m:t>
                      </m:r>
                    </m:oMath>
                  </a14:m>
                  <a:r>
                    <a:rPr lang="en-US" sz="20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a:t>
                  </a:r>
                </a:p>
              </p:txBody>
            </p:sp>
          </mc:Choice>
          <mc:Fallback xmlns="">
            <p:sp>
              <p:nvSpPr>
                <p:cNvPr id="33" name="TextBox 32">
                  <a:extLst>
                    <a:ext uri="{FF2B5EF4-FFF2-40B4-BE49-F238E27FC236}">
                      <a16:creationId xmlns:a16="http://schemas.microsoft.com/office/drawing/2014/main" id="{3F5F17BC-55BF-425F-8151-D816360948B3}"/>
                    </a:ext>
                  </a:extLst>
                </p:cNvPr>
                <p:cNvSpPr txBox="1">
                  <a:spLocks noRot="1" noChangeAspect="1" noMove="1" noResize="1" noEditPoints="1" noAdjustHandles="1" noChangeArrowheads="1" noChangeShapeType="1" noTextEdit="1"/>
                </p:cNvSpPr>
                <p:nvPr/>
              </p:nvSpPr>
              <p:spPr>
                <a:xfrm rot="16200000">
                  <a:off x="435805" y="2169551"/>
                  <a:ext cx="3412967" cy="570620"/>
                </a:xfrm>
                <a:prstGeom prst="rect">
                  <a:avLst/>
                </a:prstGeom>
                <a:blipFill>
                  <a:blip r:embed="rId4"/>
                  <a:stretch>
                    <a:fillRect l="-6061" r="-27273" b="-2545"/>
                  </a:stretch>
                </a:blipFill>
              </p:spPr>
              <p:txBody>
                <a:bodyPr/>
                <a:lstStyle/>
                <a:p>
                  <a:r>
                    <a:rPr lang="en-US">
                      <a:noFill/>
                    </a:rPr>
                    <a:t> </a:t>
                  </a:r>
                </a:p>
              </p:txBody>
            </p:sp>
          </mc:Fallback>
        </mc:AlternateContent>
      </p:grpSp>
      <p:grpSp>
        <p:nvGrpSpPr>
          <p:cNvPr id="44" name="Group 43">
            <a:extLst>
              <a:ext uri="{FF2B5EF4-FFF2-40B4-BE49-F238E27FC236}">
                <a16:creationId xmlns:a16="http://schemas.microsoft.com/office/drawing/2014/main" id="{413DF92F-312F-4B68-965A-6B296645E550}"/>
              </a:ext>
            </a:extLst>
          </p:cNvPr>
          <p:cNvGrpSpPr/>
          <p:nvPr/>
        </p:nvGrpSpPr>
        <p:grpSpPr>
          <a:xfrm>
            <a:off x="8295825" y="1861544"/>
            <a:ext cx="1985299" cy="1048909"/>
            <a:chOff x="8295825" y="1861544"/>
            <a:chExt cx="1985299" cy="1048909"/>
          </a:xfrm>
        </p:grpSpPr>
        <p:sp>
          <p:nvSpPr>
            <p:cNvPr id="35" name="Rectangle 34">
              <a:extLst>
                <a:ext uri="{FF2B5EF4-FFF2-40B4-BE49-F238E27FC236}">
                  <a16:creationId xmlns:a16="http://schemas.microsoft.com/office/drawing/2014/main" id="{3CBB95D3-E7EE-42EC-ACDF-A70B8BFDADAA}"/>
                </a:ext>
              </a:extLst>
            </p:cNvPr>
            <p:cNvSpPr/>
            <p:nvPr/>
          </p:nvSpPr>
          <p:spPr>
            <a:xfrm>
              <a:off x="8520113" y="2184711"/>
              <a:ext cx="307141" cy="307141"/>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651EB8A2-7D9C-4CB3-AAD9-0333DBE6F12A}"/>
                </a:ext>
              </a:extLst>
            </p:cNvPr>
            <p:cNvSpPr/>
            <p:nvPr/>
          </p:nvSpPr>
          <p:spPr>
            <a:xfrm>
              <a:off x="9386459" y="2184710"/>
              <a:ext cx="307141" cy="307141"/>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7" name="Rectangle 36">
                  <a:extLst>
                    <a:ext uri="{FF2B5EF4-FFF2-40B4-BE49-F238E27FC236}">
                      <a16:creationId xmlns:a16="http://schemas.microsoft.com/office/drawing/2014/main" id="{369028B4-9550-45BD-9D84-89A54C2A6FD3}"/>
                    </a:ext>
                  </a:extLst>
                </p:cNvPr>
                <p:cNvSpPr/>
                <p:nvPr/>
              </p:nvSpPr>
              <p:spPr>
                <a:xfrm>
                  <a:off x="9068356" y="2587288"/>
                  <a:ext cx="1212768" cy="323165"/>
                </a:xfrm>
                <a:prstGeom prst="rect">
                  <a:avLst/>
                </a:prstGeom>
              </p:spPr>
              <p:txBody>
                <a:bodyPr wrap="none">
                  <a:spAutoFit/>
                </a:bodyPr>
                <a:lstStyle/>
                <a:p>
                  <a:r>
                    <a:rPr lang="en-US" sz="1500" b="1" dirty="0">
                      <a:solidFill>
                        <a:srgbClr val="FF0000"/>
                      </a:solidFill>
                    </a:rPr>
                    <a:t>z(</a:t>
                  </a:r>
                  <a14:m>
                    <m:oMath xmlns:m="http://schemas.openxmlformats.org/officeDocument/2006/math">
                      <m:sSub>
                        <m:sSubPr>
                          <m:ctrlPr>
                            <a:rPr lang="en-US" sz="1500" b="1" i="1">
                              <a:solidFill>
                                <a:srgbClr val="FF0000"/>
                              </a:solidFill>
                              <a:latin typeface="Cambria Math" panose="02040503050406030204" pitchFamily="18" charset="0"/>
                            </a:rPr>
                          </m:ctrlPr>
                        </m:sSubPr>
                        <m:e>
                          <m:r>
                            <a:rPr lang="en-US" sz="1500" b="1" i="1">
                              <a:solidFill>
                                <a:srgbClr val="FF0000"/>
                              </a:solidFill>
                              <a:latin typeface="Cambria Math" panose="02040503050406030204" pitchFamily="18" charset="0"/>
                            </a:rPr>
                            <m:t>𝒖</m:t>
                          </m:r>
                        </m:e>
                        <m:sub>
                          <m:r>
                            <a:rPr lang="en-US" sz="1500" b="1" i="1">
                              <a:solidFill>
                                <a:srgbClr val="FF0000"/>
                              </a:solidFill>
                              <a:latin typeface="Cambria Math" panose="02040503050406030204" pitchFamily="18" charset="0"/>
                              <a:ea typeface="Cambria Math" panose="02040503050406030204" pitchFamily="18" charset="0"/>
                            </a:rPr>
                            <m:t>𝜶</m:t>
                          </m:r>
                          <m:r>
                            <a:rPr lang="en-US" sz="1500" b="1" i="1" smtClean="0">
                              <a:solidFill>
                                <a:srgbClr val="FF0000"/>
                              </a:solidFill>
                              <a:latin typeface="Cambria Math" panose="02040503050406030204" pitchFamily="18" charset="0"/>
                              <a:ea typeface="Cambria Math" panose="02040503050406030204" pitchFamily="18" charset="0"/>
                            </a:rPr>
                            <m:t>𝟏</m:t>
                          </m:r>
                        </m:sub>
                      </m:sSub>
                      <m:r>
                        <a:rPr lang="en-US" sz="1500" b="1" i="1">
                          <a:solidFill>
                            <a:srgbClr val="FF0000"/>
                          </a:solidFill>
                          <a:latin typeface="Cambria Math" panose="02040503050406030204" pitchFamily="18" charset="0"/>
                        </a:rPr>
                        <m:t>+</m:t>
                      </m:r>
                      <m:r>
                        <a:rPr lang="en-US" sz="1500" b="1" i="1" smtClean="0">
                          <a:solidFill>
                            <a:srgbClr val="FF0000"/>
                          </a:solidFill>
                          <a:latin typeface="Cambria Math" panose="02040503050406030204" pitchFamily="18" charset="0"/>
                        </a:rPr>
                        <m:t>𝟏</m:t>
                      </m:r>
                      <m:r>
                        <a:rPr lang="en-US" sz="1500" b="1" i="1" smtClean="0">
                          <a:solidFill>
                            <a:srgbClr val="FF0000"/>
                          </a:solidFill>
                          <a:latin typeface="Cambria Math" panose="02040503050406030204" pitchFamily="18" charset="0"/>
                        </a:rPr>
                        <m:t>𝒎</m:t>
                      </m:r>
                    </m:oMath>
                  </a14:m>
                  <a:r>
                    <a:rPr lang="en-US" sz="1500" b="1" dirty="0">
                      <a:solidFill>
                        <a:srgbClr val="FF0000"/>
                      </a:solidFill>
                    </a:rPr>
                    <a:t>)</a:t>
                  </a:r>
                </a:p>
              </p:txBody>
            </p:sp>
          </mc:Choice>
          <mc:Fallback xmlns="">
            <p:sp>
              <p:nvSpPr>
                <p:cNvPr id="37" name="Rectangle 36">
                  <a:extLst>
                    <a:ext uri="{FF2B5EF4-FFF2-40B4-BE49-F238E27FC236}">
                      <a16:creationId xmlns:a16="http://schemas.microsoft.com/office/drawing/2014/main" id="{369028B4-9550-45BD-9D84-89A54C2A6FD3}"/>
                    </a:ext>
                  </a:extLst>
                </p:cNvPr>
                <p:cNvSpPr>
                  <a:spLocks noRot="1" noChangeAspect="1" noMove="1" noResize="1" noEditPoints="1" noAdjustHandles="1" noChangeArrowheads="1" noChangeShapeType="1" noTextEdit="1"/>
                </p:cNvSpPr>
                <p:nvPr/>
              </p:nvSpPr>
              <p:spPr>
                <a:xfrm>
                  <a:off x="9068356" y="2587288"/>
                  <a:ext cx="1212768" cy="323165"/>
                </a:xfrm>
                <a:prstGeom prst="rect">
                  <a:avLst/>
                </a:prstGeom>
                <a:blipFill>
                  <a:blip r:embed="rId5"/>
                  <a:stretch>
                    <a:fillRect l="-2010" t="-3774" r="-1005" b="-2075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Rectangle 38">
                  <a:extLst>
                    <a:ext uri="{FF2B5EF4-FFF2-40B4-BE49-F238E27FC236}">
                      <a16:creationId xmlns:a16="http://schemas.microsoft.com/office/drawing/2014/main" id="{3504CD45-8C67-4CE5-9198-EEB30263AB38}"/>
                    </a:ext>
                  </a:extLst>
                </p:cNvPr>
                <p:cNvSpPr/>
                <p:nvPr/>
              </p:nvSpPr>
              <p:spPr>
                <a:xfrm>
                  <a:off x="8295825" y="2587288"/>
                  <a:ext cx="689612" cy="323165"/>
                </a:xfrm>
                <a:prstGeom prst="rect">
                  <a:avLst/>
                </a:prstGeom>
              </p:spPr>
              <p:txBody>
                <a:bodyPr wrap="none">
                  <a:spAutoFit/>
                </a:bodyPr>
                <a:lstStyle/>
                <a:p>
                  <a:r>
                    <a:rPr lang="en-US" sz="1500" b="1" dirty="0">
                      <a:solidFill>
                        <a:srgbClr val="FF0000"/>
                      </a:solidFill>
                    </a:rPr>
                    <a:t>z(</a:t>
                  </a:r>
                  <a14:m>
                    <m:oMath xmlns:m="http://schemas.openxmlformats.org/officeDocument/2006/math">
                      <m:sSub>
                        <m:sSubPr>
                          <m:ctrlPr>
                            <a:rPr lang="en-US" sz="1500" b="1" i="1">
                              <a:solidFill>
                                <a:srgbClr val="FF0000"/>
                              </a:solidFill>
                              <a:latin typeface="Cambria Math" panose="02040503050406030204" pitchFamily="18" charset="0"/>
                            </a:rPr>
                          </m:ctrlPr>
                        </m:sSubPr>
                        <m:e>
                          <m:r>
                            <a:rPr lang="en-US" sz="1500" b="1" i="1">
                              <a:solidFill>
                                <a:srgbClr val="FF0000"/>
                              </a:solidFill>
                              <a:latin typeface="Cambria Math" panose="02040503050406030204" pitchFamily="18" charset="0"/>
                            </a:rPr>
                            <m:t>𝒖</m:t>
                          </m:r>
                        </m:e>
                        <m:sub>
                          <m:r>
                            <a:rPr lang="en-US" sz="1500" b="1" i="1">
                              <a:solidFill>
                                <a:srgbClr val="FF0000"/>
                              </a:solidFill>
                              <a:latin typeface="Cambria Math" panose="02040503050406030204" pitchFamily="18" charset="0"/>
                              <a:ea typeface="Cambria Math" panose="02040503050406030204" pitchFamily="18" charset="0"/>
                            </a:rPr>
                            <m:t>𝜶</m:t>
                          </m:r>
                          <m:r>
                            <a:rPr lang="en-US" sz="1500" b="1" i="1" smtClean="0">
                              <a:solidFill>
                                <a:srgbClr val="FF0000"/>
                              </a:solidFill>
                              <a:latin typeface="Cambria Math" panose="02040503050406030204" pitchFamily="18" charset="0"/>
                              <a:ea typeface="Cambria Math" panose="02040503050406030204" pitchFamily="18" charset="0"/>
                            </a:rPr>
                            <m:t>𝟏</m:t>
                          </m:r>
                        </m:sub>
                      </m:sSub>
                    </m:oMath>
                  </a14:m>
                  <a:r>
                    <a:rPr lang="en-US" sz="1500" b="1" dirty="0">
                      <a:solidFill>
                        <a:srgbClr val="FF0000"/>
                      </a:solidFill>
                    </a:rPr>
                    <a:t>)</a:t>
                  </a:r>
                </a:p>
              </p:txBody>
            </p:sp>
          </mc:Choice>
          <mc:Fallback xmlns="">
            <p:sp>
              <p:nvSpPr>
                <p:cNvPr id="39" name="Rectangle 38">
                  <a:extLst>
                    <a:ext uri="{FF2B5EF4-FFF2-40B4-BE49-F238E27FC236}">
                      <a16:creationId xmlns:a16="http://schemas.microsoft.com/office/drawing/2014/main" id="{3504CD45-8C67-4CE5-9198-EEB30263AB38}"/>
                    </a:ext>
                  </a:extLst>
                </p:cNvPr>
                <p:cNvSpPr>
                  <a:spLocks noRot="1" noChangeAspect="1" noMove="1" noResize="1" noEditPoints="1" noAdjustHandles="1" noChangeArrowheads="1" noChangeShapeType="1" noTextEdit="1"/>
                </p:cNvSpPr>
                <p:nvPr/>
              </p:nvSpPr>
              <p:spPr>
                <a:xfrm>
                  <a:off x="8295825" y="2587288"/>
                  <a:ext cx="689612" cy="323165"/>
                </a:xfrm>
                <a:prstGeom prst="rect">
                  <a:avLst/>
                </a:prstGeom>
                <a:blipFill>
                  <a:blip r:embed="rId6"/>
                  <a:stretch>
                    <a:fillRect l="-3540" t="-3774" r="-2655" b="-20755"/>
                  </a:stretch>
                </a:blipFill>
              </p:spPr>
              <p:txBody>
                <a:bodyPr/>
                <a:lstStyle/>
                <a:p>
                  <a:r>
                    <a:rPr lang="en-US">
                      <a:noFill/>
                    </a:rPr>
                    <a:t> </a:t>
                  </a:r>
                </a:p>
              </p:txBody>
            </p:sp>
          </mc:Fallback>
        </mc:AlternateContent>
        <p:cxnSp>
          <p:nvCxnSpPr>
            <p:cNvPr id="41" name="Straight Connector 40">
              <a:extLst>
                <a:ext uri="{FF2B5EF4-FFF2-40B4-BE49-F238E27FC236}">
                  <a16:creationId xmlns:a16="http://schemas.microsoft.com/office/drawing/2014/main" id="{C64D8997-5291-4C2E-8B78-3D87B06FF465}"/>
                </a:ext>
              </a:extLst>
            </p:cNvPr>
            <p:cNvCxnSpPr>
              <a:cxnSpLocks/>
              <a:endCxn id="36" idx="1"/>
            </p:cNvCxnSpPr>
            <p:nvPr/>
          </p:nvCxnSpPr>
          <p:spPr>
            <a:xfrm>
              <a:off x="8827254" y="2338280"/>
              <a:ext cx="559205" cy="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E8C02A87-91F4-4A23-ACD1-92E60C90608C}"/>
                    </a:ext>
                  </a:extLst>
                </p:cNvPr>
                <p:cNvSpPr txBox="1"/>
                <p:nvPr/>
              </p:nvSpPr>
              <p:spPr>
                <a:xfrm>
                  <a:off x="8827254" y="1861544"/>
                  <a:ext cx="620369" cy="3231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500" b="1" i="1">
                            <a:solidFill>
                              <a:srgbClr val="FF0000"/>
                            </a:solidFill>
                            <a:latin typeface="Cambria Math" panose="02040503050406030204" pitchFamily="18" charset="0"/>
                          </a:rPr>
                          <m:t>𝟏</m:t>
                        </m:r>
                        <m:r>
                          <a:rPr lang="en-US" sz="1500" b="1" i="1">
                            <a:solidFill>
                              <a:srgbClr val="FF0000"/>
                            </a:solidFill>
                            <a:latin typeface="Cambria Math" panose="02040503050406030204" pitchFamily="18" charset="0"/>
                          </a:rPr>
                          <m:t>𝒎</m:t>
                        </m:r>
                      </m:oMath>
                    </m:oMathPara>
                  </a14:m>
                  <a:endParaRPr lang="en-US" sz="1500" dirty="0"/>
                </a:p>
              </p:txBody>
            </p:sp>
          </mc:Choice>
          <mc:Fallback xmlns="">
            <p:sp>
              <p:nvSpPr>
                <p:cNvPr id="43" name="TextBox 42">
                  <a:extLst>
                    <a:ext uri="{FF2B5EF4-FFF2-40B4-BE49-F238E27FC236}">
                      <a16:creationId xmlns:a16="http://schemas.microsoft.com/office/drawing/2014/main" id="{E8C02A87-91F4-4A23-ACD1-92E60C90608C}"/>
                    </a:ext>
                  </a:extLst>
                </p:cNvPr>
                <p:cNvSpPr txBox="1">
                  <a:spLocks noRot="1" noChangeAspect="1" noMove="1" noResize="1" noEditPoints="1" noAdjustHandles="1" noChangeArrowheads="1" noChangeShapeType="1" noTextEdit="1"/>
                </p:cNvSpPr>
                <p:nvPr/>
              </p:nvSpPr>
              <p:spPr>
                <a:xfrm>
                  <a:off x="8827254" y="1861544"/>
                  <a:ext cx="620369" cy="323165"/>
                </a:xfrm>
                <a:prstGeom prst="rect">
                  <a:avLst/>
                </a:prstGeom>
                <a:blipFill>
                  <a:blip r:embed="rId7"/>
                  <a:stretch>
                    <a:fillRect/>
                  </a:stretch>
                </a:blipFill>
              </p:spPr>
              <p:txBody>
                <a:bodyPr/>
                <a:lstStyle/>
                <a:p>
                  <a:r>
                    <a:rPr lang="en-US">
                      <a:noFill/>
                    </a:rPr>
                    <a:t> </a:t>
                  </a:r>
                </a:p>
              </p:txBody>
            </p:sp>
          </mc:Fallback>
        </mc:AlternateContent>
      </p:grpSp>
      <p:grpSp>
        <p:nvGrpSpPr>
          <p:cNvPr id="45" name="Group 44">
            <a:extLst>
              <a:ext uri="{FF2B5EF4-FFF2-40B4-BE49-F238E27FC236}">
                <a16:creationId xmlns:a16="http://schemas.microsoft.com/office/drawing/2014/main" id="{103826F5-8EE4-4E81-B270-5FFE401F0A1B}"/>
              </a:ext>
            </a:extLst>
          </p:cNvPr>
          <p:cNvGrpSpPr/>
          <p:nvPr/>
        </p:nvGrpSpPr>
        <p:grpSpPr>
          <a:xfrm>
            <a:off x="7869223" y="3361241"/>
            <a:ext cx="1985299" cy="1048909"/>
            <a:chOff x="8295825" y="1861544"/>
            <a:chExt cx="1985299" cy="1048909"/>
          </a:xfrm>
        </p:grpSpPr>
        <p:sp>
          <p:nvSpPr>
            <p:cNvPr id="46" name="Rectangle 45">
              <a:extLst>
                <a:ext uri="{FF2B5EF4-FFF2-40B4-BE49-F238E27FC236}">
                  <a16:creationId xmlns:a16="http://schemas.microsoft.com/office/drawing/2014/main" id="{E2D3D15B-6CF2-4BD4-979A-3D70664C8555}"/>
                </a:ext>
              </a:extLst>
            </p:cNvPr>
            <p:cNvSpPr/>
            <p:nvPr/>
          </p:nvSpPr>
          <p:spPr>
            <a:xfrm>
              <a:off x="8520113" y="2184711"/>
              <a:ext cx="307141" cy="307141"/>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3A5B1EA8-ECB3-443D-8753-5F98003DBA05}"/>
                </a:ext>
              </a:extLst>
            </p:cNvPr>
            <p:cNvSpPr/>
            <p:nvPr/>
          </p:nvSpPr>
          <p:spPr>
            <a:xfrm>
              <a:off x="9386459" y="2184710"/>
              <a:ext cx="307141" cy="307141"/>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8" name="Rectangle 47">
                  <a:extLst>
                    <a:ext uri="{FF2B5EF4-FFF2-40B4-BE49-F238E27FC236}">
                      <a16:creationId xmlns:a16="http://schemas.microsoft.com/office/drawing/2014/main" id="{2806013D-73B7-4789-B253-ABF303129D88}"/>
                    </a:ext>
                  </a:extLst>
                </p:cNvPr>
                <p:cNvSpPr/>
                <p:nvPr/>
              </p:nvSpPr>
              <p:spPr>
                <a:xfrm>
                  <a:off x="9068356" y="2587288"/>
                  <a:ext cx="1212768" cy="323165"/>
                </a:xfrm>
                <a:prstGeom prst="rect">
                  <a:avLst/>
                </a:prstGeom>
              </p:spPr>
              <p:txBody>
                <a:bodyPr wrap="none">
                  <a:spAutoFit/>
                </a:bodyPr>
                <a:lstStyle/>
                <a:p>
                  <a:r>
                    <a:rPr lang="en-US" sz="1500" b="1" dirty="0">
                      <a:solidFill>
                        <a:srgbClr val="FF0000"/>
                      </a:solidFill>
                    </a:rPr>
                    <a:t>z(</a:t>
                  </a:r>
                  <a14:m>
                    <m:oMath xmlns:m="http://schemas.openxmlformats.org/officeDocument/2006/math">
                      <m:sSub>
                        <m:sSubPr>
                          <m:ctrlPr>
                            <a:rPr lang="en-US" sz="1500" b="1" i="1">
                              <a:solidFill>
                                <a:srgbClr val="FF0000"/>
                              </a:solidFill>
                              <a:latin typeface="Cambria Math" panose="02040503050406030204" pitchFamily="18" charset="0"/>
                            </a:rPr>
                          </m:ctrlPr>
                        </m:sSubPr>
                        <m:e>
                          <m:r>
                            <a:rPr lang="en-US" sz="1500" b="1" i="1">
                              <a:solidFill>
                                <a:srgbClr val="FF0000"/>
                              </a:solidFill>
                              <a:latin typeface="Cambria Math" panose="02040503050406030204" pitchFamily="18" charset="0"/>
                            </a:rPr>
                            <m:t>𝒖</m:t>
                          </m:r>
                        </m:e>
                        <m:sub>
                          <m:r>
                            <a:rPr lang="en-US" sz="1500" b="1" i="1">
                              <a:solidFill>
                                <a:srgbClr val="FF0000"/>
                              </a:solidFill>
                              <a:latin typeface="Cambria Math" panose="02040503050406030204" pitchFamily="18" charset="0"/>
                              <a:ea typeface="Cambria Math" panose="02040503050406030204" pitchFamily="18" charset="0"/>
                            </a:rPr>
                            <m:t>𝜶</m:t>
                          </m:r>
                          <m:r>
                            <a:rPr lang="en-US" sz="1500" b="1" i="1" smtClean="0">
                              <a:solidFill>
                                <a:srgbClr val="FF0000"/>
                              </a:solidFill>
                              <a:latin typeface="Cambria Math" panose="02040503050406030204" pitchFamily="18" charset="0"/>
                              <a:ea typeface="Cambria Math" panose="02040503050406030204" pitchFamily="18" charset="0"/>
                            </a:rPr>
                            <m:t>𝟐</m:t>
                          </m:r>
                        </m:sub>
                      </m:sSub>
                      <m:r>
                        <a:rPr lang="en-US" sz="1500" b="1" i="1">
                          <a:solidFill>
                            <a:srgbClr val="FF0000"/>
                          </a:solidFill>
                          <a:latin typeface="Cambria Math" panose="02040503050406030204" pitchFamily="18" charset="0"/>
                        </a:rPr>
                        <m:t>+</m:t>
                      </m:r>
                      <m:r>
                        <a:rPr lang="en-US" sz="1500" b="1" i="1" smtClean="0">
                          <a:solidFill>
                            <a:srgbClr val="FF0000"/>
                          </a:solidFill>
                          <a:latin typeface="Cambria Math" panose="02040503050406030204" pitchFamily="18" charset="0"/>
                        </a:rPr>
                        <m:t>𝟏</m:t>
                      </m:r>
                      <m:r>
                        <a:rPr lang="en-US" sz="1500" b="1" i="1" smtClean="0">
                          <a:solidFill>
                            <a:srgbClr val="FF0000"/>
                          </a:solidFill>
                          <a:latin typeface="Cambria Math" panose="02040503050406030204" pitchFamily="18" charset="0"/>
                        </a:rPr>
                        <m:t>𝒎</m:t>
                      </m:r>
                    </m:oMath>
                  </a14:m>
                  <a:r>
                    <a:rPr lang="en-US" sz="1500" b="1" dirty="0">
                      <a:solidFill>
                        <a:srgbClr val="FF0000"/>
                      </a:solidFill>
                    </a:rPr>
                    <a:t>)</a:t>
                  </a:r>
                </a:p>
              </p:txBody>
            </p:sp>
          </mc:Choice>
          <mc:Fallback xmlns="">
            <p:sp>
              <p:nvSpPr>
                <p:cNvPr id="48" name="Rectangle 47">
                  <a:extLst>
                    <a:ext uri="{FF2B5EF4-FFF2-40B4-BE49-F238E27FC236}">
                      <a16:creationId xmlns:a16="http://schemas.microsoft.com/office/drawing/2014/main" id="{2806013D-73B7-4789-B253-ABF303129D88}"/>
                    </a:ext>
                  </a:extLst>
                </p:cNvPr>
                <p:cNvSpPr>
                  <a:spLocks noRot="1" noChangeAspect="1" noMove="1" noResize="1" noEditPoints="1" noAdjustHandles="1" noChangeArrowheads="1" noChangeShapeType="1" noTextEdit="1"/>
                </p:cNvSpPr>
                <p:nvPr/>
              </p:nvSpPr>
              <p:spPr>
                <a:xfrm>
                  <a:off x="9068356" y="2587288"/>
                  <a:ext cx="1212768" cy="323165"/>
                </a:xfrm>
                <a:prstGeom prst="rect">
                  <a:avLst/>
                </a:prstGeom>
                <a:blipFill>
                  <a:blip r:embed="rId8"/>
                  <a:stretch>
                    <a:fillRect l="-2010" t="-3774" r="-1005" b="-2075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Rectangle 48">
                  <a:extLst>
                    <a:ext uri="{FF2B5EF4-FFF2-40B4-BE49-F238E27FC236}">
                      <a16:creationId xmlns:a16="http://schemas.microsoft.com/office/drawing/2014/main" id="{CC68F39B-1087-41A0-B299-7AA5125BED82}"/>
                    </a:ext>
                  </a:extLst>
                </p:cNvPr>
                <p:cNvSpPr/>
                <p:nvPr/>
              </p:nvSpPr>
              <p:spPr>
                <a:xfrm>
                  <a:off x="8295825" y="2587288"/>
                  <a:ext cx="689612" cy="323165"/>
                </a:xfrm>
                <a:prstGeom prst="rect">
                  <a:avLst/>
                </a:prstGeom>
              </p:spPr>
              <p:txBody>
                <a:bodyPr wrap="none">
                  <a:spAutoFit/>
                </a:bodyPr>
                <a:lstStyle/>
                <a:p>
                  <a:r>
                    <a:rPr lang="en-US" sz="1500" b="1" dirty="0">
                      <a:solidFill>
                        <a:srgbClr val="FF0000"/>
                      </a:solidFill>
                    </a:rPr>
                    <a:t>z(</a:t>
                  </a:r>
                  <a14:m>
                    <m:oMath xmlns:m="http://schemas.openxmlformats.org/officeDocument/2006/math">
                      <m:sSub>
                        <m:sSubPr>
                          <m:ctrlPr>
                            <a:rPr lang="en-US" sz="1500" b="1" i="1">
                              <a:solidFill>
                                <a:srgbClr val="FF0000"/>
                              </a:solidFill>
                              <a:latin typeface="Cambria Math" panose="02040503050406030204" pitchFamily="18" charset="0"/>
                            </a:rPr>
                          </m:ctrlPr>
                        </m:sSubPr>
                        <m:e>
                          <m:r>
                            <a:rPr lang="en-US" sz="1500" b="1" i="1">
                              <a:solidFill>
                                <a:srgbClr val="FF0000"/>
                              </a:solidFill>
                              <a:latin typeface="Cambria Math" panose="02040503050406030204" pitchFamily="18" charset="0"/>
                            </a:rPr>
                            <m:t>𝒖</m:t>
                          </m:r>
                        </m:e>
                        <m:sub>
                          <m:r>
                            <a:rPr lang="en-US" sz="1500" b="1" i="1">
                              <a:solidFill>
                                <a:srgbClr val="FF0000"/>
                              </a:solidFill>
                              <a:latin typeface="Cambria Math" panose="02040503050406030204" pitchFamily="18" charset="0"/>
                              <a:ea typeface="Cambria Math" panose="02040503050406030204" pitchFamily="18" charset="0"/>
                            </a:rPr>
                            <m:t>𝜶</m:t>
                          </m:r>
                          <m:r>
                            <a:rPr lang="en-US" sz="1500" b="1" i="1" smtClean="0">
                              <a:solidFill>
                                <a:srgbClr val="FF0000"/>
                              </a:solidFill>
                              <a:latin typeface="Cambria Math" panose="02040503050406030204" pitchFamily="18" charset="0"/>
                              <a:ea typeface="Cambria Math" panose="02040503050406030204" pitchFamily="18" charset="0"/>
                            </a:rPr>
                            <m:t>𝟐</m:t>
                          </m:r>
                        </m:sub>
                      </m:sSub>
                    </m:oMath>
                  </a14:m>
                  <a:r>
                    <a:rPr lang="en-US" sz="1500" b="1" dirty="0">
                      <a:solidFill>
                        <a:srgbClr val="FF0000"/>
                      </a:solidFill>
                    </a:rPr>
                    <a:t>)</a:t>
                  </a:r>
                </a:p>
              </p:txBody>
            </p:sp>
          </mc:Choice>
          <mc:Fallback xmlns="">
            <p:sp>
              <p:nvSpPr>
                <p:cNvPr id="49" name="Rectangle 48">
                  <a:extLst>
                    <a:ext uri="{FF2B5EF4-FFF2-40B4-BE49-F238E27FC236}">
                      <a16:creationId xmlns:a16="http://schemas.microsoft.com/office/drawing/2014/main" id="{CC68F39B-1087-41A0-B299-7AA5125BED82}"/>
                    </a:ext>
                  </a:extLst>
                </p:cNvPr>
                <p:cNvSpPr>
                  <a:spLocks noRot="1" noChangeAspect="1" noMove="1" noResize="1" noEditPoints="1" noAdjustHandles="1" noChangeArrowheads="1" noChangeShapeType="1" noTextEdit="1"/>
                </p:cNvSpPr>
                <p:nvPr/>
              </p:nvSpPr>
              <p:spPr>
                <a:xfrm>
                  <a:off x="8295825" y="2587288"/>
                  <a:ext cx="689612" cy="323165"/>
                </a:xfrm>
                <a:prstGeom prst="rect">
                  <a:avLst/>
                </a:prstGeom>
                <a:blipFill>
                  <a:blip r:embed="rId9"/>
                  <a:stretch>
                    <a:fillRect l="-3540" t="-3774" r="-2655" b="-20755"/>
                  </a:stretch>
                </a:blipFill>
              </p:spPr>
              <p:txBody>
                <a:bodyPr/>
                <a:lstStyle/>
                <a:p>
                  <a:r>
                    <a:rPr lang="en-US">
                      <a:noFill/>
                    </a:rPr>
                    <a:t> </a:t>
                  </a:r>
                </a:p>
              </p:txBody>
            </p:sp>
          </mc:Fallback>
        </mc:AlternateContent>
        <p:cxnSp>
          <p:nvCxnSpPr>
            <p:cNvPr id="50" name="Straight Connector 49">
              <a:extLst>
                <a:ext uri="{FF2B5EF4-FFF2-40B4-BE49-F238E27FC236}">
                  <a16:creationId xmlns:a16="http://schemas.microsoft.com/office/drawing/2014/main" id="{C72EE448-8690-4E3D-8183-B07FE2EA2217}"/>
                </a:ext>
              </a:extLst>
            </p:cNvPr>
            <p:cNvCxnSpPr>
              <a:cxnSpLocks/>
              <a:endCxn id="47" idx="1"/>
            </p:cNvCxnSpPr>
            <p:nvPr/>
          </p:nvCxnSpPr>
          <p:spPr>
            <a:xfrm>
              <a:off x="8827254" y="2338280"/>
              <a:ext cx="559205" cy="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4FD6CC04-5864-4D4C-BFB4-3F4F60C35DDB}"/>
                    </a:ext>
                  </a:extLst>
                </p:cNvPr>
                <p:cNvSpPr txBox="1"/>
                <p:nvPr/>
              </p:nvSpPr>
              <p:spPr>
                <a:xfrm>
                  <a:off x="8885653" y="1861544"/>
                  <a:ext cx="620369" cy="323165"/>
                </a:xfrm>
                <a:prstGeom prst="rect">
                  <a:avLst/>
                </a:prstGeom>
                <a:noFill/>
              </p:spPr>
              <p:txBody>
                <a:bodyPr wrap="square" rtlCol="0">
                  <a:spAutoFit/>
                </a:bodyPr>
                <a:lstStyle/>
                <a:p>
                  <a:r>
                    <a:rPr lang="en-US" sz="1500" b="1" dirty="0">
                      <a:solidFill>
                        <a:srgbClr val="FF0000"/>
                      </a:solidFill>
                    </a:rPr>
                    <a:t>1</a:t>
                  </a:r>
                  <a14:m>
                    <m:oMath xmlns:m="http://schemas.openxmlformats.org/officeDocument/2006/math">
                      <m:r>
                        <a:rPr lang="en-US" sz="1500" b="1" i="1">
                          <a:solidFill>
                            <a:srgbClr val="FF0000"/>
                          </a:solidFill>
                          <a:latin typeface="Cambria Math" panose="02040503050406030204" pitchFamily="18" charset="0"/>
                        </a:rPr>
                        <m:t>𝒎</m:t>
                      </m:r>
                    </m:oMath>
                  </a14:m>
                  <a:endParaRPr lang="en-US" sz="1500" dirty="0"/>
                </a:p>
              </p:txBody>
            </p:sp>
          </mc:Choice>
          <mc:Fallback xmlns="">
            <p:sp>
              <p:nvSpPr>
                <p:cNvPr id="51" name="TextBox 50">
                  <a:extLst>
                    <a:ext uri="{FF2B5EF4-FFF2-40B4-BE49-F238E27FC236}">
                      <a16:creationId xmlns:a16="http://schemas.microsoft.com/office/drawing/2014/main" id="{4FD6CC04-5864-4D4C-BFB4-3F4F60C35DDB}"/>
                    </a:ext>
                  </a:extLst>
                </p:cNvPr>
                <p:cNvSpPr txBox="1">
                  <a:spLocks noRot="1" noChangeAspect="1" noMove="1" noResize="1" noEditPoints="1" noAdjustHandles="1" noChangeArrowheads="1" noChangeShapeType="1" noTextEdit="1"/>
                </p:cNvSpPr>
                <p:nvPr/>
              </p:nvSpPr>
              <p:spPr>
                <a:xfrm>
                  <a:off x="8885653" y="1861544"/>
                  <a:ext cx="620369" cy="323165"/>
                </a:xfrm>
                <a:prstGeom prst="rect">
                  <a:avLst/>
                </a:prstGeom>
                <a:blipFill>
                  <a:blip r:embed="rId10"/>
                  <a:stretch>
                    <a:fillRect l="-3960" t="-3774" b="-20755"/>
                  </a:stretch>
                </a:blipFill>
              </p:spPr>
              <p:txBody>
                <a:bodyPr/>
                <a:lstStyle/>
                <a:p>
                  <a:r>
                    <a:rPr lang="en-US">
                      <a:noFill/>
                    </a:rPr>
                    <a:t> </a:t>
                  </a:r>
                </a:p>
              </p:txBody>
            </p:sp>
          </mc:Fallback>
        </mc:AlternateContent>
      </p:grpSp>
      <p:grpSp>
        <p:nvGrpSpPr>
          <p:cNvPr id="59" name="Group 58">
            <a:extLst>
              <a:ext uri="{FF2B5EF4-FFF2-40B4-BE49-F238E27FC236}">
                <a16:creationId xmlns:a16="http://schemas.microsoft.com/office/drawing/2014/main" id="{3CF17480-794B-485D-8067-CAFFC41B32B4}"/>
              </a:ext>
            </a:extLst>
          </p:cNvPr>
          <p:cNvGrpSpPr/>
          <p:nvPr/>
        </p:nvGrpSpPr>
        <p:grpSpPr>
          <a:xfrm>
            <a:off x="9783872" y="3991548"/>
            <a:ext cx="1985299" cy="1048909"/>
            <a:chOff x="8295825" y="1861544"/>
            <a:chExt cx="1985299" cy="1048909"/>
          </a:xfrm>
        </p:grpSpPr>
        <p:sp>
          <p:nvSpPr>
            <p:cNvPr id="60" name="Rectangle 59">
              <a:extLst>
                <a:ext uri="{FF2B5EF4-FFF2-40B4-BE49-F238E27FC236}">
                  <a16:creationId xmlns:a16="http://schemas.microsoft.com/office/drawing/2014/main" id="{74ED20AF-ED6D-4D4E-9149-4DA70EDD0208}"/>
                </a:ext>
              </a:extLst>
            </p:cNvPr>
            <p:cNvSpPr/>
            <p:nvPr/>
          </p:nvSpPr>
          <p:spPr>
            <a:xfrm>
              <a:off x="8520113" y="2184711"/>
              <a:ext cx="307141" cy="307141"/>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4E71EA29-A4E3-463B-9CF6-374C7B3EF5E5}"/>
                </a:ext>
              </a:extLst>
            </p:cNvPr>
            <p:cNvSpPr/>
            <p:nvPr/>
          </p:nvSpPr>
          <p:spPr>
            <a:xfrm>
              <a:off x="9386459" y="2184710"/>
              <a:ext cx="307141" cy="307141"/>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2" name="Rectangle 61">
                  <a:extLst>
                    <a:ext uri="{FF2B5EF4-FFF2-40B4-BE49-F238E27FC236}">
                      <a16:creationId xmlns:a16="http://schemas.microsoft.com/office/drawing/2014/main" id="{86F266F2-DDB1-4E67-B6E3-EDB319959A33}"/>
                    </a:ext>
                  </a:extLst>
                </p:cNvPr>
                <p:cNvSpPr/>
                <p:nvPr/>
              </p:nvSpPr>
              <p:spPr>
                <a:xfrm>
                  <a:off x="9068356" y="2587288"/>
                  <a:ext cx="1212768" cy="323165"/>
                </a:xfrm>
                <a:prstGeom prst="rect">
                  <a:avLst/>
                </a:prstGeom>
              </p:spPr>
              <p:txBody>
                <a:bodyPr wrap="none">
                  <a:spAutoFit/>
                </a:bodyPr>
                <a:lstStyle/>
                <a:p>
                  <a:r>
                    <a:rPr lang="en-US" sz="1500" b="1" dirty="0">
                      <a:solidFill>
                        <a:srgbClr val="FF0000"/>
                      </a:solidFill>
                    </a:rPr>
                    <a:t>z(</a:t>
                  </a:r>
                  <a14:m>
                    <m:oMath xmlns:m="http://schemas.openxmlformats.org/officeDocument/2006/math">
                      <m:sSub>
                        <m:sSubPr>
                          <m:ctrlPr>
                            <a:rPr lang="en-US" sz="1500" b="1" i="1">
                              <a:solidFill>
                                <a:srgbClr val="FF0000"/>
                              </a:solidFill>
                              <a:latin typeface="Cambria Math" panose="02040503050406030204" pitchFamily="18" charset="0"/>
                            </a:rPr>
                          </m:ctrlPr>
                        </m:sSubPr>
                        <m:e>
                          <m:r>
                            <a:rPr lang="en-US" sz="1500" b="1" i="1">
                              <a:solidFill>
                                <a:srgbClr val="FF0000"/>
                              </a:solidFill>
                              <a:latin typeface="Cambria Math" panose="02040503050406030204" pitchFamily="18" charset="0"/>
                            </a:rPr>
                            <m:t>𝒖</m:t>
                          </m:r>
                        </m:e>
                        <m:sub>
                          <m:r>
                            <a:rPr lang="en-US" sz="1500" b="1" i="1">
                              <a:solidFill>
                                <a:srgbClr val="FF0000"/>
                              </a:solidFill>
                              <a:latin typeface="Cambria Math" panose="02040503050406030204" pitchFamily="18" charset="0"/>
                              <a:ea typeface="Cambria Math" panose="02040503050406030204" pitchFamily="18" charset="0"/>
                            </a:rPr>
                            <m:t>𝜶</m:t>
                          </m:r>
                          <m:r>
                            <a:rPr lang="en-US" sz="1500" b="1" i="1" smtClean="0">
                              <a:solidFill>
                                <a:srgbClr val="FF0000"/>
                              </a:solidFill>
                              <a:latin typeface="Cambria Math" panose="02040503050406030204" pitchFamily="18" charset="0"/>
                              <a:ea typeface="Cambria Math" panose="02040503050406030204" pitchFamily="18" charset="0"/>
                            </a:rPr>
                            <m:t>𝟑</m:t>
                          </m:r>
                        </m:sub>
                      </m:sSub>
                      <m:r>
                        <a:rPr lang="en-US" sz="1500" b="1" i="1">
                          <a:solidFill>
                            <a:srgbClr val="FF0000"/>
                          </a:solidFill>
                          <a:latin typeface="Cambria Math" panose="02040503050406030204" pitchFamily="18" charset="0"/>
                        </a:rPr>
                        <m:t>+</m:t>
                      </m:r>
                      <m:r>
                        <a:rPr lang="en-US" sz="1500" b="1" i="1" smtClean="0">
                          <a:solidFill>
                            <a:srgbClr val="FF0000"/>
                          </a:solidFill>
                          <a:latin typeface="Cambria Math" panose="02040503050406030204" pitchFamily="18" charset="0"/>
                        </a:rPr>
                        <m:t>𝟏</m:t>
                      </m:r>
                      <m:r>
                        <a:rPr lang="en-US" sz="1500" b="1" i="1" smtClean="0">
                          <a:solidFill>
                            <a:srgbClr val="FF0000"/>
                          </a:solidFill>
                          <a:latin typeface="Cambria Math" panose="02040503050406030204" pitchFamily="18" charset="0"/>
                        </a:rPr>
                        <m:t>𝒎</m:t>
                      </m:r>
                    </m:oMath>
                  </a14:m>
                  <a:r>
                    <a:rPr lang="en-US" sz="1500" b="1" dirty="0">
                      <a:solidFill>
                        <a:srgbClr val="FF0000"/>
                      </a:solidFill>
                    </a:rPr>
                    <a:t>)</a:t>
                  </a:r>
                </a:p>
              </p:txBody>
            </p:sp>
          </mc:Choice>
          <mc:Fallback xmlns="">
            <p:sp>
              <p:nvSpPr>
                <p:cNvPr id="62" name="Rectangle 61">
                  <a:extLst>
                    <a:ext uri="{FF2B5EF4-FFF2-40B4-BE49-F238E27FC236}">
                      <a16:creationId xmlns:a16="http://schemas.microsoft.com/office/drawing/2014/main" id="{86F266F2-DDB1-4E67-B6E3-EDB319959A33}"/>
                    </a:ext>
                  </a:extLst>
                </p:cNvPr>
                <p:cNvSpPr>
                  <a:spLocks noRot="1" noChangeAspect="1" noMove="1" noResize="1" noEditPoints="1" noAdjustHandles="1" noChangeArrowheads="1" noChangeShapeType="1" noTextEdit="1"/>
                </p:cNvSpPr>
                <p:nvPr/>
              </p:nvSpPr>
              <p:spPr>
                <a:xfrm>
                  <a:off x="9068356" y="2587288"/>
                  <a:ext cx="1212768" cy="323165"/>
                </a:xfrm>
                <a:prstGeom prst="rect">
                  <a:avLst/>
                </a:prstGeom>
                <a:blipFill>
                  <a:blip r:embed="rId11"/>
                  <a:stretch>
                    <a:fillRect l="-2010" t="-3774" r="-1005" b="-1886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3" name="Rectangle 62">
                  <a:extLst>
                    <a:ext uri="{FF2B5EF4-FFF2-40B4-BE49-F238E27FC236}">
                      <a16:creationId xmlns:a16="http://schemas.microsoft.com/office/drawing/2014/main" id="{DFC70D5F-7965-4150-942F-33DEDE128C4C}"/>
                    </a:ext>
                  </a:extLst>
                </p:cNvPr>
                <p:cNvSpPr/>
                <p:nvPr/>
              </p:nvSpPr>
              <p:spPr>
                <a:xfrm>
                  <a:off x="8295825" y="2587288"/>
                  <a:ext cx="689612" cy="323165"/>
                </a:xfrm>
                <a:prstGeom prst="rect">
                  <a:avLst/>
                </a:prstGeom>
              </p:spPr>
              <p:txBody>
                <a:bodyPr wrap="none">
                  <a:spAutoFit/>
                </a:bodyPr>
                <a:lstStyle/>
                <a:p>
                  <a:r>
                    <a:rPr lang="en-US" sz="1500" b="1" dirty="0">
                      <a:solidFill>
                        <a:srgbClr val="FF0000"/>
                      </a:solidFill>
                    </a:rPr>
                    <a:t>z(</a:t>
                  </a:r>
                  <a14:m>
                    <m:oMath xmlns:m="http://schemas.openxmlformats.org/officeDocument/2006/math">
                      <m:sSub>
                        <m:sSubPr>
                          <m:ctrlPr>
                            <a:rPr lang="en-US" sz="1500" b="1" i="1">
                              <a:solidFill>
                                <a:srgbClr val="FF0000"/>
                              </a:solidFill>
                              <a:latin typeface="Cambria Math" panose="02040503050406030204" pitchFamily="18" charset="0"/>
                            </a:rPr>
                          </m:ctrlPr>
                        </m:sSubPr>
                        <m:e>
                          <m:r>
                            <a:rPr lang="en-US" sz="1500" b="1" i="1">
                              <a:solidFill>
                                <a:srgbClr val="FF0000"/>
                              </a:solidFill>
                              <a:latin typeface="Cambria Math" panose="02040503050406030204" pitchFamily="18" charset="0"/>
                            </a:rPr>
                            <m:t>𝒖</m:t>
                          </m:r>
                        </m:e>
                        <m:sub>
                          <m:r>
                            <a:rPr lang="en-US" sz="1500" b="1" i="1">
                              <a:solidFill>
                                <a:srgbClr val="FF0000"/>
                              </a:solidFill>
                              <a:latin typeface="Cambria Math" panose="02040503050406030204" pitchFamily="18" charset="0"/>
                              <a:ea typeface="Cambria Math" panose="02040503050406030204" pitchFamily="18" charset="0"/>
                            </a:rPr>
                            <m:t>𝜶</m:t>
                          </m:r>
                          <m:r>
                            <a:rPr lang="en-US" sz="1500" b="1" i="1" smtClean="0">
                              <a:solidFill>
                                <a:srgbClr val="FF0000"/>
                              </a:solidFill>
                              <a:latin typeface="Cambria Math" panose="02040503050406030204" pitchFamily="18" charset="0"/>
                              <a:ea typeface="Cambria Math" panose="02040503050406030204" pitchFamily="18" charset="0"/>
                            </a:rPr>
                            <m:t>𝟑</m:t>
                          </m:r>
                        </m:sub>
                      </m:sSub>
                    </m:oMath>
                  </a14:m>
                  <a:r>
                    <a:rPr lang="en-US" sz="1500" b="1" dirty="0">
                      <a:solidFill>
                        <a:srgbClr val="FF0000"/>
                      </a:solidFill>
                    </a:rPr>
                    <a:t>)</a:t>
                  </a:r>
                </a:p>
              </p:txBody>
            </p:sp>
          </mc:Choice>
          <mc:Fallback xmlns="">
            <p:sp>
              <p:nvSpPr>
                <p:cNvPr id="63" name="Rectangle 62">
                  <a:extLst>
                    <a:ext uri="{FF2B5EF4-FFF2-40B4-BE49-F238E27FC236}">
                      <a16:creationId xmlns:a16="http://schemas.microsoft.com/office/drawing/2014/main" id="{DFC70D5F-7965-4150-942F-33DEDE128C4C}"/>
                    </a:ext>
                  </a:extLst>
                </p:cNvPr>
                <p:cNvSpPr>
                  <a:spLocks noRot="1" noChangeAspect="1" noMove="1" noResize="1" noEditPoints="1" noAdjustHandles="1" noChangeArrowheads="1" noChangeShapeType="1" noTextEdit="1"/>
                </p:cNvSpPr>
                <p:nvPr/>
              </p:nvSpPr>
              <p:spPr>
                <a:xfrm>
                  <a:off x="8295825" y="2587288"/>
                  <a:ext cx="689612" cy="323165"/>
                </a:xfrm>
                <a:prstGeom prst="rect">
                  <a:avLst/>
                </a:prstGeom>
                <a:blipFill>
                  <a:blip r:embed="rId12"/>
                  <a:stretch>
                    <a:fillRect l="-3540" t="-3774" r="-2655" b="-18868"/>
                  </a:stretch>
                </a:blipFill>
              </p:spPr>
              <p:txBody>
                <a:bodyPr/>
                <a:lstStyle/>
                <a:p>
                  <a:r>
                    <a:rPr lang="en-US">
                      <a:noFill/>
                    </a:rPr>
                    <a:t> </a:t>
                  </a:r>
                </a:p>
              </p:txBody>
            </p:sp>
          </mc:Fallback>
        </mc:AlternateContent>
        <p:cxnSp>
          <p:nvCxnSpPr>
            <p:cNvPr id="64" name="Straight Connector 63">
              <a:extLst>
                <a:ext uri="{FF2B5EF4-FFF2-40B4-BE49-F238E27FC236}">
                  <a16:creationId xmlns:a16="http://schemas.microsoft.com/office/drawing/2014/main" id="{8A58F11C-AE29-4700-8981-33150BB846D3}"/>
                </a:ext>
              </a:extLst>
            </p:cNvPr>
            <p:cNvCxnSpPr>
              <a:cxnSpLocks/>
              <a:endCxn id="61" idx="1"/>
            </p:cNvCxnSpPr>
            <p:nvPr/>
          </p:nvCxnSpPr>
          <p:spPr>
            <a:xfrm>
              <a:off x="8827254" y="2338280"/>
              <a:ext cx="559205" cy="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04A8C699-05AC-492D-9B49-93C6A2D1085F}"/>
                    </a:ext>
                  </a:extLst>
                </p:cNvPr>
                <p:cNvSpPr txBox="1"/>
                <p:nvPr/>
              </p:nvSpPr>
              <p:spPr>
                <a:xfrm>
                  <a:off x="8827254" y="1861544"/>
                  <a:ext cx="620369" cy="3231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500" b="1" i="1">
                            <a:solidFill>
                              <a:srgbClr val="FF0000"/>
                            </a:solidFill>
                            <a:latin typeface="Cambria Math" panose="02040503050406030204" pitchFamily="18" charset="0"/>
                          </a:rPr>
                          <m:t>𝟏</m:t>
                        </m:r>
                        <m:r>
                          <a:rPr lang="en-US" sz="1500" b="1" i="1">
                            <a:solidFill>
                              <a:srgbClr val="FF0000"/>
                            </a:solidFill>
                            <a:latin typeface="Cambria Math" panose="02040503050406030204" pitchFamily="18" charset="0"/>
                          </a:rPr>
                          <m:t>𝒎</m:t>
                        </m:r>
                      </m:oMath>
                    </m:oMathPara>
                  </a14:m>
                  <a:endParaRPr lang="en-US" sz="1500" dirty="0"/>
                </a:p>
              </p:txBody>
            </p:sp>
          </mc:Choice>
          <mc:Fallback xmlns="">
            <p:sp>
              <p:nvSpPr>
                <p:cNvPr id="65" name="TextBox 64">
                  <a:extLst>
                    <a:ext uri="{FF2B5EF4-FFF2-40B4-BE49-F238E27FC236}">
                      <a16:creationId xmlns:a16="http://schemas.microsoft.com/office/drawing/2014/main" id="{04A8C699-05AC-492D-9B49-93C6A2D1085F}"/>
                    </a:ext>
                  </a:extLst>
                </p:cNvPr>
                <p:cNvSpPr txBox="1">
                  <a:spLocks noRot="1" noChangeAspect="1" noMove="1" noResize="1" noEditPoints="1" noAdjustHandles="1" noChangeArrowheads="1" noChangeShapeType="1" noTextEdit="1"/>
                </p:cNvSpPr>
                <p:nvPr/>
              </p:nvSpPr>
              <p:spPr>
                <a:xfrm>
                  <a:off x="8827254" y="1861544"/>
                  <a:ext cx="620369" cy="323165"/>
                </a:xfrm>
                <a:prstGeom prst="rect">
                  <a:avLst/>
                </a:prstGeom>
                <a:blipFill>
                  <a:blip r:embed="rId13"/>
                  <a:stretch>
                    <a:fillRect/>
                  </a:stretch>
                </a:blipFill>
              </p:spPr>
              <p:txBody>
                <a:bodyPr/>
                <a:lstStyle/>
                <a:p>
                  <a:r>
                    <a:rPr lang="en-US">
                      <a:noFill/>
                    </a:rPr>
                    <a:t> </a:t>
                  </a:r>
                </a:p>
              </p:txBody>
            </p:sp>
          </mc:Fallback>
        </mc:AlternateContent>
      </p:grpSp>
      <p:grpSp>
        <p:nvGrpSpPr>
          <p:cNvPr id="80" name="Group 79">
            <a:extLst>
              <a:ext uri="{FF2B5EF4-FFF2-40B4-BE49-F238E27FC236}">
                <a16:creationId xmlns:a16="http://schemas.microsoft.com/office/drawing/2014/main" id="{7887E777-3241-4EEA-9012-CB789F761972}"/>
              </a:ext>
            </a:extLst>
          </p:cNvPr>
          <p:cNvGrpSpPr/>
          <p:nvPr/>
        </p:nvGrpSpPr>
        <p:grpSpPr>
          <a:xfrm>
            <a:off x="10212446" y="2930766"/>
            <a:ext cx="1985299" cy="1048909"/>
            <a:chOff x="8295825" y="1861544"/>
            <a:chExt cx="1985299" cy="1048909"/>
          </a:xfrm>
        </p:grpSpPr>
        <p:sp>
          <p:nvSpPr>
            <p:cNvPr id="81" name="Rectangle 80">
              <a:extLst>
                <a:ext uri="{FF2B5EF4-FFF2-40B4-BE49-F238E27FC236}">
                  <a16:creationId xmlns:a16="http://schemas.microsoft.com/office/drawing/2014/main" id="{AD67C08E-AEF4-4A29-AAAA-1BFFA011D422}"/>
                </a:ext>
              </a:extLst>
            </p:cNvPr>
            <p:cNvSpPr/>
            <p:nvPr/>
          </p:nvSpPr>
          <p:spPr>
            <a:xfrm>
              <a:off x="8520113" y="2184711"/>
              <a:ext cx="307141" cy="307141"/>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a:extLst>
                <a:ext uri="{FF2B5EF4-FFF2-40B4-BE49-F238E27FC236}">
                  <a16:creationId xmlns:a16="http://schemas.microsoft.com/office/drawing/2014/main" id="{8F49D6FA-AD35-48B0-B4F3-E90ED4232297}"/>
                </a:ext>
              </a:extLst>
            </p:cNvPr>
            <p:cNvSpPr/>
            <p:nvPr/>
          </p:nvSpPr>
          <p:spPr>
            <a:xfrm>
              <a:off x="9386459" y="2184710"/>
              <a:ext cx="307141" cy="307141"/>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3" name="Rectangle 82">
                  <a:extLst>
                    <a:ext uri="{FF2B5EF4-FFF2-40B4-BE49-F238E27FC236}">
                      <a16:creationId xmlns:a16="http://schemas.microsoft.com/office/drawing/2014/main" id="{85840F37-A017-4E8C-85DE-3801F214885F}"/>
                    </a:ext>
                  </a:extLst>
                </p:cNvPr>
                <p:cNvSpPr/>
                <p:nvPr/>
              </p:nvSpPr>
              <p:spPr>
                <a:xfrm>
                  <a:off x="9068356" y="2587288"/>
                  <a:ext cx="1212768" cy="323165"/>
                </a:xfrm>
                <a:prstGeom prst="rect">
                  <a:avLst/>
                </a:prstGeom>
              </p:spPr>
              <p:txBody>
                <a:bodyPr wrap="none">
                  <a:spAutoFit/>
                </a:bodyPr>
                <a:lstStyle/>
                <a:p>
                  <a:r>
                    <a:rPr lang="en-US" sz="1500" b="1" dirty="0">
                      <a:solidFill>
                        <a:srgbClr val="FF0000"/>
                      </a:solidFill>
                    </a:rPr>
                    <a:t>z(</a:t>
                  </a:r>
                  <a14:m>
                    <m:oMath xmlns:m="http://schemas.openxmlformats.org/officeDocument/2006/math">
                      <m:sSub>
                        <m:sSubPr>
                          <m:ctrlPr>
                            <a:rPr lang="en-US" sz="1500" b="1" i="1">
                              <a:solidFill>
                                <a:srgbClr val="FF0000"/>
                              </a:solidFill>
                              <a:latin typeface="Cambria Math" panose="02040503050406030204" pitchFamily="18" charset="0"/>
                            </a:rPr>
                          </m:ctrlPr>
                        </m:sSubPr>
                        <m:e>
                          <m:r>
                            <a:rPr lang="en-US" sz="1500" b="1" i="1">
                              <a:solidFill>
                                <a:srgbClr val="FF0000"/>
                              </a:solidFill>
                              <a:latin typeface="Cambria Math" panose="02040503050406030204" pitchFamily="18" charset="0"/>
                            </a:rPr>
                            <m:t>𝒖</m:t>
                          </m:r>
                        </m:e>
                        <m:sub>
                          <m:r>
                            <a:rPr lang="en-US" sz="1500" b="1" i="1">
                              <a:solidFill>
                                <a:srgbClr val="FF0000"/>
                              </a:solidFill>
                              <a:latin typeface="Cambria Math" panose="02040503050406030204" pitchFamily="18" charset="0"/>
                              <a:ea typeface="Cambria Math" panose="02040503050406030204" pitchFamily="18" charset="0"/>
                            </a:rPr>
                            <m:t>𝜶</m:t>
                          </m:r>
                          <m:r>
                            <a:rPr lang="en-US" sz="1500" b="1" i="1" smtClean="0">
                              <a:solidFill>
                                <a:srgbClr val="FF0000"/>
                              </a:solidFill>
                              <a:latin typeface="Cambria Math" panose="02040503050406030204" pitchFamily="18" charset="0"/>
                              <a:ea typeface="Cambria Math" panose="02040503050406030204" pitchFamily="18" charset="0"/>
                            </a:rPr>
                            <m:t>𝟒</m:t>
                          </m:r>
                        </m:sub>
                      </m:sSub>
                      <m:r>
                        <a:rPr lang="en-US" sz="1500" b="1" i="1">
                          <a:solidFill>
                            <a:srgbClr val="FF0000"/>
                          </a:solidFill>
                          <a:latin typeface="Cambria Math" panose="02040503050406030204" pitchFamily="18" charset="0"/>
                        </a:rPr>
                        <m:t>+</m:t>
                      </m:r>
                      <m:r>
                        <a:rPr lang="en-US" sz="1500" b="1" i="1" smtClean="0">
                          <a:solidFill>
                            <a:srgbClr val="FF0000"/>
                          </a:solidFill>
                          <a:latin typeface="Cambria Math" panose="02040503050406030204" pitchFamily="18" charset="0"/>
                        </a:rPr>
                        <m:t>𝟏</m:t>
                      </m:r>
                      <m:r>
                        <a:rPr lang="en-US" sz="1500" b="1" i="1" smtClean="0">
                          <a:solidFill>
                            <a:srgbClr val="FF0000"/>
                          </a:solidFill>
                          <a:latin typeface="Cambria Math" panose="02040503050406030204" pitchFamily="18" charset="0"/>
                        </a:rPr>
                        <m:t>𝒎</m:t>
                      </m:r>
                    </m:oMath>
                  </a14:m>
                  <a:r>
                    <a:rPr lang="en-US" sz="1500" b="1" dirty="0">
                      <a:solidFill>
                        <a:srgbClr val="FF0000"/>
                      </a:solidFill>
                    </a:rPr>
                    <a:t>)</a:t>
                  </a:r>
                </a:p>
              </p:txBody>
            </p:sp>
          </mc:Choice>
          <mc:Fallback xmlns="">
            <p:sp>
              <p:nvSpPr>
                <p:cNvPr id="83" name="Rectangle 82">
                  <a:extLst>
                    <a:ext uri="{FF2B5EF4-FFF2-40B4-BE49-F238E27FC236}">
                      <a16:creationId xmlns:a16="http://schemas.microsoft.com/office/drawing/2014/main" id="{85840F37-A017-4E8C-85DE-3801F214885F}"/>
                    </a:ext>
                  </a:extLst>
                </p:cNvPr>
                <p:cNvSpPr>
                  <a:spLocks noRot="1" noChangeAspect="1" noMove="1" noResize="1" noEditPoints="1" noAdjustHandles="1" noChangeArrowheads="1" noChangeShapeType="1" noTextEdit="1"/>
                </p:cNvSpPr>
                <p:nvPr/>
              </p:nvSpPr>
              <p:spPr>
                <a:xfrm>
                  <a:off x="9068356" y="2587288"/>
                  <a:ext cx="1212768" cy="323165"/>
                </a:xfrm>
                <a:prstGeom prst="rect">
                  <a:avLst/>
                </a:prstGeom>
                <a:blipFill>
                  <a:blip r:embed="rId14"/>
                  <a:stretch>
                    <a:fillRect l="-2010" t="-3774" r="-1005" b="-1886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4" name="Rectangle 83">
                  <a:extLst>
                    <a:ext uri="{FF2B5EF4-FFF2-40B4-BE49-F238E27FC236}">
                      <a16:creationId xmlns:a16="http://schemas.microsoft.com/office/drawing/2014/main" id="{FD558B81-DD77-4A0A-836A-02839A2C030C}"/>
                    </a:ext>
                  </a:extLst>
                </p:cNvPr>
                <p:cNvSpPr/>
                <p:nvPr/>
              </p:nvSpPr>
              <p:spPr>
                <a:xfrm>
                  <a:off x="8295825" y="2587288"/>
                  <a:ext cx="689612" cy="323165"/>
                </a:xfrm>
                <a:prstGeom prst="rect">
                  <a:avLst/>
                </a:prstGeom>
              </p:spPr>
              <p:txBody>
                <a:bodyPr wrap="none">
                  <a:spAutoFit/>
                </a:bodyPr>
                <a:lstStyle/>
                <a:p>
                  <a:r>
                    <a:rPr lang="en-US" sz="1500" b="1" dirty="0">
                      <a:solidFill>
                        <a:srgbClr val="FF0000"/>
                      </a:solidFill>
                    </a:rPr>
                    <a:t>z(</a:t>
                  </a:r>
                  <a14:m>
                    <m:oMath xmlns:m="http://schemas.openxmlformats.org/officeDocument/2006/math">
                      <m:sSub>
                        <m:sSubPr>
                          <m:ctrlPr>
                            <a:rPr lang="en-US" sz="1500" b="1" i="1">
                              <a:solidFill>
                                <a:srgbClr val="FF0000"/>
                              </a:solidFill>
                              <a:latin typeface="Cambria Math" panose="02040503050406030204" pitchFamily="18" charset="0"/>
                            </a:rPr>
                          </m:ctrlPr>
                        </m:sSubPr>
                        <m:e>
                          <m:r>
                            <a:rPr lang="en-US" sz="1500" b="1" i="1">
                              <a:solidFill>
                                <a:srgbClr val="FF0000"/>
                              </a:solidFill>
                              <a:latin typeface="Cambria Math" panose="02040503050406030204" pitchFamily="18" charset="0"/>
                            </a:rPr>
                            <m:t>𝒖</m:t>
                          </m:r>
                        </m:e>
                        <m:sub>
                          <m:r>
                            <a:rPr lang="en-US" sz="1500" b="1" i="1">
                              <a:solidFill>
                                <a:srgbClr val="FF0000"/>
                              </a:solidFill>
                              <a:latin typeface="Cambria Math" panose="02040503050406030204" pitchFamily="18" charset="0"/>
                              <a:ea typeface="Cambria Math" panose="02040503050406030204" pitchFamily="18" charset="0"/>
                            </a:rPr>
                            <m:t>𝜶</m:t>
                          </m:r>
                          <m:r>
                            <a:rPr lang="en-US" sz="1500" b="1" i="1" smtClean="0">
                              <a:solidFill>
                                <a:srgbClr val="FF0000"/>
                              </a:solidFill>
                              <a:latin typeface="Cambria Math" panose="02040503050406030204" pitchFamily="18" charset="0"/>
                              <a:ea typeface="Cambria Math" panose="02040503050406030204" pitchFamily="18" charset="0"/>
                            </a:rPr>
                            <m:t>𝟒</m:t>
                          </m:r>
                        </m:sub>
                      </m:sSub>
                    </m:oMath>
                  </a14:m>
                  <a:r>
                    <a:rPr lang="en-US" sz="1500" b="1" dirty="0">
                      <a:solidFill>
                        <a:srgbClr val="FF0000"/>
                      </a:solidFill>
                    </a:rPr>
                    <a:t>)</a:t>
                  </a:r>
                </a:p>
              </p:txBody>
            </p:sp>
          </mc:Choice>
          <mc:Fallback xmlns="">
            <p:sp>
              <p:nvSpPr>
                <p:cNvPr id="84" name="Rectangle 83">
                  <a:extLst>
                    <a:ext uri="{FF2B5EF4-FFF2-40B4-BE49-F238E27FC236}">
                      <a16:creationId xmlns:a16="http://schemas.microsoft.com/office/drawing/2014/main" id="{FD558B81-DD77-4A0A-836A-02839A2C030C}"/>
                    </a:ext>
                  </a:extLst>
                </p:cNvPr>
                <p:cNvSpPr>
                  <a:spLocks noRot="1" noChangeAspect="1" noMove="1" noResize="1" noEditPoints="1" noAdjustHandles="1" noChangeArrowheads="1" noChangeShapeType="1" noTextEdit="1"/>
                </p:cNvSpPr>
                <p:nvPr/>
              </p:nvSpPr>
              <p:spPr>
                <a:xfrm>
                  <a:off x="8295825" y="2587288"/>
                  <a:ext cx="689612" cy="323165"/>
                </a:xfrm>
                <a:prstGeom prst="rect">
                  <a:avLst/>
                </a:prstGeom>
                <a:blipFill>
                  <a:blip r:embed="rId15"/>
                  <a:stretch>
                    <a:fillRect l="-3540" t="-3774" r="-2655" b="-18868"/>
                  </a:stretch>
                </a:blipFill>
              </p:spPr>
              <p:txBody>
                <a:bodyPr/>
                <a:lstStyle/>
                <a:p>
                  <a:r>
                    <a:rPr lang="en-US">
                      <a:noFill/>
                    </a:rPr>
                    <a:t> </a:t>
                  </a:r>
                </a:p>
              </p:txBody>
            </p:sp>
          </mc:Fallback>
        </mc:AlternateContent>
        <p:cxnSp>
          <p:nvCxnSpPr>
            <p:cNvPr id="85" name="Straight Connector 84">
              <a:extLst>
                <a:ext uri="{FF2B5EF4-FFF2-40B4-BE49-F238E27FC236}">
                  <a16:creationId xmlns:a16="http://schemas.microsoft.com/office/drawing/2014/main" id="{6CAE1438-B219-4379-8391-464D39EB5E1E}"/>
                </a:ext>
              </a:extLst>
            </p:cNvPr>
            <p:cNvCxnSpPr>
              <a:cxnSpLocks/>
              <a:endCxn id="82" idx="1"/>
            </p:cNvCxnSpPr>
            <p:nvPr/>
          </p:nvCxnSpPr>
          <p:spPr>
            <a:xfrm>
              <a:off x="8827254" y="2338280"/>
              <a:ext cx="559205" cy="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3135629F-4D45-4379-AE9C-557F4A3A9C10}"/>
                    </a:ext>
                  </a:extLst>
                </p:cNvPr>
                <p:cNvSpPr txBox="1"/>
                <p:nvPr/>
              </p:nvSpPr>
              <p:spPr>
                <a:xfrm>
                  <a:off x="8827254" y="1861544"/>
                  <a:ext cx="620369" cy="3231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500" b="1" i="1">
                            <a:solidFill>
                              <a:srgbClr val="FF0000"/>
                            </a:solidFill>
                            <a:latin typeface="Cambria Math" panose="02040503050406030204" pitchFamily="18" charset="0"/>
                          </a:rPr>
                          <m:t>𝟏</m:t>
                        </m:r>
                        <m:r>
                          <a:rPr lang="en-US" sz="1500" b="1" i="1">
                            <a:solidFill>
                              <a:srgbClr val="FF0000"/>
                            </a:solidFill>
                            <a:latin typeface="Cambria Math" panose="02040503050406030204" pitchFamily="18" charset="0"/>
                          </a:rPr>
                          <m:t>𝒎</m:t>
                        </m:r>
                      </m:oMath>
                    </m:oMathPara>
                  </a14:m>
                  <a:endParaRPr lang="en-US" sz="1500" dirty="0"/>
                </a:p>
              </p:txBody>
            </p:sp>
          </mc:Choice>
          <mc:Fallback xmlns="">
            <p:sp>
              <p:nvSpPr>
                <p:cNvPr id="86" name="TextBox 85">
                  <a:extLst>
                    <a:ext uri="{FF2B5EF4-FFF2-40B4-BE49-F238E27FC236}">
                      <a16:creationId xmlns:a16="http://schemas.microsoft.com/office/drawing/2014/main" id="{3135629F-4D45-4379-AE9C-557F4A3A9C10}"/>
                    </a:ext>
                  </a:extLst>
                </p:cNvPr>
                <p:cNvSpPr txBox="1">
                  <a:spLocks noRot="1" noChangeAspect="1" noMove="1" noResize="1" noEditPoints="1" noAdjustHandles="1" noChangeArrowheads="1" noChangeShapeType="1" noTextEdit="1"/>
                </p:cNvSpPr>
                <p:nvPr/>
              </p:nvSpPr>
              <p:spPr>
                <a:xfrm>
                  <a:off x="8827254" y="1861544"/>
                  <a:ext cx="620369" cy="323165"/>
                </a:xfrm>
                <a:prstGeom prst="rect">
                  <a:avLst/>
                </a:prstGeom>
                <a:blipFill>
                  <a:blip r:embed="rId16"/>
                  <a:stretch>
                    <a:fillRect/>
                  </a:stretch>
                </a:blipFill>
              </p:spPr>
              <p:txBody>
                <a:bodyPr/>
                <a:lstStyle/>
                <a:p>
                  <a:r>
                    <a:rPr lang="en-US">
                      <a:noFill/>
                    </a:rPr>
                    <a:t> </a:t>
                  </a:r>
                </a:p>
              </p:txBody>
            </p:sp>
          </mc:Fallback>
        </mc:AlternateContent>
      </p:grpSp>
      <p:sp>
        <p:nvSpPr>
          <p:cNvPr id="87" name="Oval 86">
            <a:extLst>
              <a:ext uri="{FF2B5EF4-FFF2-40B4-BE49-F238E27FC236}">
                <a16:creationId xmlns:a16="http://schemas.microsoft.com/office/drawing/2014/main" id="{80E27E6A-8BAC-4445-8A37-5C0AD40BDD76}"/>
              </a:ext>
            </a:extLst>
          </p:cNvPr>
          <p:cNvSpPr/>
          <p:nvPr/>
        </p:nvSpPr>
        <p:spPr>
          <a:xfrm>
            <a:off x="986562" y="3149613"/>
            <a:ext cx="502251" cy="502251"/>
          </a:xfrm>
          <a:prstGeom prst="ellipse">
            <a:avLst/>
          </a:prstGeom>
          <a:noFill/>
          <a:ln w="349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9" name="Straight Connector 88">
            <a:extLst>
              <a:ext uri="{FF2B5EF4-FFF2-40B4-BE49-F238E27FC236}">
                <a16:creationId xmlns:a16="http://schemas.microsoft.com/office/drawing/2014/main" id="{268C97AC-4521-41E0-B508-28144DB86100}"/>
              </a:ext>
            </a:extLst>
          </p:cNvPr>
          <p:cNvCxnSpPr>
            <a:cxnSpLocks/>
            <a:endCxn id="5" idx="1"/>
          </p:cNvCxnSpPr>
          <p:nvPr/>
        </p:nvCxnSpPr>
        <p:spPr>
          <a:xfrm flipV="1">
            <a:off x="1492214" y="3406654"/>
            <a:ext cx="6435408" cy="19296"/>
          </a:xfrm>
          <a:prstGeom prst="line">
            <a:avLst/>
          </a:prstGeom>
          <a:ln w="34925">
            <a:solidFill>
              <a:srgbClr val="00B05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E9B33002-A816-4EBC-B746-D860048D6913}"/>
                  </a:ext>
                </a:extLst>
              </p:cNvPr>
              <p:cNvSpPr txBox="1"/>
              <p:nvPr/>
            </p:nvSpPr>
            <p:spPr>
              <a:xfrm>
                <a:off x="5103944" y="3433457"/>
                <a:ext cx="689911" cy="4770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500" b="1" i="1" smtClean="0">
                          <a:solidFill>
                            <a:srgbClr val="00B050"/>
                          </a:solidFill>
                          <a:latin typeface="Cambria Math" panose="02040503050406030204" pitchFamily="18" charset="0"/>
                        </a:rPr>
                        <m:t>𝟏</m:t>
                      </m:r>
                      <m:r>
                        <a:rPr lang="en-US" sz="2500" b="1" i="1" smtClean="0">
                          <a:solidFill>
                            <a:srgbClr val="00B050"/>
                          </a:solidFill>
                          <a:latin typeface="Cambria Math" panose="02040503050406030204" pitchFamily="18" charset="0"/>
                        </a:rPr>
                        <m:t>𝒎</m:t>
                      </m:r>
                    </m:oMath>
                  </m:oMathPara>
                </a14:m>
                <a:endParaRPr lang="en-US" sz="2500" dirty="0">
                  <a:solidFill>
                    <a:srgbClr val="00B050"/>
                  </a:solidFill>
                </a:endParaRPr>
              </a:p>
            </p:txBody>
          </p:sp>
        </mc:Choice>
        <mc:Fallback xmlns="">
          <p:sp>
            <p:nvSpPr>
              <p:cNvPr id="91" name="TextBox 90">
                <a:extLst>
                  <a:ext uri="{FF2B5EF4-FFF2-40B4-BE49-F238E27FC236}">
                    <a16:creationId xmlns:a16="http://schemas.microsoft.com/office/drawing/2014/main" id="{E9B33002-A816-4EBC-B746-D860048D6913}"/>
                  </a:ext>
                </a:extLst>
              </p:cNvPr>
              <p:cNvSpPr txBox="1">
                <a:spLocks noRot="1" noChangeAspect="1" noMove="1" noResize="1" noEditPoints="1" noAdjustHandles="1" noChangeArrowheads="1" noChangeShapeType="1" noTextEdit="1"/>
              </p:cNvSpPr>
              <p:nvPr/>
            </p:nvSpPr>
            <p:spPr>
              <a:xfrm>
                <a:off x="5103944" y="3433457"/>
                <a:ext cx="689911" cy="477054"/>
              </a:xfrm>
              <a:prstGeom prst="rect">
                <a:avLst/>
              </a:prstGeom>
              <a:blipFill>
                <a:blip r:embed="rId17"/>
                <a:stretch>
                  <a:fillRect l="-885" r="-885"/>
                </a:stretch>
              </a:blipFill>
            </p:spPr>
            <p:txBody>
              <a:bodyPr/>
              <a:lstStyle/>
              <a:p>
                <a:r>
                  <a:rPr lang="en-US">
                    <a:noFill/>
                  </a:rPr>
                  <a:t> </a:t>
                </a:r>
              </a:p>
            </p:txBody>
          </p:sp>
        </mc:Fallback>
      </mc:AlternateContent>
      <p:cxnSp>
        <p:nvCxnSpPr>
          <p:cNvPr id="93" name="Straight Arrow Connector 92">
            <a:extLst>
              <a:ext uri="{FF2B5EF4-FFF2-40B4-BE49-F238E27FC236}">
                <a16:creationId xmlns:a16="http://schemas.microsoft.com/office/drawing/2014/main" id="{72F58FA3-407D-48C5-8E0F-6C526ADB2046}"/>
              </a:ext>
            </a:extLst>
          </p:cNvPr>
          <p:cNvCxnSpPr>
            <a:cxnSpLocks/>
          </p:cNvCxnSpPr>
          <p:nvPr/>
        </p:nvCxnSpPr>
        <p:spPr>
          <a:xfrm>
            <a:off x="818721" y="4645564"/>
            <a:ext cx="2719673" cy="0"/>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1D1CF9D0-8F99-416A-96B8-31205F4C8611}"/>
                  </a:ext>
                </a:extLst>
              </p:cNvPr>
              <p:cNvSpPr txBox="1"/>
              <p:nvPr/>
            </p:nvSpPr>
            <p:spPr>
              <a:xfrm>
                <a:off x="839336" y="3739886"/>
                <a:ext cx="1821178" cy="353943"/>
              </a:xfrm>
              <a:prstGeom prst="rect">
                <a:avLst/>
              </a:prstGeom>
              <a:noFill/>
            </p:spPr>
            <p:txBody>
              <a:bodyPr wrap="square" rtlCol="0">
                <a:spAutoFit/>
              </a:bodyPr>
              <a:lstStyle/>
              <a:p>
                <a:r>
                  <a:rPr lang="en-US" sz="17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nugget (</a:t>
                </a:r>
                <a14:m>
                  <m:oMath xmlns:m="http://schemas.openxmlformats.org/officeDocument/2006/math">
                    <m:sSub>
                      <m:sSubPr>
                        <m:ctrlPr>
                          <a:rPr lang="en-US" sz="1700" i="1" smtClean="0">
                            <a:solidFill>
                              <a:schemeClr val="accent5">
                                <a:lumMod val="50000"/>
                              </a:schemeClr>
                            </a:solidFill>
                            <a:latin typeface="Cambria Math" panose="02040503050406030204" pitchFamily="18" charset="0"/>
                            <a:ea typeface="Ebrima" panose="02000000000000000000" pitchFamily="2" charset="0"/>
                            <a:cs typeface="Ebrima" panose="02000000000000000000" pitchFamily="2" charset="0"/>
                          </a:rPr>
                        </m:ctrlPr>
                      </m:sSubPr>
                      <m:e>
                        <m:r>
                          <a:rPr lang="en-US" sz="1700" b="0" i="1" smtClean="0">
                            <a:solidFill>
                              <a:schemeClr val="accent5">
                                <a:lumMod val="50000"/>
                              </a:schemeClr>
                            </a:solidFill>
                            <a:latin typeface="Cambria Math" panose="02040503050406030204" pitchFamily="18" charset="0"/>
                            <a:ea typeface="Ebrima" panose="02000000000000000000" pitchFamily="2" charset="0"/>
                            <a:cs typeface="Ebrima" panose="02000000000000000000" pitchFamily="2" charset="0"/>
                          </a:rPr>
                          <m:t>𝑐</m:t>
                        </m:r>
                      </m:e>
                      <m:sub>
                        <m:r>
                          <a:rPr lang="en-US" sz="1700" b="0" i="1" smtClean="0">
                            <a:solidFill>
                              <a:schemeClr val="accent5">
                                <a:lumMod val="50000"/>
                              </a:schemeClr>
                            </a:solidFill>
                            <a:latin typeface="Cambria Math" panose="02040503050406030204" pitchFamily="18" charset="0"/>
                            <a:ea typeface="Ebrima" panose="02000000000000000000" pitchFamily="2" charset="0"/>
                            <a:cs typeface="Ebrima" panose="02000000000000000000" pitchFamily="2" charset="0"/>
                          </a:rPr>
                          <m:t>0</m:t>
                        </m:r>
                      </m:sub>
                    </m:sSub>
                  </m:oMath>
                </a14:m>
                <a:r>
                  <a:rPr lang="en-US" sz="17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a:t>
                </a:r>
              </a:p>
            </p:txBody>
          </p:sp>
        </mc:Choice>
        <mc:Fallback xmlns="">
          <p:sp>
            <p:nvSpPr>
              <p:cNvPr id="57" name="TextBox 56">
                <a:extLst>
                  <a:ext uri="{FF2B5EF4-FFF2-40B4-BE49-F238E27FC236}">
                    <a16:creationId xmlns:a16="http://schemas.microsoft.com/office/drawing/2014/main" id="{1D1CF9D0-8F99-416A-96B8-31205F4C8611}"/>
                  </a:ext>
                </a:extLst>
              </p:cNvPr>
              <p:cNvSpPr txBox="1">
                <a:spLocks noRot="1" noChangeAspect="1" noMove="1" noResize="1" noEditPoints="1" noAdjustHandles="1" noChangeArrowheads="1" noChangeShapeType="1" noTextEdit="1"/>
              </p:cNvSpPr>
              <p:nvPr/>
            </p:nvSpPr>
            <p:spPr>
              <a:xfrm>
                <a:off x="839336" y="3739886"/>
                <a:ext cx="1821178" cy="353943"/>
              </a:xfrm>
              <a:prstGeom prst="rect">
                <a:avLst/>
              </a:prstGeom>
              <a:blipFill>
                <a:blip r:embed="rId18"/>
                <a:stretch>
                  <a:fillRect l="-2349" t="-5085" b="-20339"/>
                </a:stretch>
              </a:blipFill>
            </p:spPr>
            <p:txBody>
              <a:bodyPr/>
              <a:lstStyle/>
              <a:p>
                <a:r>
                  <a:rPr lang="en-US">
                    <a:noFill/>
                  </a:rPr>
                  <a:t> </a:t>
                </a:r>
              </a:p>
            </p:txBody>
          </p:sp>
        </mc:Fallback>
      </mc:AlternateContent>
      <p:cxnSp>
        <p:nvCxnSpPr>
          <p:cNvPr id="58" name="Straight Arrow Connector 57">
            <a:extLst>
              <a:ext uri="{FF2B5EF4-FFF2-40B4-BE49-F238E27FC236}">
                <a16:creationId xmlns:a16="http://schemas.microsoft.com/office/drawing/2014/main" id="{B1D2331C-87BD-4D17-B357-85235A7DE562}"/>
              </a:ext>
            </a:extLst>
          </p:cNvPr>
          <p:cNvCxnSpPr>
            <a:cxnSpLocks/>
          </p:cNvCxnSpPr>
          <p:nvPr/>
        </p:nvCxnSpPr>
        <p:spPr>
          <a:xfrm flipV="1">
            <a:off x="710029" y="3783105"/>
            <a:ext cx="0" cy="1156448"/>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CA9141C4-436D-4D89-824C-9C3CED64C546}"/>
                  </a:ext>
                </a:extLst>
              </p:cNvPr>
              <p:cNvSpPr txBox="1"/>
              <p:nvPr/>
            </p:nvSpPr>
            <p:spPr>
              <a:xfrm>
                <a:off x="1717216" y="4172395"/>
                <a:ext cx="1821178" cy="353943"/>
              </a:xfrm>
              <a:prstGeom prst="rect">
                <a:avLst/>
              </a:prstGeom>
              <a:noFill/>
            </p:spPr>
            <p:txBody>
              <a:bodyPr wrap="square" rtlCol="0">
                <a:spAutoFit/>
              </a:bodyPr>
              <a:lstStyle/>
              <a:p>
                <a:r>
                  <a:rPr lang="en-US" sz="17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range (</a:t>
                </a:r>
                <a14:m>
                  <m:oMath xmlns:m="http://schemas.openxmlformats.org/officeDocument/2006/math">
                    <m:r>
                      <a:rPr lang="en-US" sz="1700" b="0" i="1" smtClean="0">
                        <a:solidFill>
                          <a:schemeClr val="accent5">
                            <a:lumMod val="50000"/>
                          </a:schemeClr>
                        </a:solidFill>
                        <a:latin typeface="Cambria Math" panose="02040503050406030204" pitchFamily="18" charset="0"/>
                        <a:ea typeface="Ebrima" panose="02000000000000000000" pitchFamily="2" charset="0"/>
                        <a:cs typeface="Ebrima" panose="02000000000000000000" pitchFamily="2" charset="0"/>
                      </a:rPr>
                      <m:t>𝑎</m:t>
                    </m:r>
                  </m:oMath>
                </a14:m>
                <a:r>
                  <a:rPr lang="en-US" sz="17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a:t>
                </a:r>
              </a:p>
            </p:txBody>
          </p:sp>
        </mc:Choice>
        <mc:Fallback xmlns="">
          <p:sp>
            <p:nvSpPr>
              <p:cNvPr id="66" name="TextBox 65">
                <a:extLst>
                  <a:ext uri="{FF2B5EF4-FFF2-40B4-BE49-F238E27FC236}">
                    <a16:creationId xmlns:a16="http://schemas.microsoft.com/office/drawing/2014/main" id="{CA9141C4-436D-4D89-824C-9C3CED64C546}"/>
                  </a:ext>
                </a:extLst>
              </p:cNvPr>
              <p:cNvSpPr txBox="1">
                <a:spLocks noRot="1" noChangeAspect="1" noMove="1" noResize="1" noEditPoints="1" noAdjustHandles="1" noChangeArrowheads="1" noChangeShapeType="1" noTextEdit="1"/>
              </p:cNvSpPr>
              <p:nvPr/>
            </p:nvSpPr>
            <p:spPr>
              <a:xfrm>
                <a:off x="1717216" y="4172395"/>
                <a:ext cx="1821178" cy="353943"/>
              </a:xfrm>
              <a:prstGeom prst="rect">
                <a:avLst/>
              </a:prstGeom>
              <a:blipFill>
                <a:blip r:embed="rId19"/>
                <a:stretch>
                  <a:fillRect l="-2349" t="-5085" b="-20339"/>
                </a:stretch>
              </a:blipFill>
            </p:spPr>
            <p:txBody>
              <a:bodyPr/>
              <a:lstStyle/>
              <a:p>
                <a:r>
                  <a:rPr lang="en-US">
                    <a:noFill/>
                  </a:rPr>
                  <a:t> </a:t>
                </a:r>
              </a:p>
            </p:txBody>
          </p:sp>
        </mc:Fallback>
      </mc:AlternateContent>
    </p:spTree>
    <p:extLst>
      <p:ext uri="{BB962C8B-B14F-4D97-AF65-F5344CB8AC3E}">
        <p14:creationId xmlns:p14="http://schemas.microsoft.com/office/powerpoint/2010/main" val="5723303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Graphic 28" descr="Man">
            <a:extLst>
              <a:ext uri="{FF2B5EF4-FFF2-40B4-BE49-F238E27FC236}">
                <a16:creationId xmlns:a16="http://schemas.microsoft.com/office/drawing/2014/main" id="{36030AE5-11DD-4678-B80C-7F6922FD0B7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088244" y="4170829"/>
            <a:ext cx="914400" cy="914400"/>
          </a:xfrm>
          <a:prstGeom prst="rect">
            <a:avLst/>
          </a:prstGeom>
        </p:spPr>
      </p:pic>
      <p:pic>
        <p:nvPicPr>
          <p:cNvPr id="32" name="Graphic 31" descr="Man">
            <a:extLst>
              <a:ext uri="{FF2B5EF4-FFF2-40B4-BE49-F238E27FC236}">
                <a16:creationId xmlns:a16="http://schemas.microsoft.com/office/drawing/2014/main" id="{B6C6025D-A2D2-4F4F-B4B8-2D53F1A0F78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686842" y="2262768"/>
            <a:ext cx="914400" cy="914400"/>
          </a:xfrm>
          <a:prstGeom prst="rect">
            <a:avLst/>
          </a:prstGeom>
        </p:spPr>
      </p:pic>
      <p:pic>
        <p:nvPicPr>
          <p:cNvPr id="38" name="Graphic 37" descr="Man">
            <a:extLst>
              <a:ext uri="{FF2B5EF4-FFF2-40B4-BE49-F238E27FC236}">
                <a16:creationId xmlns:a16="http://schemas.microsoft.com/office/drawing/2014/main" id="{EB41A79B-374F-4B72-91C6-EA0B915169B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086402" y="4005594"/>
            <a:ext cx="914400" cy="914400"/>
          </a:xfrm>
          <a:prstGeom prst="rect">
            <a:avLst/>
          </a:prstGeom>
        </p:spPr>
      </p:pic>
      <p:pic>
        <p:nvPicPr>
          <p:cNvPr id="39" name="Graphic 38" descr="Man">
            <a:extLst>
              <a:ext uri="{FF2B5EF4-FFF2-40B4-BE49-F238E27FC236}">
                <a16:creationId xmlns:a16="http://schemas.microsoft.com/office/drawing/2014/main" id="{F952164D-6145-4788-967D-E6C8DC817CEE}"/>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697826" y="4634524"/>
            <a:ext cx="914400" cy="914400"/>
          </a:xfrm>
          <a:prstGeom prst="rect">
            <a:avLst/>
          </a:prstGeom>
        </p:spPr>
      </p:pic>
      <p:pic>
        <p:nvPicPr>
          <p:cNvPr id="42" name="Graphic 41" descr="Man">
            <a:extLst>
              <a:ext uri="{FF2B5EF4-FFF2-40B4-BE49-F238E27FC236}">
                <a16:creationId xmlns:a16="http://schemas.microsoft.com/office/drawing/2014/main" id="{FCC2B4C3-5343-497B-9EED-D433F1AC6BCA}"/>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351455" y="2102013"/>
            <a:ext cx="914400" cy="914400"/>
          </a:xfrm>
          <a:prstGeom prst="rect">
            <a:avLst/>
          </a:prstGeom>
        </p:spPr>
      </p:pic>
      <p:pic>
        <p:nvPicPr>
          <p:cNvPr id="43" name="Graphic 42" descr="Man">
            <a:extLst>
              <a:ext uri="{FF2B5EF4-FFF2-40B4-BE49-F238E27FC236}">
                <a16:creationId xmlns:a16="http://schemas.microsoft.com/office/drawing/2014/main" id="{797468D5-A06D-4F31-B50F-61D5280CCC16}"/>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973832" y="2621754"/>
            <a:ext cx="914400" cy="914400"/>
          </a:xfrm>
          <a:prstGeom prst="rect">
            <a:avLst/>
          </a:prstGeom>
        </p:spPr>
      </p:pic>
      <p:sp>
        <p:nvSpPr>
          <p:cNvPr id="49" name="Oval 48">
            <a:extLst>
              <a:ext uri="{FF2B5EF4-FFF2-40B4-BE49-F238E27FC236}">
                <a16:creationId xmlns:a16="http://schemas.microsoft.com/office/drawing/2014/main" id="{3D96A901-0371-4B7D-BF28-01428EA3A43D}"/>
              </a:ext>
            </a:extLst>
          </p:cNvPr>
          <p:cNvSpPr/>
          <p:nvPr/>
        </p:nvSpPr>
        <p:spPr>
          <a:xfrm>
            <a:off x="1303879" y="1826486"/>
            <a:ext cx="1677602" cy="1781758"/>
          </a:xfrm>
          <a:prstGeom prst="ellipse">
            <a:avLst/>
          </a:prstGeom>
          <a:solidFill>
            <a:schemeClr val="accent1">
              <a:lumMod val="60000"/>
              <a:lumOff val="40000"/>
              <a:alpha val="38000"/>
            </a:schemeClr>
          </a:solidFill>
          <a:ln w="444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phic 4" descr="Man">
            <a:extLst>
              <a:ext uri="{FF2B5EF4-FFF2-40B4-BE49-F238E27FC236}">
                <a16:creationId xmlns:a16="http://schemas.microsoft.com/office/drawing/2014/main" id="{EB66FDBD-CFDB-4930-A772-5CA634DCC051}"/>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487328" y="1871585"/>
            <a:ext cx="914400" cy="914400"/>
          </a:xfrm>
          <a:prstGeom prst="rect">
            <a:avLst/>
          </a:prstGeom>
        </p:spPr>
      </p:pic>
      <p:sp>
        <p:nvSpPr>
          <p:cNvPr id="6" name="Oval 5">
            <a:extLst>
              <a:ext uri="{FF2B5EF4-FFF2-40B4-BE49-F238E27FC236}">
                <a16:creationId xmlns:a16="http://schemas.microsoft.com/office/drawing/2014/main" id="{956522FA-90E8-46AC-83FC-21870BE0465B}"/>
              </a:ext>
            </a:extLst>
          </p:cNvPr>
          <p:cNvSpPr/>
          <p:nvPr/>
        </p:nvSpPr>
        <p:spPr>
          <a:xfrm>
            <a:off x="195594" y="1515851"/>
            <a:ext cx="6146528" cy="4572000"/>
          </a:xfrm>
          <a:prstGeom prst="ellipse">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Graphic 15" descr="Man">
            <a:extLst>
              <a:ext uri="{FF2B5EF4-FFF2-40B4-BE49-F238E27FC236}">
                <a16:creationId xmlns:a16="http://schemas.microsoft.com/office/drawing/2014/main" id="{B8BCE55A-5126-4545-A95F-CE61496D471F}"/>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480708" y="2633585"/>
            <a:ext cx="914400" cy="914400"/>
          </a:xfrm>
          <a:prstGeom prst="rect">
            <a:avLst/>
          </a:prstGeom>
        </p:spPr>
      </p:pic>
      <p:pic>
        <p:nvPicPr>
          <p:cNvPr id="17" name="Graphic 16" descr="Man">
            <a:extLst>
              <a:ext uri="{FF2B5EF4-FFF2-40B4-BE49-F238E27FC236}">
                <a16:creationId xmlns:a16="http://schemas.microsoft.com/office/drawing/2014/main" id="{FCB423DF-3650-4C37-9DD6-5D4CA768508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606768" y="1781418"/>
            <a:ext cx="914400" cy="914400"/>
          </a:xfrm>
          <a:prstGeom prst="rect">
            <a:avLst/>
          </a:prstGeom>
        </p:spPr>
      </p:pic>
      <p:pic>
        <p:nvPicPr>
          <p:cNvPr id="18" name="Graphic 17" descr="Man">
            <a:extLst>
              <a:ext uri="{FF2B5EF4-FFF2-40B4-BE49-F238E27FC236}">
                <a16:creationId xmlns:a16="http://schemas.microsoft.com/office/drawing/2014/main" id="{EFD97FD0-1DC3-47A9-88C6-56F1F9124270}"/>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754461" y="2376051"/>
            <a:ext cx="914400" cy="914400"/>
          </a:xfrm>
          <a:prstGeom prst="rect">
            <a:avLst/>
          </a:prstGeom>
        </p:spPr>
      </p:pic>
      <p:pic>
        <p:nvPicPr>
          <p:cNvPr id="19" name="Graphic 18" descr="Man">
            <a:extLst>
              <a:ext uri="{FF2B5EF4-FFF2-40B4-BE49-F238E27FC236}">
                <a16:creationId xmlns:a16="http://schemas.microsoft.com/office/drawing/2014/main" id="{A39EC5D8-6AD6-4DFB-B5EE-FC61226040D7}"/>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2096928" y="2481185"/>
            <a:ext cx="914400" cy="914400"/>
          </a:xfrm>
          <a:prstGeom prst="rect">
            <a:avLst/>
          </a:prstGeom>
        </p:spPr>
      </p:pic>
      <p:pic>
        <p:nvPicPr>
          <p:cNvPr id="20" name="Graphic 19" descr="Man">
            <a:extLst>
              <a:ext uri="{FF2B5EF4-FFF2-40B4-BE49-F238E27FC236}">
                <a16:creationId xmlns:a16="http://schemas.microsoft.com/office/drawing/2014/main" id="{97E1636E-4D84-41A1-B032-FABA9275DB8E}"/>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356757" y="3255411"/>
            <a:ext cx="914400" cy="914400"/>
          </a:xfrm>
          <a:prstGeom prst="rect">
            <a:avLst/>
          </a:prstGeom>
        </p:spPr>
      </p:pic>
      <p:pic>
        <p:nvPicPr>
          <p:cNvPr id="21" name="Graphic 20" descr="Man">
            <a:extLst>
              <a:ext uri="{FF2B5EF4-FFF2-40B4-BE49-F238E27FC236}">
                <a16:creationId xmlns:a16="http://schemas.microsoft.com/office/drawing/2014/main" id="{8789E655-1EA7-4229-A88C-F18CB7D15405}"/>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2763883" y="2684928"/>
            <a:ext cx="914400" cy="914400"/>
          </a:xfrm>
          <a:prstGeom prst="rect">
            <a:avLst/>
          </a:prstGeom>
        </p:spPr>
      </p:pic>
      <p:pic>
        <p:nvPicPr>
          <p:cNvPr id="22" name="Graphic 21" descr="Man">
            <a:extLst>
              <a:ext uri="{FF2B5EF4-FFF2-40B4-BE49-F238E27FC236}">
                <a16:creationId xmlns:a16="http://schemas.microsoft.com/office/drawing/2014/main" id="{33EC3288-130B-482C-9069-AA81A6E609A6}"/>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1094102" y="3653119"/>
            <a:ext cx="914400" cy="914400"/>
          </a:xfrm>
          <a:prstGeom prst="rect">
            <a:avLst/>
          </a:prstGeom>
        </p:spPr>
      </p:pic>
      <p:pic>
        <p:nvPicPr>
          <p:cNvPr id="23" name="Graphic 22" descr="Man">
            <a:extLst>
              <a:ext uri="{FF2B5EF4-FFF2-40B4-BE49-F238E27FC236}">
                <a16:creationId xmlns:a16="http://schemas.microsoft.com/office/drawing/2014/main" id="{78F87E7B-5FFC-49AF-9B94-2827DD029105}"/>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2203284" y="3852785"/>
            <a:ext cx="914400" cy="914400"/>
          </a:xfrm>
          <a:prstGeom prst="rect">
            <a:avLst/>
          </a:prstGeom>
        </p:spPr>
      </p:pic>
      <p:pic>
        <p:nvPicPr>
          <p:cNvPr id="24" name="Graphic 23" descr="Man">
            <a:extLst>
              <a:ext uri="{FF2B5EF4-FFF2-40B4-BE49-F238E27FC236}">
                <a16:creationId xmlns:a16="http://schemas.microsoft.com/office/drawing/2014/main" id="{D877A51E-F4EB-4F4A-A2DD-D6103EAE012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801092" y="4284518"/>
            <a:ext cx="914400" cy="914400"/>
          </a:xfrm>
          <a:prstGeom prst="rect">
            <a:avLst/>
          </a:prstGeom>
        </p:spPr>
      </p:pic>
      <p:pic>
        <p:nvPicPr>
          <p:cNvPr id="25" name="Graphic 24" descr="Man">
            <a:extLst>
              <a:ext uri="{FF2B5EF4-FFF2-40B4-BE49-F238E27FC236}">
                <a16:creationId xmlns:a16="http://schemas.microsoft.com/office/drawing/2014/main" id="{6D24885F-6CED-4B4B-8C24-42247EC0248A}"/>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723263" y="3184911"/>
            <a:ext cx="914400" cy="914400"/>
          </a:xfrm>
          <a:prstGeom prst="rect">
            <a:avLst/>
          </a:prstGeom>
        </p:spPr>
      </p:pic>
      <p:pic>
        <p:nvPicPr>
          <p:cNvPr id="26" name="Graphic 25" descr="Man">
            <a:extLst>
              <a:ext uri="{FF2B5EF4-FFF2-40B4-BE49-F238E27FC236}">
                <a16:creationId xmlns:a16="http://schemas.microsoft.com/office/drawing/2014/main" id="{3D10507A-2E81-43C2-A453-09944D1DC0CA}"/>
              </a:ext>
            </a:extLst>
          </p:cNvPr>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2488523" y="4005594"/>
            <a:ext cx="914400" cy="914400"/>
          </a:xfrm>
          <a:prstGeom prst="rect">
            <a:avLst/>
          </a:prstGeom>
        </p:spPr>
      </p:pic>
      <p:pic>
        <p:nvPicPr>
          <p:cNvPr id="27" name="Graphic 26" descr="Man">
            <a:extLst>
              <a:ext uri="{FF2B5EF4-FFF2-40B4-BE49-F238E27FC236}">
                <a16:creationId xmlns:a16="http://schemas.microsoft.com/office/drawing/2014/main" id="{90383A1A-A734-4300-AA15-68464AF83AFB}"/>
              </a:ext>
            </a:extLst>
          </p:cNvPr>
          <p:cNvPicPr>
            <a:picLocks noChangeAspect="1"/>
          </p:cNvPicPr>
          <p:nvPr/>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3490436" y="3812260"/>
            <a:ext cx="914400" cy="914400"/>
          </a:xfrm>
          <a:prstGeom prst="rect">
            <a:avLst/>
          </a:prstGeom>
        </p:spPr>
      </p:pic>
      <p:pic>
        <p:nvPicPr>
          <p:cNvPr id="28" name="Graphic 27" descr="Man">
            <a:extLst>
              <a:ext uri="{FF2B5EF4-FFF2-40B4-BE49-F238E27FC236}">
                <a16:creationId xmlns:a16="http://schemas.microsoft.com/office/drawing/2014/main" id="{C6255137-043C-4F04-A2BF-0783043279F7}"/>
              </a:ext>
            </a:extLst>
          </p:cNvPr>
          <p:cNvPicPr>
            <a:picLocks noChangeAspect="1"/>
          </p:cNvPicPr>
          <p:nvPr/>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911907" y="4097275"/>
            <a:ext cx="914400" cy="914400"/>
          </a:xfrm>
          <a:prstGeom prst="rect">
            <a:avLst/>
          </a:prstGeom>
        </p:spPr>
      </p:pic>
      <p:pic>
        <p:nvPicPr>
          <p:cNvPr id="30" name="Graphic 29" descr="Man">
            <a:extLst>
              <a:ext uri="{FF2B5EF4-FFF2-40B4-BE49-F238E27FC236}">
                <a16:creationId xmlns:a16="http://schemas.microsoft.com/office/drawing/2014/main" id="{FC66BF52-1962-4F81-8F63-76FBD2A4259B}"/>
              </a:ext>
            </a:extLst>
          </p:cNvPr>
          <p:cNvPicPr>
            <a:picLocks noChangeAspect="1"/>
          </p:cNvPicPr>
          <p:nvPr/>
        </p:nvPicPr>
        <p:blipFill>
          <a:blip r:embed="rId38">
            <a:extLst>
              <a:ext uri="{28A0092B-C50C-407E-A947-70E740481C1C}">
                <a14:useLocalDpi xmlns:a14="http://schemas.microsoft.com/office/drawing/2010/main" val="0"/>
              </a:ext>
              <a:ext uri="{96DAC541-7B7A-43D3-8B79-37D633B846F1}">
                <asvg:svgBlip xmlns:asvg="http://schemas.microsoft.com/office/drawing/2016/SVG/main" r:embed="rId39"/>
              </a:ext>
            </a:extLst>
          </a:blip>
          <a:stretch>
            <a:fillRect/>
          </a:stretch>
        </p:blipFill>
        <p:spPr>
          <a:xfrm>
            <a:off x="2677496" y="3246854"/>
            <a:ext cx="914400" cy="914400"/>
          </a:xfrm>
          <a:prstGeom prst="rect">
            <a:avLst/>
          </a:prstGeom>
        </p:spPr>
      </p:pic>
      <p:pic>
        <p:nvPicPr>
          <p:cNvPr id="31" name="Graphic 30" descr="Man">
            <a:extLst>
              <a:ext uri="{FF2B5EF4-FFF2-40B4-BE49-F238E27FC236}">
                <a16:creationId xmlns:a16="http://schemas.microsoft.com/office/drawing/2014/main" id="{5B572A64-C1AD-43AE-9FBE-BC51B510BE39}"/>
              </a:ext>
            </a:extLst>
          </p:cNvPr>
          <p:cNvPicPr>
            <a:picLocks noChangeAspect="1"/>
          </p:cNvPicPr>
          <p:nvPr/>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3099658" y="1805568"/>
            <a:ext cx="914400" cy="914400"/>
          </a:xfrm>
          <a:prstGeom prst="rect">
            <a:avLst/>
          </a:prstGeom>
        </p:spPr>
      </p:pic>
      <p:pic>
        <p:nvPicPr>
          <p:cNvPr id="33" name="Graphic 32" descr="Man">
            <a:extLst>
              <a:ext uri="{FF2B5EF4-FFF2-40B4-BE49-F238E27FC236}">
                <a16:creationId xmlns:a16="http://schemas.microsoft.com/office/drawing/2014/main" id="{F06F6B18-6F03-479F-8FF8-3A22FFC197DD}"/>
              </a:ext>
            </a:extLst>
          </p:cNvPr>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4592855" y="3208748"/>
            <a:ext cx="914400" cy="914400"/>
          </a:xfrm>
          <a:prstGeom prst="rect">
            <a:avLst/>
          </a:prstGeom>
        </p:spPr>
      </p:pic>
      <p:pic>
        <p:nvPicPr>
          <p:cNvPr id="34" name="Graphic 33" descr="Man">
            <a:extLst>
              <a:ext uri="{FF2B5EF4-FFF2-40B4-BE49-F238E27FC236}">
                <a16:creationId xmlns:a16="http://schemas.microsoft.com/office/drawing/2014/main" id="{243C79E0-9246-4119-80C1-3B91BE891741}"/>
              </a:ext>
            </a:extLst>
          </p:cNvPr>
          <p:cNvPicPr>
            <a:picLocks noChangeAspect="1"/>
          </p:cNvPicPr>
          <p:nvPr/>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4065381" y="3110029"/>
            <a:ext cx="914400" cy="914400"/>
          </a:xfrm>
          <a:prstGeom prst="rect">
            <a:avLst/>
          </a:prstGeom>
        </p:spPr>
      </p:pic>
      <p:pic>
        <p:nvPicPr>
          <p:cNvPr id="35" name="Graphic 34" descr="Man">
            <a:extLst>
              <a:ext uri="{FF2B5EF4-FFF2-40B4-BE49-F238E27FC236}">
                <a16:creationId xmlns:a16="http://schemas.microsoft.com/office/drawing/2014/main" id="{F6BD4B1C-83B8-455C-B3C3-DD80AD37260B}"/>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369836" y="4752726"/>
            <a:ext cx="914400" cy="914400"/>
          </a:xfrm>
          <a:prstGeom prst="rect">
            <a:avLst/>
          </a:prstGeom>
        </p:spPr>
      </p:pic>
      <p:pic>
        <p:nvPicPr>
          <p:cNvPr id="36" name="Graphic 35" descr="Man">
            <a:extLst>
              <a:ext uri="{FF2B5EF4-FFF2-40B4-BE49-F238E27FC236}">
                <a16:creationId xmlns:a16="http://schemas.microsoft.com/office/drawing/2014/main" id="{509EC249-805C-484F-AC2E-0492E2964E8A}"/>
              </a:ext>
            </a:extLst>
          </p:cNvPr>
          <p:cNvPicPr>
            <a:picLocks noChangeAspect="1"/>
          </p:cNvPicPr>
          <p:nvPr/>
        </p:nvPicPr>
        <p:blipFill>
          <a:blip r:embed="rId46">
            <a:extLst>
              <a:ext uri="{28A0092B-C50C-407E-A947-70E740481C1C}">
                <a14:useLocalDpi xmlns:a14="http://schemas.microsoft.com/office/drawing/2010/main" val="0"/>
              </a:ext>
              <a:ext uri="{96DAC541-7B7A-43D3-8B79-37D633B846F1}">
                <asvg:svgBlip xmlns:asvg="http://schemas.microsoft.com/office/drawing/2016/SVG/main" r:embed="rId47"/>
              </a:ext>
            </a:extLst>
          </a:blip>
          <a:stretch>
            <a:fillRect/>
          </a:stretch>
        </p:blipFill>
        <p:spPr>
          <a:xfrm>
            <a:off x="2541070" y="4737036"/>
            <a:ext cx="914400" cy="914400"/>
          </a:xfrm>
          <a:prstGeom prst="rect">
            <a:avLst/>
          </a:prstGeom>
        </p:spPr>
      </p:pic>
      <p:pic>
        <p:nvPicPr>
          <p:cNvPr id="37" name="Graphic 36" descr="Man">
            <a:extLst>
              <a:ext uri="{FF2B5EF4-FFF2-40B4-BE49-F238E27FC236}">
                <a16:creationId xmlns:a16="http://schemas.microsoft.com/office/drawing/2014/main" id="{50170CC8-707D-4D29-B067-101AE10AF9D2}"/>
              </a:ext>
            </a:extLst>
          </p:cNvPr>
          <p:cNvPicPr>
            <a:picLocks noChangeAspect="1"/>
          </p:cNvPicPr>
          <p:nvPr/>
        </p:nvPicPr>
        <p:blipFill>
          <a:blip r:embed="rId48">
            <a:extLst>
              <a:ext uri="{28A0092B-C50C-407E-A947-70E740481C1C}">
                <a14:useLocalDpi xmlns:a14="http://schemas.microsoft.com/office/drawing/2010/main" val="0"/>
              </a:ext>
              <a:ext uri="{96DAC541-7B7A-43D3-8B79-37D633B846F1}">
                <asvg:svgBlip xmlns:asvg="http://schemas.microsoft.com/office/drawing/2016/SVG/main" r:embed="rId49"/>
              </a:ext>
            </a:extLst>
          </a:blip>
          <a:stretch>
            <a:fillRect/>
          </a:stretch>
        </p:blipFill>
        <p:spPr>
          <a:xfrm>
            <a:off x="3992864" y="4884545"/>
            <a:ext cx="914400" cy="914400"/>
          </a:xfrm>
          <a:prstGeom prst="rect">
            <a:avLst/>
          </a:prstGeom>
        </p:spPr>
      </p:pic>
      <p:pic>
        <p:nvPicPr>
          <p:cNvPr id="40" name="Graphic 39" descr="Man">
            <a:extLst>
              <a:ext uri="{FF2B5EF4-FFF2-40B4-BE49-F238E27FC236}">
                <a16:creationId xmlns:a16="http://schemas.microsoft.com/office/drawing/2014/main" id="{C6C517F7-6CAC-49D2-AD7E-2FD53A225410}"/>
              </a:ext>
            </a:extLst>
          </p:cNvPr>
          <p:cNvPicPr>
            <a:picLocks noChangeAspect="1"/>
          </p:cNvPicPr>
          <p:nvPr/>
        </p:nvPicPr>
        <p:blipFill>
          <a:blip r:embed="rId50">
            <a:extLst>
              <a:ext uri="{28A0092B-C50C-407E-A947-70E740481C1C}">
                <a14:useLocalDpi xmlns:a14="http://schemas.microsoft.com/office/drawing/2010/main" val="0"/>
              </a:ext>
              <a:ext uri="{96DAC541-7B7A-43D3-8B79-37D633B846F1}">
                <asvg:svgBlip xmlns:asvg="http://schemas.microsoft.com/office/drawing/2016/SVG/main" r:embed="rId51"/>
              </a:ext>
            </a:extLst>
          </a:blip>
          <a:stretch>
            <a:fillRect/>
          </a:stretch>
        </p:blipFill>
        <p:spPr>
          <a:xfrm>
            <a:off x="3545682" y="3203760"/>
            <a:ext cx="914400" cy="914400"/>
          </a:xfrm>
          <a:prstGeom prst="rect">
            <a:avLst/>
          </a:prstGeom>
        </p:spPr>
      </p:pic>
      <p:pic>
        <p:nvPicPr>
          <p:cNvPr id="41" name="Graphic 40" descr="Man">
            <a:extLst>
              <a:ext uri="{FF2B5EF4-FFF2-40B4-BE49-F238E27FC236}">
                <a16:creationId xmlns:a16="http://schemas.microsoft.com/office/drawing/2014/main" id="{0960DC23-8ECD-4EA3-8F43-6E7C25A1BFCC}"/>
              </a:ext>
            </a:extLst>
          </p:cNvPr>
          <p:cNvPicPr>
            <a:picLocks noChangeAspect="1"/>
          </p:cNvPicPr>
          <p:nvPr/>
        </p:nvPicPr>
        <p:blipFill>
          <a:blip r:embed="rId52">
            <a:extLst>
              <a:ext uri="{28A0092B-C50C-407E-A947-70E740481C1C}">
                <a14:useLocalDpi xmlns:a14="http://schemas.microsoft.com/office/drawing/2010/main" val="0"/>
              </a:ext>
              <a:ext uri="{96DAC541-7B7A-43D3-8B79-37D633B846F1}">
                <asvg:svgBlip xmlns:asvg="http://schemas.microsoft.com/office/drawing/2016/SVG/main" r:embed="rId53"/>
              </a:ext>
            </a:extLst>
          </a:blip>
          <a:stretch>
            <a:fillRect/>
          </a:stretch>
        </p:blipFill>
        <p:spPr>
          <a:xfrm>
            <a:off x="5321101" y="2785576"/>
            <a:ext cx="914400" cy="914400"/>
          </a:xfrm>
          <a:prstGeom prst="rect">
            <a:avLst/>
          </a:prstGeom>
        </p:spPr>
      </p:pic>
      <p:pic>
        <p:nvPicPr>
          <p:cNvPr id="44" name="Graphic 43" descr="Man">
            <a:extLst>
              <a:ext uri="{FF2B5EF4-FFF2-40B4-BE49-F238E27FC236}">
                <a16:creationId xmlns:a16="http://schemas.microsoft.com/office/drawing/2014/main" id="{6CF67CE1-920D-47A9-8768-E54A05DC4920}"/>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3453362" y="4892078"/>
            <a:ext cx="914400" cy="914400"/>
          </a:xfrm>
          <a:prstGeom prst="rect">
            <a:avLst/>
          </a:prstGeom>
        </p:spPr>
      </p:pic>
      <p:pic>
        <p:nvPicPr>
          <p:cNvPr id="45" name="Graphic 44" descr="Man">
            <a:extLst>
              <a:ext uri="{FF2B5EF4-FFF2-40B4-BE49-F238E27FC236}">
                <a16:creationId xmlns:a16="http://schemas.microsoft.com/office/drawing/2014/main" id="{A8CC40E5-E569-4BA3-B126-C040C965A19C}"/>
              </a:ext>
            </a:extLst>
          </p:cNvPr>
          <p:cNvPicPr>
            <a:picLocks noChangeAspect="1"/>
          </p:cNvPicPr>
          <p:nvPr/>
        </p:nvPicPr>
        <p:blipFill>
          <a:blip r:embed="rId54">
            <a:extLst>
              <a:ext uri="{28A0092B-C50C-407E-A947-70E740481C1C}">
                <a14:useLocalDpi xmlns:a14="http://schemas.microsoft.com/office/drawing/2010/main" val="0"/>
              </a:ext>
              <a:ext uri="{96DAC541-7B7A-43D3-8B79-37D633B846F1}">
                <asvg:svgBlip xmlns:asvg="http://schemas.microsoft.com/office/drawing/2016/SVG/main" r:embed="rId55"/>
              </a:ext>
            </a:extLst>
          </a:blip>
          <a:stretch>
            <a:fillRect/>
          </a:stretch>
        </p:blipFill>
        <p:spPr>
          <a:xfrm>
            <a:off x="4216802" y="3992185"/>
            <a:ext cx="1019490" cy="1019490"/>
          </a:xfrm>
          <a:prstGeom prst="rect">
            <a:avLst/>
          </a:prstGeom>
        </p:spPr>
      </p:pic>
      <p:sp>
        <p:nvSpPr>
          <p:cNvPr id="48" name="TextBox 47">
            <a:extLst>
              <a:ext uri="{FF2B5EF4-FFF2-40B4-BE49-F238E27FC236}">
                <a16:creationId xmlns:a16="http://schemas.microsoft.com/office/drawing/2014/main" id="{2AAB9258-661D-4258-B3A4-B1917DE33DFE}"/>
              </a:ext>
            </a:extLst>
          </p:cNvPr>
          <p:cNvSpPr txBox="1"/>
          <p:nvPr/>
        </p:nvSpPr>
        <p:spPr>
          <a:xfrm>
            <a:off x="1751698" y="390128"/>
            <a:ext cx="3403328" cy="707886"/>
          </a:xfrm>
          <a:prstGeom prst="rect">
            <a:avLst/>
          </a:prstGeom>
          <a:noFill/>
        </p:spPr>
        <p:txBody>
          <a:bodyPr wrap="square" rtlCol="0">
            <a:spAutoFit/>
          </a:bodyPr>
          <a:lstStyle/>
          <a:p>
            <a:pPr algn="ctr"/>
            <a:r>
              <a:rPr lang="en-US" sz="4000" b="1" dirty="0"/>
              <a:t>Population</a:t>
            </a:r>
          </a:p>
        </p:txBody>
      </p:sp>
      <p:cxnSp>
        <p:nvCxnSpPr>
          <p:cNvPr id="51" name="Straight Arrow Connector 50">
            <a:extLst>
              <a:ext uri="{FF2B5EF4-FFF2-40B4-BE49-F238E27FC236}">
                <a16:creationId xmlns:a16="http://schemas.microsoft.com/office/drawing/2014/main" id="{A6113FAC-09D7-474C-A2ED-64D5B2B7C936}"/>
              </a:ext>
            </a:extLst>
          </p:cNvPr>
          <p:cNvCxnSpPr>
            <a:cxnSpLocks/>
            <a:stCxn id="49" idx="6"/>
          </p:cNvCxnSpPr>
          <p:nvPr/>
        </p:nvCxnSpPr>
        <p:spPr>
          <a:xfrm flipV="1">
            <a:off x="2981481" y="2108189"/>
            <a:ext cx="5590501" cy="609176"/>
          </a:xfrm>
          <a:prstGeom prst="straightConnector1">
            <a:avLst/>
          </a:prstGeom>
          <a:ln w="44450">
            <a:solidFill>
              <a:schemeClr val="tx1">
                <a:lumMod val="50000"/>
                <a:lumOff val="50000"/>
                <a:alpha val="99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64C3DDB6-16CF-4A80-9E2C-46BC9E0467A1}"/>
              </a:ext>
            </a:extLst>
          </p:cNvPr>
          <p:cNvSpPr txBox="1"/>
          <p:nvPr/>
        </p:nvSpPr>
        <p:spPr>
          <a:xfrm>
            <a:off x="7676738" y="390128"/>
            <a:ext cx="3403328" cy="707886"/>
          </a:xfrm>
          <a:prstGeom prst="rect">
            <a:avLst/>
          </a:prstGeom>
          <a:noFill/>
        </p:spPr>
        <p:txBody>
          <a:bodyPr wrap="square" rtlCol="0">
            <a:spAutoFit/>
          </a:bodyPr>
          <a:lstStyle/>
          <a:p>
            <a:pPr algn="ctr"/>
            <a:r>
              <a:rPr lang="en-US" sz="4000" b="1" dirty="0"/>
              <a:t>Samples</a:t>
            </a:r>
          </a:p>
        </p:txBody>
      </p:sp>
      <p:sp>
        <p:nvSpPr>
          <p:cNvPr id="61" name="Oval 60">
            <a:extLst>
              <a:ext uri="{FF2B5EF4-FFF2-40B4-BE49-F238E27FC236}">
                <a16:creationId xmlns:a16="http://schemas.microsoft.com/office/drawing/2014/main" id="{4EC08C9E-F960-4765-B6FD-FF102BD66CF3}"/>
              </a:ext>
            </a:extLst>
          </p:cNvPr>
          <p:cNvSpPr/>
          <p:nvPr/>
        </p:nvSpPr>
        <p:spPr>
          <a:xfrm>
            <a:off x="8392519" y="3716625"/>
            <a:ext cx="1906554" cy="2123844"/>
          </a:xfrm>
          <a:prstGeom prst="ellipse">
            <a:avLst/>
          </a:prstGeom>
          <a:solidFill>
            <a:schemeClr val="accent1">
              <a:lumMod val="60000"/>
              <a:lumOff val="40000"/>
              <a:alpha val="38000"/>
            </a:schemeClr>
          </a:solidFill>
          <a:ln w="444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Graphic 61" descr="Man">
            <a:extLst>
              <a:ext uri="{FF2B5EF4-FFF2-40B4-BE49-F238E27FC236}">
                <a16:creationId xmlns:a16="http://schemas.microsoft.com/office/drawing/2014/main" id="{7DBF32D9-671F-4B20-A8EC-8008DD6EEEEC}"/>
              </a:ext>
            </a:extLst>
          </p:cNvPr>
          <p:cNvPicPr>
            <a:picLocks noChangeAspect="1"/>
          </p:cNvPicPr>
          <p:nvPr/>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8361787" y="4567500"/>
            <a:ext cx="914400" cy="914400"/>
          </a:xfrm>
          <a:prstGeom prst="rect">
            <a:avLst/>
          </a:prstGeom>
        </p:spPr>
      </p:pic>
      <p:pic>
        <p:nvPicPr>
          <p:cNvPr id="63" name="Graphic 62" descr="Man">
            <a:extLst>
              <a:ext uri="{FF2B5EF4-FFF2-40B4-BE49-F238E27FC236}">
                <a16:creationId xmlns:a16="http://schemas.microsoft.com/office/drawing/2014/main" id="{A57A4A3E-ADD3-4424-BB33-92D89D6048F6}"/>
              </a:ext>
            </a:extLst>
          </p:cNvPr>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9464206" y="3963988"/>
            <a:ext cx="914400" cy="914400"/>
          </a:xfrm>
          <a:prstGeom prst="rect">
            <a:avLst/>
          </a:prstGeom>
        </p:spPr>
      </p:pic>
      <p:pic>
        <p:nvPicPr>
          <p:cNvPr id="64" name="Graphic 63" descr="Man">
            <a:extLst>
              <a:ext uri="{FF2B5EF4-FFF2-40B4-BE49-F238E27FC236}">
                <a16:creationId xmlns:a16="http://schemas.microsoft.com/office/drawing/2014/main" id="{2A665768-9F9D-4656-B8F4-246311A8F299}"/>
              </a:ext>
            </a:extLst>
          </p:cNvPr>
          <p:cNvPicPr>
            <a:picLocks noChangeAspect="1"/>
          </p:cNvPicPr>
          <p:nvPr/>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8936732" y="3865269"/>
            <a:ext cx="914400" cy="914400"/>
          </a:xfrm>
          <a:prstGeom prst="rect">
            <a:avLst/>
          </a:prstGeom>
        </p:spPr>
      </p:pic>
      <p:pic>
        <p:nvPicPr>
          <p:cNvPr id="65" name="Graphic 64" descr="Man">
            <a:extLst>
              <a:ext uri="{FF2B5EF4-FFF2-40B4-BE49-F238E27FC236}">
                <a16:creationId xmlns:a16="http://schemas.microsoft.com/office/drawing/2014/main" id="{057752B5-B2DA-4275-8C67-8E88187BD8A9}"/>
              </a:ext>
            </a:extLst>
          </p:cNvPr>
          <p:cNvPicPr>
            <a:picLocks noChangeAspect="1"/>
          </p:cNvPicPr>
          <p:nvPr/>
        </p:nvPicPr>
        <p:blipFill>
          <a:blip r:embed="rId50">
            <a:extLst>
              <a:ext uri="{28A0092B-C50C-407E-A947-70E740481C1C}">
                <a14:useLocalDpi xmlns:a14="http://schemas.microsoft.com/office/drawing/2010/main" val="0"/>
              </a:ext>
              <a:ext uri="{96DAC541-7B7A-43D3-8B79-37D633B846F1}">
                <asvg:svgBlip xmlns:asvg="http://schemas.microsoft.com/office/drawing/2016/SVG/main" r:embed="rId51"/>
              </a:ext>
            </a:extLst>
          </a:blip>
          <a:stretch>
            <a:fillRect/>
          </a:stretch>
        </p:blipFill>
        <p:spPr>
          <a:xfrm>
            <a:off x="8417033" y="3959000"/>
            <a:ext cx="914400" cy="914400"/>
          </a:xfrm>
          <a:prstGeom prst="rect">
            <a:avLst/>
          </a:prstGeom>
        </p:spPr>
      </p:pic>
      <p:pic>
        <p:nvPicPr>
          <p:cNvPr id="67" name="Graphic 66" descr="Man">
            <a:extLst>
              <a:ext uri="{FF2B5EF4-FFF2-40B4-BE49-F238E27FC236}">
                <a16:creationId xmlns:a16="http://schemas.microsoft.com/office/drawing/2014/main" id="{956E9ECC-7F71-4CEC-805B-B0758000027B}"/>
              </a:ext>
            </a:extLst>
          </p:cNvPr>
          <p:cNvPicPr>
            <a:picLocks noChangeAspect="1"/>
          </p:cNvPicPr>
          <p:nvPr/>
        </p:nvPicPr>
        <p:blipFill>
          <a:blip r:embed="rId54">
            <a:extLst>
              <a:ext uri="{28A0092B-C50C-407E-A947-70E740481C1C}">
                <a14:useLocalDpi xmlns:a14="http://schemas.microsoft.com/office/drawing/2010/main" val="0"/>
              </a:ext>
              <a:ext uri="{96DAC541-7B7A-43D3-8B79-37D633B846F1}">
                <asvg:svgBlip xmlns:asvg="http://schemas.microsoft.com/office/drawing/2016/SVG/main" r:embed="rId55"/>
              </a:ext>
            </a:extLst>
          </a:blip>
          <a:stretch>
            <a:fillRect/>
          </a:stretch>
        </p:blipFill>
        <p:spPr>
          <a:xfrm>
            <a:off x="9088153" y="4747425"/>
            <a:ext cx="1019490" cy="1019490"/>
          </a:xfrm>
          <a:prstGeom prst="rect">
            <a:avLst/>
          </a:prstGeom>
        </p:spPr>
      </p:pic>
      <p:sp>
        <p:nvSpPr>
          <p:cNvPr id="77" name="TextBox 76">
            <a:extLst>
              <a:ext uri="{FF2B5EF4-FFF2-40B4-BE49-F238E27FC236}">
                <a16:creationId xmlns:a16="http://schemas.microsoft.com/office/drawing/2014/main" id="{D18C9A2F-F541-403E-82EC-B11138E17A4B}"/>
              </a:ext>
            </a:extLst>
          </p:cNvPr>
          <p:cNvSpPr txBox="1"/>
          <p:nvPr/>
        </p:nvSpPr>
        <p:spPr>
          <a:xfrm>
            <a:off x="8361787" y="4609319"/>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grpSp>
        <p:nvGrpSpPr>
          <p:cNvPr id="7" name="Group 6">
            <a:extLst>
              <a:ext uri="{FF2B5EF4-FFF2-40B4-BE49-F238E27FC236}">
                <a16:creationId xmlns:a16="http://schemas.microsoft.com/office/drawing/2014/main" id="{BE2621C9-1F4E-114C-8081-A6CE54255C2F}"/>
              </a:ext>
            </a:extLst>
          </p:cNvPr>
          <p:cNvGrpSpPr/>
          <p:nvPr/>
        </p:nvGrpSpPr>
        <p:grpSpPr>
          <a:xfrm>
            <a:off x="8363841" y="1217310"/>
            <a:ext cx="2029121" cy="1781758"/>
            <a:chOff x="6239853" y="4437025"/>
            <a:chExt cx="2029121" cy="1781758"/>
          </a:xfrm>
        </p:grpSpPr>
        <p:sp>
          <p:nvSpPr>
            <p:cNvPr id="56" name="Oval 55">
              <a:extLst>
                <a:ext uri="{FF2B5EF4-FFF2-40B4-BE49-F238E27FC236}">
                  <a16:creationId xmlns:a16="http://schemas.microsoft.com/office/drawing/2014/main" id="{AD6740D3-C135-A34D-BF5B-C36CECA1E09F}"/>
                </a:ext>
              </a:extLst>
            </p:cNvPr>
            <p:cNvSpPr/>
            <p:nvPr/>
          </p:nvSpPr>
          <p:spPr>
            <a:xfrm>
              <a:off x="6447994" y="4437025"/>
              <a:ext cx="1677602" cy="1781758"/>
            </a:xfrm>
            <a:prstGeom prst="ellipse">
              <a:avLst/>
            </a:prstGeom>
            <a:solidFill>
              <a:schemeClr val="accent1">
                <a:lumMod val="60000"/>
                <a:lumOff val="40000"/>
                <a:alpha val="38000"/>
              </a:schemeClr>
            </a:solidFill>
            <a:ln w="444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7" name="Graphic 56" descr="Man">
              <a:extLst>
                <a:ext uri="{FF2B5EF4-FFF2-40B4-BE49-F238E27FC236}">
                  <a16:creationId xmlns:a16="http://schemas.microsoft.com/office/drawing/2014/main" id="{79B6F28E-F588-4E4F-88F8-BD6A6A16D31A}"/>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6631443" y="4482124"/>
              <a:ext cx="914400" cy="914400"/>
            </a:xfrm>
            <a:prstGeom prst="rect">
              <a:avLst/>
            </a:prstGeom>
          </p:spPr>
        </p:pic>
        <p:pic>
          <p:nvPicPr>
            <p:cNvPr id="58" name="Graphic 57" descr="Man">
              <a:extLst>
                <a:ext uri="{FF2B5EF4-FFF2-40B4-BE49-F238E27FC236}">
                  <a16:creationId xmlns:a16="http://schemas.microsoft.com/office/drawing/2014/main" id="{D6B23924-8559-8F46-8D9E-D973791FBAC2}"/>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6624823" y="5244124"/>
              <a:ext cx="914400" cy="914400"/>
            </a:xfrm>
            <a:prstGeom prst="rect">
              <a:avLst/>
            </a:prstGeom>
          </p:spPr>
        </p:pic>
        <p:pic>
          <p:nvPicPr>
            <p:cNvPr id="59" name="Graphic 58" descr="Man">
              <a:extLst>
                <a:ext uri="{FF2B5EF4-FFF2-40B4-BE49-F238E27FC236}">
                  <a16:creationId xmlns:a16="http://schemas.microsoft.com/office/drawing/2014/main" id="{A3C6E63D-DB9B-3C4C-927B-AA0B731A6473}"/>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7241043" y="5091724"/>
              <a:ext cx="914400" cy="914400"/>
            </a:xfrm>
            <a:prstGeom prst="rect">
              <a:avLst/>
            </a:prstGeom>
          </p:spPr>
        </p:pic>
        <p:sp>
          <p:nvSpPr>
            <p:cNvPr id="60" name="TextBox 59">
              <a:extLst>
                <a:ext uri="{FF2B5EF4-FFF2-40B4-BE49-F238E27FC236}">
                  <a16:creationId xmlns:a16="http://schemas.microsoft.com/office/drawing/2014/main" id="{D5D9CBEF-B339-FE43-9696-6D9CA17B359A}"/>
                </a:ext>
              </a:extLst>
            </p:cNvPr>
            <p:cNvSpPr txBox="1"/>
            <p:nvPr/>
          </p:nvSpPr>
          <p:spPr>
            <a:xfrm>
              <a:off x="6239853" y="5151977"/>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grpSp>
      <p:sp>
        <p:nvSpPr>
          <p:cNvPr id="69" name="Oval 68">
            <a:extLst>
              <a:ext uri="{FF2B5EF4-FFF2-40B4-BE49-F238E27FC236}">
                <a16:creationId xmlns:a16="http://schemas.microsoft.com/office/drawing/2014/main" id="{B5D19F69-11F4-D945-9614-F3D110FB444B}"/>
              </a:ext>
            </a:extLst>
          </p:cNvPr>
          <p:cNvSpPr/>
          <p:nvPr/>
        </p:nvSpPr>
        <p:spPr>
          <a:xfrm>
            <a:off x="3518050" y="2968621"/>
            <a:ext cx="1906554" cy="2123844"/>
          </a:xfrm>
          <a:prstGeom prst="ellipse">
            <a:avLst/>
          </a:prstGeom>
          <a:solidFill>
            <a:schemeClr val="accent1">
              <a:lumMod val="60000"/>
              <a:lumOff val="40000"/>
              <a:alpha val="38000"/>
            </a:schemeClr>
          </a:solidFill>
          <a:ln w="444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0" name="Graphic 69" descr="Man">
            <a:extLst>
              <a:ext uri="{FF2B5EF4-FFF2-40B4-BE49-F238E27FC236}">
                <a16:creationId xmlns:a16="http://schemas.microsoft.com/office/drawing/2014/main" id="{44C4A577-09BD-1C4F-BAEA-4F3D9FDF4E72}"/>
              </a:ext>
            </a:extLst>
          </p:cNvPr>
          <p:cNvPicPr>
            <a:picLocks noChangeAspect="1"/>
          </p:cNvPicPr>
          <p:nvPr/>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3487318" y="3819496"/>
            <a:ext cx="914400" cy="914400"/>
          </a:xfrm>
          <a:prstGeom prst="rect">
            <a:avLst/>
          </a:prstGeom>
        </p:spPr>
      </p:pic>
      <p:pic>
        <p:nvPicPr>
          <p:cNvPr id="71" name="Graphic 70" descr="Man">
            <a:extLst>
              <a:ext uri="{FF2B5EF4-FFF2-40B4-BE49-F238E27FC236}">
                <a16:creationId xmlns:a16="http://schemas.microsoft.com/office/drawing/2014/main" id="{1A3150B7-E2FF-CB4B-BC1C-B8F1E0FABC39}"/>
              </a:ext>
            </a:extLst>
          </p:cNvPr>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4589737" y="3215984"/>
            <a:ext cx="914400" cy="914400"/>
          </a:xfrm>
          <a:prstGeom prst="rect">
            <a:avLst/>
          </a:prstGeom>
        </p:spPr>
      </p:pic>
      <p:pic>
        <p:nvPicPr>
          <p:cNvPr id="73" name="Graphic 72" descr="Man">
            <a:extLst>
              <a:ext uri="{FF2B5EF4-FFF2-40B4-BE49-F238E27FC236}">
                <a16:creationId xmlns:a16="http://schemas.microsoft.com/office/drawing/2014/main" id="{51F29DC1-AB92-7A4B-B414-F39DBB2FAF43}"/>
              </a:ext>
            </a:extLst>
          </p:cNvPr>
          <p:cNvPicPr>
            <a:picLocks noChangeAspect="1"/>
          </p:cNvPicPr>
          <p:nvPr/>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4062263" y="3117265"/>
            <a:ext cx="914400" cy="914400"/>
          </a:xfrm>
          <a:prstGeom prst="rect">
            <a:avLst/>
          </a:prstGeom>
        </p:spPr>
      </p:pic>
      <p:pic>
        <p:nvPicPr>
          <p:cNvPr id="78" name="Graphic 77" descr="Man">
            <a:extLst>
              <a:ext uri="{FF2B5EF4-FFF2-40B4-BE49-F238E27FC236}">
                <a16:creationId xmlns:a16="http://schemas.microsoft.com/office/drawing/2014/main" id="{B92F1D53-0C00-5842-B5CF-EF19A910C86A}"/>
              </a:ext>
            </a:extLst>
          </p:cNvPr>
          <p:cNvPicPr>
            <a:picLocks noChangeAspect="1"/>
          </p:cNvPicPr>
          <p:nvPr/>
        </p:nvPicPr>
        <p:blipFill>
          <a:blip r:embed="rId50">
            <a:extLst>
              <a:ext uri="{28A0092B-C50C-407E-A947-70E740481C1C}">
                <a14:useLocalDpi xmlns:a14="http://schemas.microsoft.com/office/drawing/2010/main" val="0"/>
              </a:ext>
              <a:ext uri="{96DAC541-7B7A-43D3-8B79-37D633B846F1}">
                <asvg:svgBlip xmlns:asvg="http://schemas.microsoft.com/office/drawing/2016/SVG/main" r:embed="rId51"/>
              </a:ext>
            </a:extLst>
          </a:blip>
          <a:stretch>
            <a:fillRect/>
          </a:stretch>
        </p:blipFill>
        <p:spPr>
          <a:xfrm>
            <a:off x="3542564" y="3210996"/>
            <a:ext cx="914400" cy="914400"/>
          </a:xfrm>
          <a:prstGeom prst="rect">
            <a:avLst/>
          </a:prstGeom>
        </p:spPr>
      </p:pic>
      <p:pic>
        <p:nvPicPr>
          <p:cNvPr id="79" name="Graphic 78" descr="Man">
            <a:extLst>
              <a:ext uri="{FF2B5EF4-FFF2-40B4-BE49-F238E27FC236}">
                <a16:creationId xmlns:a16="http://schemas.microsoft.com/office/drawing/2014/main" id="{AB13A47F-FEA8-494C-9AF6-7F104779FD60}"/>
              </a:ext>
            </a:extLst>
          </p:cNvPr>
          <p:cNvPicPr>
            <a:picLocks noChangeAspect="1"/>
          </p:cNvPicPr>
          <p:nvPr/>
        </p:nvPicPr>
        <p:blipFill>
          <a:blip r:embed="rId54">
            <a:extLst>
              <a:ext uri="{28A0092B-C50C-407E-A947-70E740481C1C}">
                <a14:useLocalDpi xmlns:a14="http://schemas.microsoft.com/office/drawing/2010/main" val="0"/>
              </a:ext>
              <a:ext uri="{96DAC541-7B7A-43D3-8B79-37D633B846F1}">
                <asvg:svgBlip xmlns:asvg="http://schemas.microsoft.com/office/drawing/2016/SVG/main" r:embed="rId55"/>
              </a:ext>
            </a:extLst>
          </a:blip>
          <a:stretch>
            <a:fillRect/>
          </a:stretch>
        </p:blipFill>
        <p:spPr>
          <a:xfrm>
            <a:off x="4213684" y="3999421"/>
            <a:ext cx="1019490" cy="1019490"/>
          </a:xfrm>
          <a:prstGeom prst="rect">
            <a:avLst/>
          </a:prstGeom>
        </p:spPr>
      </p:pic>
      <p:sp>
        <p:nvSpPr>
          <p:cNvPr id="76" name="TextBox 75">
            <a:extLst>
              <a:ext uri="{FF2B5EF4-FFF2-40B4-BE49-F238E27FC236}">
                <a16:creationId xmlns:a16="http://schemas.microsoft.com/office/drawing/2014/main" id="{BD85168A-87A8-470B-B4F9-FE3F470F302F}"/>
              </a:ext>
            </a:extLst>
          </p:cNvPr>
          <p:cNvSpPr txBox="1"/>
          <p:nvPr/>
        </p:nvSpPr>
        <p:spPr>
          <a:xfrm>
            <a:off x="2024174" y="3836244"/>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cxnSp>
        <p:nvCxnSpPr>
          <p:cNvPr id="82" name="Straight Arrow Connector 81">
            <a:extLst>
              <a:ext uri="{FF2B5EF4-FFF2-40B4-BE49-F238E27FC236}">
                <a16:creationId xmlns:a16="http://schemas.microsoft.com/office/drawing/2014/main" id="{F1B7DF42-0AE3-8148-ADEA-5E4F115ECC26}"/>
              </a:ext>
            </a:extLst>
          </p:cNvPr>
          <p:cNvCxnSpPr>
            <a:cxnSpLocks/>
            <a:endCxn id="77" idx="1"/>
          </p:cNvCxnSpPr>
          <p:nvPr/>
        </p:nvCxnSpPr>
        <p:spPr>
          <a:xfrm>
            <a:off x="5423791" y="4007819"/>
            <a:ext cx="2937996" cy="786166"/>
          </a:xfrm>
          <a:prstGeom prst="straightConnector1">
            <a:avLst/>
          </a:prstGeom>
          <a:ln w="44450">
            <a:solidFill>
              <a:schemeClr val="tx1">
                <a:lumMod val="50000"/>
                <a:lumOff val="50000"/>
                <a:alpha val="99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99EC40C0-7D54-8044-BBAD-E002007DE374}"/>
              </a:ext>
            </a:extLst>
          </p:cNvPr>
          <p:cNvSpPr txBox="1"/>
          <p:nvPr/>
        </p:nvSpPr>
        <p:spPr>
          <a:xfrm>
            <a:off x="8417160" y="3108737"/>
            <a:ext cx="1987246" cy="379172"/>
          </a:xfrm>
          <a:prstGeom prst="rect">
            <a:avLst/>
          </a:prstGeom>
          <a:noFill/>
        </p:spPr>
        <p:txBody>
          <a:bodyPr wrap="square" rtlCol="0">
            <a:spAutoFit/>
          </a:bodyPr>
          <a:lstStyle/>
          <a:p>
            <a:pPr algn="ctr"/>
            <a:r>
              <a:rPr lang="en-US" dirty="0"/>
              <a:t>sample set 1</a:t>
            </a:r>
          </a:p>
        </p:txBody>
      </p:sp>
      <p:sp>
        <p:nvSpPr>
          <p:cNvPr id="83" name="TextBox 82">
            <a:extLst>
              <a:ext uri="{FF2B5EF4-FFF2-40B4-BE49-F238E27FC236}">
                <a16:creationId xmlns:a16="http://schemas.microsoft.com/office/drawing/2014/main" id="{F992D66E-E4E3-1946-969D-7F68FAF8C267}"/>
              </a:ext>
            </a:extLst>
          </p:cNvPr>
          <p:cNvSpPr txBox="1"/>
          <p:nvPr/>
        </p:nvSpPr>
        <p:spPr>
          <a:xfrm>
            <a:off x="8382724" y="5966389"/>
            <a:ext cx="1987246" cy="379172"/>
          </a:xfrm>
          <a:prstGeom prst="rect">
            <a:avLst/>
          </a:prstGeom>
          <a:noFill/>
        </p:spPr>
        <p:txBody>
          <a:bodyPr wrap="square" rtlCol="0">
            <a:spAutoFit/>
          </a:bodyPr>
          <a:lstStyle/>
          <a:p>
            <a:pPr algn="ctr"/>
            <a:r>
              <a:rPr lang="en-US" dirty="0"/>
              <a:t>sample set 2</a:t>
            </a:r>
          </a:p>
        </p:txBody>
      </p:sp>
    </p:spTree>
    <p:extLst>
      <p:ext uri="{BB962C8B-B14F-4D97-AF65-F5344CB8AC3E}">
        <p14:creationId xmlns:p14="http://schemas.microsoft.com/office/powerpoint/2010/main" val="32111824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522B956F-567A-4D6D-9E29-168BEC9C0231}"/>
                  </a:ext>
                </a:extLst>
              </p:cNvPr>
              <p:cNvSpPr txBox="1"/>
              <p:nvPr/>
            </p:nvSpPr>
            <p:spPr>
              <a:xfrm>
                <a:off x="6697829" y="3418576"/>
                <a:ext cx="3472775" cy="1292662"/>
              </a:xfrm>
              <a:prstGeom prst="rect">
                <a:avLst/>
              </a:prstGeom>
              <a:noFill/>
            </p:spPr>
            <p:txBody>
              <a:bodyPr wrap="square" rtlCol="0">
                <a:spAutoFit/>
              </a:bodyPr>
              <a:lstStyle/>
              <a:p>
                <a:r>
                  <a:rPr lang="en-US" dirty="0"/>
                  <a:t>point estimate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 (</a:t>
                </a:r>
                <a:r>
                  <a:rPr lang="en-US" dirty="0" err="1"/>
                  <a:t>dist.score</a:t>
                </a:r>
                <a:r>
                  <a:rPr lang="en-US" dirty="0"/>
                  <a:t>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 SE)</a:t>
                </a:r>
              </a:p>
              <a:p>
                <a:r>
                  <a:rPr lang="en-US" sz="2000" dirty="0"/>
                  <a:t>= 12.32</a:t>
                </a:r>
                <a:r>
                  <a:rPr lang="en-US" sz="2000" dirty="0">
                    <a:ea typeface="Cambria Math" panose="02040503050406030204" pitchFamily="18" charset="0"/>
                  </a:rPr>
                  <a:t> </a:t>
                </a:r>
                <a14:m>
                  <m:oMath xmlns:m="http://schemas.openxmlformats.org/officeDocument/2006/math">
                    <m:r>
                      <a:rPr lang="en-US" sz="2000" b="0" i="1">
                        <a:latin typeface="Cambria Math" panose="02040503050406030204" pitchFamily="18" charset="0"/>
                        <a:ea typeface="Cambria Math" panose="02040503050406030204" pitchFamily="18" charset="0"/>
                      </a:rPr>
                      <m:t>±</m:t>
                    </m:r>
                  </m:oMath>
                </a14:m>
                <a:r>
                  <a:rPr lang="en-US" sz="2000" dirty="0"/>
                  <a:t> (1.96 </a:t>
                </a:r>
                <a14:m>
                  <m:oMath xmlns:m="http://schemas.openxmlformats.org/officeDocument/2006/math">
                    <m:r>
                      <a:rPr lang="en-US" sz="2000" i="1">
                        <a:latin typeface="Cambria Math" panose="02040503050406030204" pitchFamily="18" charset="0"/>
                        <a:ea typeface="Cambria Math" panose="02040503050406030204" pitchFamily="18" charset="0"/>
                      </a:rPr>
                      <m:t>×</m:t>
                    </m:r>
                  </m:oMath>
                </a14:m>
                <a:r>
                  <a:rPr lang="en-US" sz="2000" dirty="0"/>
                  <a:t> 1.816)</a:t>
                </a:r>
              </a:p>
              <a:p>
                <a:r>
                  <a:rPr lang="en-US" sz="2000" b="1" dirty="0"/>
                  <a:t>= 12.32</a:t>
                </a:r>
                <a:r>
                  <a:rPr lang="en-US" sz="2000" b="1" dirty="0">
                    <a:ea typeface="Cambria Math" panose="02040503050406030204" pitchFamily="18" charset="0"/>
                  </a:rPr>
                  <a:t> </a:t>
                </a:r>
                <a14:m>
                  <m:oMath xmlns:m="http://schemas.openxmlformats.org/officeDocument/2006/math">
                    <m:r>
                      <a:rPr lang="en-US" sz="2000" b="1" i="1">
                        <a:latin typeface="Cambria Math" panose="02040503050406030204" pitchFamily="18" charset="0"/>
                        <a:ea typeface="Cambria Math" panose="02040503050406030204" pitchFamily="18" charset="0"/>
                      </a:rPr>
                      <m:t>±</m:t>
                    </m:r>
                  </m:oMath>
                </a14:m>
                <a:r>
                  <a:rPr lang="en-US" sz="2000" b="1" dirty="0"/>
                  <a:t> 3.56</a:t>
                </a:r>
              </a:p>
              <a:p>
                <a:endParaRPr lang="en-US" sz="2000" dirty="0"/>
              </a:p>
            </p:txBody>
          </p:sp>
        </mc:Choice>
        <mc:Fallback xmlns="">
          <p:sp>
            <p:nvSpPr>
              <p:cNvPr id="31" name="TextBox 30">
                <a:extLst>
                  <a:ext uri="{FF2B5EF4-FFF2-40B4-BE49-F238E27FC236}">
                    <a16:creationId xmlns:a16="http://schemas.microsoft.com/office/drawing/2014/main" id="{522B956F-567A-4D6D-9E29-168BEC9C0231}"/>
                  </a:ext>
                </a:extLst>
              </p:cNvPr>
              <p:cNvSpPr txBox="1">
                <a:spLocks noRot="1" noChangeAspect="1" noMove="1" noResize="1" noEditPoints="1" noAdjustHandles="1" noChangeArrowheads="1" noChangeShapeType="1" noTextEdit="1"/>
              </p:cNvSpPr>
              <p:nvPr/>
            </p:nvSpPr>
            <p:spPr>
              <a:xfrm>
                <a:off x="6697829" y="3418576"/>
                <a:ext cx="3472775" cy="1292662"/>
              </a:xfrm>
              <a:prstGeom prst="rect">
                <a:avLst/>
              </a:prstGeom>
              <a:blipFill>
                <a:blip r:embed="rId3"/>
                <a:stretch>
                  <a:fillRect l="-1933" t="-2830"/>
                </a:stretch>
              </a:blipFill>
            </p:spPr>
            <p:txBody>
              <a:bodyPr/>
              <a:lstStyle/>
              <a:p>
                <a:r>
                  <a:rPr lang="en-US">
                    <a:noFill/>
                  </a:rPr>
                  <a:t> </a:t>
                </a:r>
              </a:p>
            </p:txBody>
          </p:sp>
        </mc:Fallback>
      </mc:AlternateContent>
      <p:sp>
        <p:nvSpPr>
          <p:cNvPr id="32" name="Oval 31">
            <a:extLst>
              <a:ext uri="{FF2B5EF4-FFF2-40B4-BE49-F238E27FC236}">
                <a16:creationId xmlns:a16="http://schemas.microsoft.com/office/drawing/2014/main" id="{B2F98534-2D8C-4178-8731-482DAD4FA64E}"/>
              </a:ext>
            </a:extLst>
          </p:cNvPr>
          <p:cNvSpPr/>
          <p:nvPr/>
        </p:nvSpPr>
        <p:spPr>
          <a:xfrm>
            <a:off x="8473440" y="3424890"/>
            <a:ext cx="918630" cy="347750"/>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4" name="Straight Arrow Connector 33">
            <a:extLst>
              <a:ext uri="{FF2B5EF4-FFF2-40B4-BE49-F238E27FC236}">
                <a16:creationId xmlns:a16="http://schemas.microsoft.com/office/drawing/2014/main" id="{E9B93641-7968-4E25-97A9-DC86C6594EF9}"/>
              </a:ext>
            </a:extLst>
          </p:cNvPr>
          <p:cNvCxnSpPr>
            <a:cxnSpLocks/>
            <a:stCxn id="32" idx="1"/>
          </p:cNvCxnSpPr>
          <p:nvPr/>
        </p:nvCxnSpPr>
        <p:spPr>
          <a:xfrm flipH="1" flipV="1">
            <a:off x="8274396" y="2824771"/>
            <a:ext cx="333574" cy="651046"/>
          </a:xfrm>
          <a:prstGeom prst="straightConnector1">
            <a:avLst/>
          </a:prstGeom>
          <a:ln w="22225">
            <a:tailEnd type="triangle" w="med" len="lg"/>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BBCFD3B0-F8EB-45F0-8CBA-1BD7394B0F2F}"/>
              </a:ext>
            </a:extLst>
          </p:cNvPr>
          <p:cNvSpPr txBox="1"/>
          <p:nvPr/>
        </p:nvSpPr>
        <p:spPr>
          <a:xfrm>
            <a:off x="6697829" y="2034008"/>
            <a:ext cx="4305886" cy="830997"/>
          </a:xfrm>
          <a:prstGeom prst="rect">
            <a:avLst/>
          </a:prstGeom>
          <a:noFill/>
        </p:spPr>
        <p:txBody>
          <a:bodyPr wrap="square" rtlCol="0">
            <a:spAutoFit/>
          </a:bodyPr>
          <a:lstStyle/>
          <a:p>
            <a:r>
              <a:rPr lang="en-US" sz="1600" dirty="0">
                <a:solidFill>
                  <a:schemeClr val="accent1"/>
                </a:solidFill>
              </a:rPr>
              <a:t>Depends on type of distribution. Tells how many standard deviation away is the limit from the center</a:t>
            </a:r>
          </a:p>
        </p:txBody>
      </p:sp>
      <p:sp>
        <p:nvSpPr>
          <p:cNvPr id="38" name="Oval 37">
            <a:extLst>
              <a:ext uri="{FF2B5EF4-FFF2-40B4-BE49-F238E27FC236}">
                <a16:creationId xmlns:a16="http://schemas.microsoft.com/office/drawing/2014/main" id="{30886C7F-08A2-489E-A218-9B33E4722F90}"/>
              </a:ext>
            </a:extLst>
          </p:cNvPr>
          <p:cNvSpPr/>
          <p:nvPr/>
        </p:nvSpPr>
        <p:spPr>
          <a:xfrm>
            <a:off x="9600321" y="3409649"/>
            <a:ext cx="362032" cy="421793"/>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9" name="Straight Arrow Connector 38">
            <a:extLst>
              <a:ext uri="{FF2B5EF4-FFF2-40B4-BE49-F238E27FC236}">
                <a16:creationId xmlns:a16="http://schemas.microsoft.com/office/drawing/2014/main" id="{7BBE47DE-4B21-4126-9EF0-EB74D56CF0CE}"/>
              </a:ext>
            </a:extLst>
          </p:cNvPr>
          <p:cNvCxnSpPr>
            <a:cxnSpLocks/>
            <a:stCxn id="38" idx="4"/>
          </p:cNvCxnSpPr>
          <p:nvPr/>
        </p:nvCxnSpPr>
        <p:spPr>
          <a:xfrm flipH="1">
            <a:off x="9199880" y="3831442"/>
            <a:ext cx="581457" cy="842158"/>
          </a:xfrm>
          <a:prstGeom prst="straightConnector1">
            <a:avLst/>
          </a:prstGeom>
          <a:ln w="22225">
            <a:solidFill>
              <a:schemeClr val="accent6"/>
            </a:solidFill>
            <a:tailEnd type="triangle"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D9EDAFBF-F205-4F6A-BF0E-530156D32A54}"/>
                  </a:ext>
                </a:extLst>
              </p:cNvPr>
              <p:cNvSpPr txBox="1"/>
              <p:nvPr/>
            </p:nvSpPr>
            <p:spPr>
              <a:xfrm>
                <a:off x="6707684" y="4785281"/>
                <a:ext cx="4459348" cy="1171026"/>
              </a:xfrm>
              <a:prstGeom prst="rect">
                <a:avLst/>
              </a:prstGeom>
              <a:noFill/>
            </p:spPr>
            <p:txBody>
              <a:bodyPr wrap="square" rtlCol="0">
                <a:spAutoFit/>
              </a:bodyPr>
              <a:lstStyle/>
              <a:p>
                <a:r>
                  <a:rPr lang="en-US" sz="1600" dirty="0">
                    <a:solidFill>
                      <a:schemeClr val="accent6"/>
                    </a:solidFill>
                  </a:rPr>
                  <a:t>Depends on type of statistic you want to compute.</a:t>
                </a:r>
              </a:p>
              <a:p>
                <a:endParaRPr lang="en-US" sz="1600" dirty="0">
                  <a:solidFill>
                    <a:schemeClr val="accent6"/>
                  </a:solidFill>
                </a:endParaRPr>
              </a:p>
              <a:p>
                <a:r>
                  <a:rPr lang="en-US" sz="1600" dirty="0">
                    <a:solidFill>
                      <a:schemeClr val="accent6"/>
                    </a:solidFill>
                  </a:rPr>
                  <a:t>For sample mean (</a:t>
                </a:r>
                <a14:m>
                  <m:oMath xmlns:m="http://schemas.openxmlformats.org/officeDocument/2006/math">
                    <m:acc>
                      <m:accPr>
                        <m:chr m:val="̅"/>
                        <m:ctrlPr>
                          <a:rPr lang="en-US" sz="1600" i="1" smtClean="0">
                            <a:solidFill>
                              <a:schemeClr val="accent6"/>
                            </a:solidFill>
                            <a:latin typeface="Cambria Math" panose="02040503050406030204" pitchFamily="18" charset="0"/>
                          </a:rPr>
                        </m:ctrlPr>
                      </m:accPr>
                      <m:e>
                        <m:r>
                          <a:rPr lang="en-US" sz="1600" b="0" i="1" smtClean="0">
                            <a:solidFill>
                              <a:schemeClr val="accent6"/>
                            </a:solidFill>
                            <a:latin typeface="Cambria Math" panose="02040503050406030204" pitchFamily="18" charset="0"/>
                          </a:rPr>
                          <m:t>𝑥</m:t>
                        </m:r>
                      </m:e>
                    </m:acc>
                  </m:oMath>
                </a14:m>
                <a:r>
                  <a:rPr lang="en-US" sz="1600" dirty="0">
                    <a:solidFill>
                      <a:schemeClr val="accent6"/>
                    </a:solidFill>
                  </a:rPr>
                  <a:t>): </a:t>
                </a:r>
                <a14:m>
                  <m:oMath xmlns:m="http://schemas.openxmlformats.org/officeDocument/2006/math">
                    <m:sSub>
                      <m:sSubPr>
                        <m:ctrlPr>
                          <a:rPr lang="en-US" sz="1600" i="1" smtClean="0">
                            <a:solidFill>
                              <a:schemeClr val="accent6"/>
                            </a:solidFill>
                            <a:latin typeface="Cambria Math" panose="02040503050406030204" pitchFamily="18" charset="0"/>
                          </a:rPr>
                        </m:ctrlPr>
                      </m:sSubPr>
                      <m:e>
                        <m:r>
                          <a:rPr lang="en-US" sz="1600" b="0" i="1" smtClean="0">
                            <a:solidFill>
                              <a:schemeClr val="accent6"/>
                            </a:solidFill>
                            <a:latin typeface="Cambria Math" panose="02040503050406030204" pitchFamily="18" charset="0"/>
                          </a:rPr>
                          <m:t>𝑆𝐸</m:t>
                        </m:r>
                      </m:e>
                      <m:sub>
                        <m:acc>
                          <m:accPr>
                            <m:chr m:val="̅"/>
                            <m:ctrlPr>
                              <a:rPr lang="en-US" sz="1600" i="1" smtClean="0">
                                <a:solidFill>
                                  <a:schemeClr val="accent6"/>
                                </a:solidFill>
                                <a:latin typeface="Cambria Math" panose="02040503050406030204" pitchFamily="18" charset="0"/>
                              </a:rPr>
                            </m:ctrlPr>
                          </m:accPr>
                          <m:e>
                            <m:r>
                              <a:rPr lang="en-US" sz="1600" b="0" i="1" smtClean="0">
                                <a:solidFill>
                                  <a:schemeClr val="accent6"/>
                                </a:solidFill>
                                <a:latin typeface="Cambria Math" panose="02040503050406030204" pitchFamily="18" charset="0"/>
                              </a:rPr>
                              <m:t>𝑥</m:t>
                            </m:r>
                          </m:e>
                        </m:acc>
                      </m:sub>
                    </m:sSub>
                    <m:r>
                      <a:rPr lang="en-US" sz="1600" b="0" i="1" smtClean="0">
                        <a:solidFill>
                          <a:schemeClr val="accent6"/>
                        </a:solidFill>
                        <a:latin typeface="Cambria Math" panose="02040503050406030204" pitchFamily="18" charset="0"/>
                      </a:rPr>
                      <m:t>=</m:t>
                    </m:r>
                    <m:f>
                      <m:fPr>
                        <m:type m:val="lin"/>
                        <m:ctrlPr>
                          <a:rPr lang="en-US" sz="1600" b="0" i="1" smtClean="0">
                            <a:solidFill>
                              <a:schemeClr val="accent6"/>
                            </a:solidFill>
                            <a:latin typeface="Cambria Math" panose="02040503050406030204" pitchFamily="18" charset="0"/>
                          </a:rPr>
                        </m:ctrlPr>
                      </m:fPr>
                      <m:num>
                        <m:r>
                          <a:rPr lang="en-US" sz="1600" b="0" i="1" smtClean="0">
                            <a:solidFill>
                              <a:schemeClr val="accent6"/>
                            </a:solidFill>
                            <a:latin typeface="Cambria Math" panose="02040503050406030204" pitchFamily="18" charset="0"/>
                          </a:rPr>
                          <m:t>𝑠</m:t>
                        </m:r>
                      </m:num>
                      <m:den>
                        <m:rad>
                          <m:radPr>
                            <m:degHide m:val="on"/>
                            <m:ctrlPr>
                              <a:rPr lang="en-US" sz="1600" b="0" i="1" smtClean="0">
                                <a:solidFill>
                                  <a:schemeClr val="accent6"/>
                                </a:solidFill>
                                <a:latin typeface="Cambria Math" panose="02040503050406030204" pitchFamily="18" charset="0"/>
                              </a:rPr>
                            </m:ctrlPr>
                          </m:radPr>
                          <m:deg/>
                          <m:e>
                            <m:r>
                              <a:rPr lang="en-US" sz="1600" b="0" i="1" smtClean="0">
                                <a:solidFill>
                                  <a:schemeClr val="accent6"/>
                                </a:solidFill>
                                <a:latin typeface="Cambria Math" panose="02040503050406030204" pitchFamily="18" charset="0"/>
                              </a:rPr>
                              <m:t>𝑁</m:t>
                            </m:r>
                          </m:e>
                        </m:rad>
                      </m:den>
                    </m:f>
                  </m:oMath>
                </a14:m>
                <a:endParaRPr lang="en-US" sz="1600" dirty="0">
                  <a:solidFill>
                    <a:schemeClr val="accent6"/>
                  </a:solidFill>
                </a:endParaRPr>
              </a:p>
              <a:p>
                <a:r>
                  <a:rPr lang="en-US" sz="1600" dirty="0">
                    <a:solidFill>
                      <a:schemeClr val="accent6"/>
                    </a:solidFill>
                  </a:rPr>
                  <a:t>For sample proportion (</a:t>
                </a:r>
                <a14:m>
                  <m:oMath xmlns:m="http://schemas.openxmlformats.org/officeDocument/2006/math">
                    <m:r>
                      <a:rPr lang="en-US" sz="1600" b="0" i="1" smtClean="0">
                        <a:solidFill>
                          <a:schemeClr val="accent6"/>
                        </a:solidFill>
                        <a:latin typeface="Cambria Math" panose="02040503050406030204" pitchFamily="18" charset="0"/>
                      </a:rPr>
                      <m:t>𝑝</m:t>
                    </m:r>
                  </m:oMath>
                </a14:m>
                <a:r>
                  <a:rPr lang="en-US" sz="1600" dirty="0">
                    <a:solidFill>
                      <a:schemeClr val="accent6"/>
                    </a:solidFill>
                  </a:rPr>
                  <a:t>): </a:t>
                </a:r>
                <a14:m>
                  <m:oMath xmlns:m="http://schemas.openxmlformats.org/officeDocument/2006/math">
                    <m:sSub>
                      <m:sSubPr>
                        <m:ctrlPr>
                          <a:rPr lang="en-US" sz="1600" i="1" smtClean="0">
                            <a:solidFill>
                              <a:schemeClr val="accent6"/>
                            </a:solidFill>
                            <a:latin typeface="Cambria Math" panose="02040503050406030204" pitchFamily="18" charset="0"/>
                          </a:rPr>
                        </m:ctrlPr>
                      </m:sSubPr>
                      <m:e>
                        <m:r>
                          <a:rPr lang="en-US" sz="1600" b="0" i="1" smtClean="0">
                            <a:solidFill>
                              <a:schemeClr val="accent6"/>
                            </a:solidFill>
                            <a:latin typeface="Cambria Math" panose="02040503050406030204" pitchFamily="18" charset="0"/>
                          </a:rPr>
                          <m:t>𝑆𝐸</m:t>
                        </m:r>
                      </m:e>
                      <m:sub>
                        <m:r>
                          <a:rPr lang="en-US" sz="1600" b="0" i="1" smtClean="0">
                            <a:solidFill>
                              <a:schemeClr val="accent6"/>
                            </a:solidFill>
                            <a:latin typeface="Cambria Math" panose="02040503050406030204" pitchFamily="18" charset="0"/>
                          </a:rPr>
                          <m:t>𝑝</m:t>
                        </m:r>
                      </m:sub>
                    </m:sSub>
                    <m:r>
                      <a:rPr lang="en-US" sz="1600" b="0" i="1" smtClean="0">
                        <a:solidFill>
                          <a:schemeClr val="accent6"/>
                        </a:solidFill>
                        <a:latin typeface="Cambria Math" panose="02040503050406030204" pitchFamily="18" charset="0"/>
                      </a:rPr>
                      <m:t>=</m:t>
                    </m:r>
                    <m:rad>
                      <m:radPr>
                        <m:degHide m:val="on"/>
                        <m:ctrlPr>
                          <a:rPr lang="en-US" sz="1600" b="0" i="1" smtClean="0">
                            <a:solidFill>
                              <a:schemeClr val="accent6"/>
                            </a:solidFill>
                            <a:latin typeface="Cambria Math" panose="02040503050406030204" pitchFamily="18" charset="0"/>
                          </a:rPr>
                        </m:ctrlPr>
                      </m:radPr>
                      <m:deg/>
                      <m:e>
                        <m:f>
                          <m:fPr>
                            <m:type m:val="lin"/>
                            <m:ctrlPr>
                              <a:rPr lang="en-US" sz="1600" b="0" i="1" smtClean="0">
                                <a:solidFill>
                                  <a:schemeClr val="accent6"/>
                                </a:solidFill>
                                <a:latin typeface="Cambria Math" panose="02040503050406030204" pitchFamily="18" charset="0"/>
                              </a:rPr>
                            </m:ctrlPr>
                          </m:fPr>
                          <m:num>
                            <m:r>
                              <a:rPr lang="en-US" sz="1600" b="0" i="1" smtClean="0">
                                <a:solidFill>
                                  <a:schemeClr val="accent6"/>
                                </a:solidFill>
                                <a:latin typeface="Cambria Math" panose="02040503050406030204" pitchFamily="18" charset="0"/>
                              </a:rPr>
                              <m:t>𝑝</m:t>
                            </m:r>
                            <m:r>
                              <a:rPr lang="en-US" sz="1600" b="0" i="1" smtClean="0">
                                <a:solidFill>
                                  <a:schemeClr val="accent6"/>
                                </a:solidFill>
                                <a:latin typeface="Cambria Math" panose="02040503050406030204" pitchFamily="18" charset="0"/>
                              </a:rPr>
                              <m:t>(1−</m:t>
                            </m:r>
                            <m:r>
                              <a:rPr lang="en-US" sz="1600" b="0" i="1" smtClean="0">
                                <a:solidFill>
                                  <a:schemeClr val="accent6"/>
                                </a:solidFill>
                                <a:latin typeface="Cambria Math" panose="02040503050406030204" pitchFamily="18" charset="0"/>
                              </a:rPr>
                              <m:t>𝑝</m:t>
                            </m:r>
                            <m:r>
                              <a:rPr lang="en-US" sz="1600" b="0" i="1" smtClean="0">
                                <a:solidFill>
                                  <a:schemeClr val="accent6"/>
                                </a:solidFill>
                                <a:latin typeface="Cambria Math" panose="02040503050406030204" pitchFamily="18" charset="0"/>
                              </a:rPr>
                              <m:t>)</m:t>
                            </m:r>
                          </m:num>
                          <m:den>
                            <m:r>
                              <a:rPr lang="en-US" sz="1600" b="0" i="1" smtClean="0">
                                <a:solidFill>
                                  <a:schemeClr val="accent6"/>
                                </a:solidFill>
                                <a:latin typeface="Cambria Math" panose="02040503050406030204" pitchFamily="18" charset="0"/>
                              </a:rPr>
                              <m:t>𝑁</m:t>
                            </m:r>
                          </m:den>
                        </m:f>
                      </m:e>
                    </m:rad>
                  </m:oMath>
                </a14:m>
                <a:endParaRPr lang="en-US" sz="1600" dirty="0">
                  <a:solidFill>
                    <a:schemeClr val="accent6"/>
                  </a:solidFill>
                </a:endParaRPr>
              </a:p>
            </p:txBody>
          </p:sp>
        </mc:Choice>
        <mc:Fallback xmlns="">
          <p:sp>
            <p:nvSpPr>
              <p:cNvPr id="42" name="TextBox 41">
                <a:extLst>
                  <a:ext uri="{FF2B5EF4-FFF2-40B4-BE49-F238E27FC236}">
                    <a16:creationId xmlns:a16="http://schemas.microsoft.com/office/drawing/2014/main" id="{D9EDAFBF-F205-4F6A-BF0E-530156D32A54}"/>
                  </a:ext>
                </a:extLst>
              </p:cNvPr>
              <p:cNvSpPr txBox="1">
                <a:spLocks noRot="1" noChangeAspect="1" noMove="1" noResize="1" noEditPoints="1" noAdjustHandles="1" noChangeArrowheads="1" noChangeShapeType="1" noTextEdit="1"/>
              </p:cNvSpPr>
              <p:nvPr/>
            </p:nvSpPr>
            <p:spPr>
              <a:xfrm>
                <a:off x="6707684" y="4785281"/>
                <a:ext cx="4459348" cy="1171026"/>
              </a:xfrm>
              <a:prstGeom prst="rect">
                <a:avLst/>
              </a:prstGeom>
              <a:blipFill>
                <a:blip r:embed="rId4"/>
                <a:stretch>
                  <a:fillRect l="-683" t="-1563" r="-2596" b="-44792"/>
                </a:stretch>
              </a:blipFill>
            </p:spPr>
            <p:txBody>
              <a:bodyPr/>
              <a:lstStyle/>
              <a:p>
                <a:r>
                  <a:rPr lang="en-US">
                    <a:noFill/>
                  </a:rPr>
                  <a:t> </a:t>
                </a:r>
              </a:p>
            </p:txBody>
          </p:sp>
        </mc:Fallback>
      </mc:AlternateContent>
    </p:spTree>
    <p:extLst>
      <p:ext uri="{BB962C8B-B14F-4D97-AF65-F5344CB8AC3E}">
        <p14:creationId xmlns:p14="http://schemas.microsoft.com/office/powerpoint/2010/main" val="10949564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D6BA787-8BCC-8343-B164-BACFB3E19DFB}"/>
              </a:ext>
            </a:extLst>
          </p:cNvPr>
          <p:cNvPicPr>
            <a:picLocks noChangeAspect="1"/>
          </p:cNvPicPr>
          <p:nvPr/>
        </p:nvPicPr>
        <p:blipFill>
          <a:blip r:embed="rId2"/>
          <a:stretch>
            <a:fillRect/>
          </a:stretch>
        </p:blipFill>
        <p:spPr>
          <a:xfrm>
            <a:off x="2673350" y="1739900"/>
            <a:ext cx="6845300" cy="3378200"/>
          </a:xfrm>
          <a:prstGeom prst="rect">
            <a:avLst/>
          </a:prstGeom>
        </p:spPr>
      </p:pic>
      <p:cxnSp>
        <p:nvCxnSpPr>
          <p:cNvPr id="9" name="Straight Connector 8">
            <a:extLst>
              <a:ext uri="{FF2B5EF4-FFF2-40B4-BE49-F238E27FC236}">
                <a16:creationId xmlns:a16="http://schemas.microsoft.com/office/drawing/2014/main" id="{961B7516-8D0C-6A4F-8EA0-17B540B1442E}"/>
              </a:ext>
            </a:extLst>
          </p:cNvPr>
          <p:cNvCxnSpPr>
            <a:cxnSpLocks/>
          </p:cNvCxnSpPr>
          <p:nvPr/>
        </p:nvCxnSpPr>
        <p:spPr>
          <a:xfrm>
            <a:off x="5653056" y="1931928"/>
            <a:ext cx="0" cy="3091683"/>
          </a:xfrm>
          <a:prstGeom prst="line">
            <a:avLst/>
          </a:prstGeom>
          <a:ln w="28575">
            <a:solidFill>
              <a:schemeClr val="accent6"/>
            </a:solidFill>
            <a:prstDash val="sysDash"/>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A7698BB-7C28-3543-AB32-625CE3FBF40C}"/>
              </a:ext>
            </a:extLst>
          </p:cNvPr>
          <p:cNvCxnSpPr>
            <a:cxnSpLocks/>
          </p:cNvCxnSpPr>
          <p:nvPr/>
        </p:nvCxnSpPr>
        <p:spPr>
          <a:xfrm>
            <a:off x="5881656" y="1524000"/>
            <a:ext cx="0" cy="3499611"/>
          </a:xfrm>
          <a:prstGeom prst="line">
            <a:avLst/>
          </a:prstGeom>
          <a:ln w="28575">
            <a:solidFill>
              <a:schemeClr val="accent2"/>
            </a:solidFill>
            <a:prstDash val="solid"/>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D22F018-A0BF-F94E-AF9B-38EE067742B4}"/>
              </a:ext>
            </a:extLst>
          </p:cNvPr>
          <p:cNvCxnSpPr>
            <a:cxnSpLocks/>
          </p:cNvCxnSpPr>
          <p:nvPr/>
        </p:nvCxnSpPr>
        <p:spPr>
          <a:xfrm flipH="1">
            <a:off x="5030756" y="1930400"/>
            <a:ext cx="1268444" cy="0"/>
          </a:xfrm>
          <a:prstGeom prst="line">
            <a:avLst/>
          </a:prstGeom>
          <a:ln w="31750">
            <a:solidFill>
              <a:schemeClr val="accent6">
                <a:lumMod val="50000"/>
              </a:schemeClr>
            </a:solidFill>
            <a:prstDash val="solid"/>
          </a:ln>
        </p:spPr>
        <p:style>
          <a:lnRef idx="1">
            <a:schemeClr val="accent1"/>
          </a:lnRef>
          <a:fillRef idx="0">
            <a:schemeClr val="accent1"/>
          </a:fillRef>
          <a:effectRef idx="0">
            <a:schemeClr val="accent1"/>
          </a:effectRef>
          <a:fontRef idx="minor">
            <a:schemeClr val="tx1"/>
          </a:fontRef>
        </p:style>
      </p:cxnSp>
      <p:sp>
        <p:nvSpPr>
          <p:cNvPr id="19" name="Left Bracket 18">
            <a:extLst>
              <a:ext uri="{FF2B5EF4-FFF2-40B4-BE49-F238E27FC236}">
                <a16:creationId xmlns:a16="http://schemas.microsoft.com/office/drawing/2014/main" id="{ADC7A67F-CEA7-0B4B-BD7A-192C1E7A2BDD}"/>
              </a:ext>
            </a:extLst>
          </p:cNvPr>
          <p:cNvSpPr/>
          <p:nvPr/>
        </p:nvSpPr>
        <p:spPr>
          <a:xfrm>
            <a:off x="5035838" y="1490471"/>
            <a:ext cx="45719" cy="879858"/>
          </a:xfrm>
          <a:prstGeom prst="leftBracket">
            <a:avLst/>
          </a:prstGeom>
          <a:ln w="317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Left Bracket 23">
            <a:extLst>
              <a:ext uri="{FF2B5EF4-FFF2-40B4-BE49-F238E27FC236}">
                <a16:creationId xmlns:a16="http://schemas.microsoft.com/office/drawing/2014/main" id="{A0239EF7-D4CE-304E-B148-F0B712A5BAF2}"/>
              </a:ext>
            </a:extLst>
          </p:cNvPr>
          <p:cNvSpPr/>
          <p:nvPr/>
        </p:nvSpPr>
        <p:spPr>
          <a:xfrm rot="10800000">
            <a:off x="6251228" y="1485900"/>
            <a:ext cx="45719" cy="879858"/>
          </a:xfrm>
          <a:prstGeom prst="leftBracket">
            <a:avLst/>
          </a:prstGeom>
          <a:ln w="317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6" name="Straight Arrow Connector 25">
            <a:extLst>
              <a:ext uri="{FF2B5EF4-FFF2-40B4-BE49-F238E27FC236}">
                <a16:creationId xmlns:a16="http://schemas.microsoft.com/office/drawing/2014/main" id="{020880FC-DCB7-EB4D-A249-B9EF85E46978}"/>
              </a:ext>
            </a:extLst>
          </p:cNvPr>
          <p:cNvCxnSpPr>
            <a:cxnSpLocks/>
          </p:cNvCxnSpPr>
          <p:nvPr/>
        </p:nvCxnSpPr>
        <p:spPr>
          <a:xfrm flipV="1">
            <a:off x="4759061" y="2032002"/>
            <a:ext cx="780332" cy="937007"/>
          </a:xfrm>
          <a:prstGeom prst="straightConnector1">
            <a:avLst/>
          </a:prstGeom>
          <a:ln w="3175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03CBF6A8-BB50-3445-A324-7180B5376258}"/>
              </a:ext>
            </a:extLst>
          </p:cNvPr>
          <p:cNvCxnSpPr>
            <a:cxnSpLocks/>
          </p:cNvCxnSpPr>
          <p:nvPr/>
        </p:nvCxnSpPr>
        <p:spPr>
          <a:xfrm flipV="1">
            <a:off x="4759061" y="4086605"/>
            <a:ext cx="780332" cy="383795"/>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8" name="Rectangle 37">
                <a:extLst>
                  <a:ext uri="{FF2B5EF4-FFF2-40B4-BE49-F238E27FC236}">
                    <a16:creationId xmlns:a16="http://schemas.microsoft.com/office/drawing/2014/main" id="{A0611A9A-6B8A-B84B-874F-6EE76064A32E}"/>
                  </a:ext>
                </a:extLst>
              </p:cNvPr>
              <p:cNvSpPr/>
              <p:nvPr/>
            </p:nvSpPr>
            <p:spPr>
              <a:xfrm>
                <a:off x="3233773" y="4264409"/>
                <a:ext cx="1573107" cy="625091"/>
              </a:xfrm>
              <a:prstGeom prst="rect">
                <a:avLst/>
              </a:prstGeom>
              <a:solidFill>
                <a:schemeClr val="bg1"/>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00" dirty="0">
                    <a:solidFill>
                      <a:schemeClr val="accent6"/>
                    </a:solidFill>
                  </a:rPr>
                  <a:t>Sample Mean</a:t>
                </a:r>
              </a:p>
              <a:p>
                <a:pPr algn="ctr"/>
                <a14:m>
                  <m:oMathPara xmlns:m="http://schemas.openxmlformats.org/officeDocument/2006/math">
                    <m:oMathParaPr>
                      <m:jc m:val="centerGroup"/>
                    </m:oMathParaPr>
                    <m:oMath xmlns:m="http://schemas.openxmlformats.org/officeDocument/2006/math">
                      <m:r>
                        <a:rPr lang="en-US" sz="1700" b="0" i="1" smtClean="0">
                          <a:solidFill>
                            <a:schemeClr val="tx1"/>
                          </a:solidFill>
                          <a:latin typeface="Cambria Math" panose="02040503050406030204" pitchFamily="18" charset="0"/>
                        </a:rPr>
                        <m:t>12.32</m:t>
                      </m:r>
                    </m:oMath>
                  </m:oMathPara>
                </a14:m>
                <a:endParaRPr lang="en-US" sz="1700" dirty="0">
                  <a:solidFill>
                    <a:schemeClr val="tx1"/>
                  </a:solidFill>
                </a:endParaRPr>
              </a:p>
            </p:txBody>
          </p:sp>
        </mc:Choice>
        <mc:Fallback xmlns="">
          <p:sp>
            <p:nvSpPr>
              <p:cNvPr id="38" name="Rectangle 37">
                <a:extLst>
                  <a:ext uri="{FF2B5EF4-FFF2-40B4-BE49-F238E27FC236}">
                    <a16:creationId xmlns:a16="http://schemas.microsoft.com/office/drawing/2014/main" id="{A0611A9A-6B8A-B84B-874F-6EE76064A32E}"/>
                  </a:ext>
                </a:extLst>
              </p:cNvPr>
              <p:cNvSpPr>
                <a:spLocks noRot="1" noChangeAspect="1" noMove="1" noResize="1" noEditPoints="1" noAdjustHandles="1" noChangeArrowheads="1" noChangeShapeType="1" noTextEdit="1"/>
              </p:cNvSpPr>
              <p:nvPr/>
            </p:nvSpPr>
            <p:spPr>
              <a:xfrm>
                <a:off x="3233773" y="4264409"/>
                <a:ext cx="1573107" cy="625091"/>
              </a:xfrm>
              <a:prstGeom prst="rect">
                <a:avLst/>
              </a:prstGeom>
              <a:blipFill>
                <a:blip r:embed="rId3"/>
                <a:stretch>
                  <a:fillRect/>
                </a:stretch>
              </a:blipFill>
              <a:ln w="28575">
                <a:solidFill>
                  <a:schemeClr val="accent6"/>
                </a:solidFill>
              </a:ln>
            </p:spPr>
            <p:txBody>
              <a:bodyPr/>
              <a:lstStyle/>
              <a:p>
                <a:r>
                  <a:rPr lang="en-US">
                    <a:noFill/>
                  </a:rPr>
                  <a:t> </a:t>
                </a:r>
              </a:p>
            </p:txBody>
          </p:sp>
        </mc:Fallback>
      </mc:AlternateContent>
      <p:cxnSp>
        <p:nvCxnSpPr>
          <p:cNvPr id="39" name="Straight Arrow Connector 38">
            <a:extLst>
              <a:ext uri="{FF2B5EF4-FFF2-40B4-BE49-F238E27FC236}">
                <a16:creationId xmlns:a16="http://schemas.microsoft.com/office/drawing/2014/main" id="{B619D93B-EB44-5148-93AA-12CADA2CC145}"/>
              </a:ext>
            </a:extLst>
          </p:cNvPr>
          <p:cNvCxnSpPr>
            <a:cxnSpLocks/>
          </p:cNvCxnSpPr>
          <p:nvPr/>
        </p:nvCxnSpPr>
        <p:spPr>
          <a:xfrm flipH="1" flipV="1">
            <a:off x="5938805" y="3273805"/>
            <a:ext cx="652495" cy="561595"/>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0AF40099-CF48-214A-8B77-BFB914AC078F}"/>
              </a:ext>
            </a:extLst>
          </p:cNvPr>
          <p:cNvSpPr txBox="1"/>
          <p:nvPr/>
        </p:nvSpPr>
        <p:spPr>
          <a:xfrm>
            <a:off x="3617573" y="664627"/>
            <a:ext cx="4528166" cy="630942"/>
          </a:xfrm>
          <a:prstGeom prst="rect">
            <a:avLst/>
          </a:prstGeom>
          <a:noFill/>
        </p:spPr>
        <p:txBody>
          <a:bodyPr wrap="square" rtlCol="0">
            <a:spAutoFit/>
          </a:bodyPr>
          <a:lstStyle/>
          <a:p>
            <a:pPr algn="ctr"/>
            <a:r>
              <a:rPr lang="en-US" sz="2000" b="1" dirty="0"/>
              <a:t>Distribution of Population</a:t>
            </a:r>
          </a:p>
          <a:p>
            <a:pPr algn="ctr"/>
            <a:r>
              <a:rPr lang="en-US" sz="1500" dirty="0"/>
              <a:t>falls between 4.70 and 24.42</a:t>
            </a:r>
          </a:p>
        </p:txBody>
      </p:sp>
      <p:cxnSp>
        <p:nvCxnSpPr>
          <p:cNvPr id="48" name="Straight Connector 47">
            <a:extLst>
              <a:ext uri="{FF2B5EF4-FFF2-40B4-BE49-F238E27FC236}">
                <a16:creationId xmlns:a16="http://schemas.microsoft.com/office/drawing/2014/main" id="{A3C0AD01-2372-374C-89E9-6CFF698F5823}"/>
              </a:ext>
            </a:extLst>
          </p:cNvPr>
          <p:cNvCxnSpPr>
            <a:cxnSpLocks/>
          </p:cNvCxnSpPr>
          <p:nvPr/>
        </p:nvCxnSpPr>
        <p:spPr>
          <a:xfrm>
            <a:off x="2857206" y="1437400"/>
            <a:ext cx="0" cy="3586211"/>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68B009D9-5E32-054B-AB85-5E81C0CC702A}"/>
              </a:ext>
            </a:extLst>
          </p:cNvPr>
          <p:cNvSpPr txBox="1"/>
          <p:nvPr/>
        </p:nvSpPr>
        <p:spPr>
          <a:xfrm>
            <a:off x="2530048" y="1094947"/>
            <a:ext cx="679719" cy="307777"/>
          </a:xfrm>
          <a:prstGeom prst="rect">
            <a:avLst/>
          </a:prstGeom>
          <a:noFill/>
        </p:spPr>
        <p:txBody>
          <a:bodyPr wrap="square" rtlCol="0">
            <a:spAutoFit/>
          </a:bodyPr>
          <a:lstStyle/>
          <a:p>
            <a:pPr algn="ctr"/>
            <a:r>
              <a:rPr lang="en-US" sz="1400" dirty="0"/>
              <a:t>4.70</a:t>
            </a:r>
          </a:p>
        </p:txBody>
      </p:sp>
      <p:sp>
        <p:nvSpPr>
          <p:cNvPr id="50" name="Rectangle 49">
            <a:extLst>
              <a:ext uri="{FF2B5EF4-FFF2-40B4-BE49-F238E27FC236}">
                <a16:creationId xmlns:a16="http://schemas.microsoft.com/office/drawing/2014/main" id="{C7702BEF-5A71-4447-829A-F198929F02D9}"/>
              </a:ext>
            </a:extLst>
          </p:cNvPr>
          <p:cNvSpPr/>
          <p:nvPr/>
        </p:nvSpPr>
        <p:spPr>
          <a:xfrm>
            <a:off x="2249495" y="802109"/>
            <a:ext cx="1240822" cy="2928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Lower Limit</a:t>
            </a:r>
          </a:p>
        </p:txBody>
      </p:sp>
      <mc:AlternateContent xmlns:mc="http://schemas.openxmlformats.org/markup-compatibility/2006" xmlns:a14="http://schemas.microsoft.com/office/drawing/2010/main">
        <mc:Choice Requires="a14">
          <p:sp>
            <p:nvSpPr>
              <p:cNvPr id="29" name="Rectangle 28">
                <a:extLst>
                  <a:ext uri="{FF2B5EF4-FFF2-40B4-BE49-F238E27FC236}">
                    <a16:creationId xmlns:a16="http://schemas.microsoft.com/office/drawing/2014/main" id="{F53B138B-799D-4844-BE1B-4924699D4D5A}"/>
                  </a:ext>
                </a:extLst>
              </p:cNvPr>
              <p:cNvSpPr/>
              <p:nvPr/>
            </p:nvSpPr>
            <p:spPr>
              <a:xfrm>
                <a:off x="2699045" y="2689609"/>
                <a:ext cx="2504436" cy="1145791"/>
              </a:xfrm>
              <a:prstGeom prst="rect">
                <a:avLst/>
              </a:prstGeom>
              <a:solidFill>
                <a:schemeClr val="bg1"/>
              </a:solidFill>
              <a:ln w="317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00" dirty="0">
                    <a:solidFill>
                      <a:schemeClr val="accent6">
                        <a:lumMod val="50000"/>
                      </a:schemeClr>
                    </a:solidFill>
                  </a:rPr>
                  <a:t>95% Conf. Int. of Mean</a:t>
                </a:r>
              </a:p>
              <a:p>
                <a:pPr algn="ctr"/>
                <a14:m>
                  <m:oMathPara xmlns:m="http://schemas.openxmlformats.org/officeDocument/2006/math">
                    <m:oMathParaPr>
                      <m:jc m:val="centerGroup"/>
                    </m:oMathParaPr>
                    <m:oMath xmlns:m="http://schemas.openxmlformats.org/officeDocument/2006/math">
                      <m:r>
                        <a:rPr lang="en-US" sz="1700" b="0" i="1" smtClean="0">
                          <a:solidFill>
                            <a:schemeClr val="tx1"/>
                          </a:solidFill>
                          <a:latin typeface="Cambria Math" panose="02040503050406030204" pitchFamily="18" charset="0"/>
                        </a:rPr>
                        <m:t>12.32 </m:t>
                      </m:r>
                      <m:r>
                        <a:rPr lang="en-US" sz="1700" b="0" i="1">
                          <a:solidFill>
                            <a:schemeClr val="tx1"/>
                          </a:solidFill>
                          <a:latin typeface="Cambria Math" panose="02040503050406030204" pitchFamily="18" charset="0"/>
                          <a:ea typeface="Cambria Math" panose="02040503050406030204" pitchFamily="18" charset="0"/>
                        </a:rPr>
                        <m:t>±3.56</m:t>
                      </m:r>
                    </m:oMath>
                  </m:oMathPara>
                </a14:m>
                <a:endParaRPr lang="en-US" sz="1700" dirty="0">
                  <a:solidFill>
                    <a:schemeClr val="tx1"/>
                  </a:solidFill>
                </a:endParaRPr>
              </a:p>
              <a:p>
                <a:pPr algn="ctr"/>
                <a:endParaRPr lang="en-US" sz="1700" dirty="0">
                  <a:solidFill>
                    <a:schemeClr val="tx1"/>
                  </a:solidFill>
                </a:endParaRPr>
              </a:p>
              <a:p>
                <a:pPr algn="ctr"/>
                <a14:m>
                  <m:oMathPara xmlns:m="http://schemas.openxmlformats.org/officeDocument/2006/math">
                    <m:oMathParaPr>
                      <m:jc m:val="centerGroup"/>
                    </m:oMathParaPr>
                    <m:oMath xmlns:m="http://schemas.openxmlformats.org/officeDocument/2006/math">
                      <m:r>
                        <a:rPr lang="en-US" sz="1700" i="1" smtClean="0">
                          <a:solidFill>
                            <a:schemeClr val="tx1"/>
                          </a:solidFill>
                          <a:latin typeface="Cambria Math" panose="02040503050406030204" pitchFamily="18" charset="0"/>
                        </a:rPr>
                        <m:t>8</m:t>
                      </m:r>
                      <m:r>
                        <a:rPr lang="en-US" sz="1700" b="0" i="1" smtClean="0">
                          <a:solidFill>
                            <a:schemeClr val="tx1"/>
                          </a:solidFill>
                          <a:latin typeface="Cambria Math" panose="02040503050406030204" pitchFamily="18" charset="0"/>
                        </a:rPr>
                        <m:t>.76</m:t>
                      </m:r>
                      <m:r>
                        <a:rPr lang="en-US" sz="1700" i="1">
                          <a:solidFill>
                            <a:schemeClr val="tx1"/>
                          </a:solidFill>
                          <a:latin typeface="Cambria Math" panose="02040503050406030204" pitchFamily="18" charset="0"/>
                        </a:rPr>
                        <m:t> </m:t>
                      </m:r>
                      <m:r>
                        <a:rPr lang="en-US" sz="1700" b="0" i="1" smtClean="0">
                          <a:solidFill>
                            <a:schemeClr val="tx1"/>
                          </a:solidFill>
                          <a:latin typeface="Cambria Math" panose="02040503050406030204" pitchFamily="18" charset="0"/>
                        </a:rPr>
                        <m:t>~</m:t>
                      </m:r>
                      <m:r>
                        <a:rPr lang="en-US" sz="1700" b="0" i="1" smtClean="0">
                          <a:solidFill>
                            <a:schemeClr val="tx1"/>
                          </a:solidFill>
                          <a:latin typeface="Cambria Math" panose="02040503050406030204" pitchFamily="18" charset="0"/>
                          <a:ea typeface="Cambria Math" panose="02040503050406030204" pitchFamily="18" charset="0"/>
                        </a:rPr>
                        <m:t>15.88</m:t>
                      </m:r>
                    </m:oMath>
                  </m:oMathPara>
                </a14:m>
                <a:endParaRPr lang="en-US" sz="1700" dirty="0">
                  <a:solidFill>
                    <a:schemeClr val="tx1"/>
                  </a:solidFill>
                </a:endParaRPr>
              </a:p>
            </p:txBody>
          </p:sp>
        </mc:Choice>
        <mc:Fallback xmlns="">
          <p:sp>
            <p:nvSpPr>
              <p:cNvPr id="29" name="Rectangle 28">
                <a:extLst>
                  <a:ext uri="{FF2B5EF4-FFF2-40B4-BE49-F238E27FC236}">
                    <a16:creationId xmlns:a16="http://schemas.microsoft.com/office/drawing/2014/main" id="{F53B138B-799D-4844-BE1B-4924699D4D5A}"/>
                  </a:ext>
                </a:extLst>
              </p:cNvPr>
              <p:cNvSpPr>
                <a:spLocks noRot="1" noChangeAspect="1" noMove="1" noResize="1" noEditPoints="1" noAdjustHandles="1" noChangeArrowheads="1" noChangeShapeType="1" noTextEdit="1"/>
              </p:cNvSpPr>
              <p:nvPr/>
            </p:nvSpPr>
            <p:spPr>
              <a:xfrm>
                <a:off x="2699045" y="2689609"/>
                <a:ext cx="2504436" cy="1145791"/>
              </a:xfrm>
              <a:prstGeom prst="rect">
                <a:avLst/>
              </a:prstGeom>
              <a:blipFill>
                <a:blip r:embed="rId4"/>
                <a:stretch>
                  <a:fillRect b="-1064"/>
                </a:stretch>
              </a:blipFill>
              <a:ln w="31750">
                <a:solidFill>
                  <a:schemeClr val="accent6">
                    <a:lumMod val="50000"/>
                  </a:schemeClr>
                </a:solidFill>
              </a:ln>
            </p:spPr>
            <p:txBody>
              <a:bodyPr/>
              <a:lstStyle/>
              <a:p>
                <a:r>
                  <a:rPr lang="en-US">
                    <a:noFill/>
                  </a:rPr>
                  <a:t> </a:t>
                </a:r>
              </a:p>
            </p:txBody>
          </p:sp>
        </mc:Fallback>
      </mc:AlternateContent>
      <p:cxnSp>
        <p:nvCxnSpPr>
          <p:cNvPr id="51" name="Straight Connector 50">
            <a:extLst>
              <a:ext uri="{FF2B5EF4-FFF2-40B4-BE49-F238E27FC236}">
                <a16:creationId xmlns:a16="http://schemas.microsoft.com/office/drawing/2014/main" id="{86EC6EB2-131E-094B-BABB-188115F07BE0}"/>
              </a:ext>
            </a:extLst>
          </p:cNvPr>
          <p:cNvCxnSpPr>
            <a:cxnSpLocks/>
          </p:cNvCxnSpPr>
          <p:nvPr/>
        </p:nvCxnSpPr>
        <p:spPr>
          <a:xfrm>
            <a:off x="8880706" y="1433978"/>
            <a:ext cx="0" cy="3586211"/>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F993E894-E80C-244E-B57A-8BF12634A849}"/>
              </a:ext>
            </a:extLst>
          </p:cNvPr>
          <p:cNvSpPr txBox="1"/>
          <p:nvPr/>
        </p:nvSpPr>
        <p:spPr>
          <a:xfrm>
            <a:off x="8553548" y="1091525"/>
            <a:ext cx="679719" cy="307777"/>
          </a:xfrm>
          <a:prstGeom prst="rect">
            <a:avLst/>
          </a:prstGeom>
          <a:noFill/>
        </p:spPr>
        <p:txBody>
          <a:bodyPr wrap="square" rtlCol="0">
            <a:spAutoFit/>
          </a:bodyPr>
          <a:lstStyle/>
          <a:p>
            <a:pPr algn="ctr"/>
            <a:r>
              <a:rPr lang="en-US" sz="1400" dirty="0"/>
              <a:t>24.42</a:t>
            </a:r>
          </a:p>
        </p:txBody>
      </p:sp>
      <p:sp>
        <p:nvSpPr>
          <p:cNvPr id="53" name="Rectangle 52">
            <a:extLst>
              <a:ext uri="{FF2B5EF4-FFF2-40B4-BE49-F238E27FC236}">
                <a16:creationId xmlns:a16="http://schemas.microsoft.com/office/drawing/2014/main" id="{B73A3120-41D0-454A-A65E-1249C1D08216}"/>
              </a:ext>
            </a:extLst>
          </p:cNvPr>
          <p:cNvSpPr/>
          <p:nvPr/>
        </p:nvSpPr>
        <p:spPr>
          <a:xfrm>
            <a:off x="8272995" y="798687"/>
            <a:ext cx="1240822" cy="2928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Lower Limit</a:t>
            </a:r>
          </a:p>
        </p:txBody>
      </p:sp>
      <mc:AlternateContent xmlns:mc="http://schemas.openxmlformats.org/markup-compatibility/2006" xmlns:a14="http://schemas.microsoft.com/office/drawing/2010/main">
        <mc:Choice Requires="a14">
          <p:sp>
            <p:nvSpPr>
              <p:cNvPr id="43" name="Rectangle 42">
                <a:extLst>
                  <a:ext uri="{FF2B5EF4-FFF2-40B4-BE49-F238E27FC236}">
                    <a16:creationId xmlns:a16="http://schemas.microsoft.com/office/drawing/2014/main" id="{3DFE1BF8-A1DA-B840-92CF-C468E9E328A7}"/>
                  </a:ext>
                </a:extLst>
              </p:cNvPr>
              <p:cNvSpPr/>
              <p:nvPr/>
            </p:nvSpPr>
            <p:spPr>
              <a:xfrm>
                <a:off x="6481866" y="3477769"/>
                <a:ext cx="2878029" cy="625091"/>
              </a:xfrm>
              <a:prstGeom prst="rect">
                <a:avLst/>
              </a:prstGeom>
              <a:solidFill>
                <a:schemeClr val="bg1"/>
              </a:soli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00" dirty="0">
                    <a:solidFill>
                      <a:schemeClr val="accent2"/>
                    </a:solidFill>
                  </a:rPr>
                  <a:t>Population Mean (unknown)</a:t>
                </a:r>
              </a:p>
              <a:p>
                <a:pPr algn="ctr"/>
                <a14:m>
                  <m:oMathPara xmlns:m="http://schemas.openxmlformats.org/officeDocument/2006/math">
                    <m:oMathParaPr>
                      <m:jc m:val="centerGroup"/>
                    </m:oMathParaPr>
                    <m:oMath xmlns:m="http://schemas.openxmlformats.org/officeDocument/2006/math">
                      <m:r>
                        <a:rPr lang="en-US" sz="1700" b="0" i="1" smtClean="0">
                          <a:solidFill>
                            <a:schemeClr val="tx1"/>
                          </a:solidFill>
                          <a:latin typeface="Cambria Math" panose="02040503050406030204" pitchFamily="18" charset="0"/>
                        </a:rPr>
                        <m:t>14.56</m:t>
                      </m:r>
                    </m:oMath>
                  </m:oMathPara>
                </a14:m>
                <a:endParaRPr lang="en-US" sz="1700" dirty="0">
                  <a:solidFill>
                    <a:schemeClr val="tx1"/>
                  </a:solidFill>
                </a:endParaRPr>
              </a:p>
            </p:txBody>
          </p:sp>
        </mc:Choice>
        <mc:Fallback xmlns="">
          <p:sp>
            <p:nvSpPr>
              <p:cNvPr id="43" name="Rectangle 42">
                <a:extLst>
                  <a:ext uri="{FF2B5EF4-FFF2-40B4-BE49-F238E27FC236}">
                    <a16:creationId xmlns:a16="http://schemas.microsoft.com/office/drawing/2014/main" id="{3DFE1BF8-A1DA-B840-92CF-C468E9E328A7}"/>
                  </a:ext>
                </a:extLst>
              </p:cNvPr>
              <p:cNvSpPr>
                <a:spLocks noRot="1" noChangeAspect="1" noMove="1" noResize="1" noEditPoints="1" noAdjustHandles="1" noChangeArrowheads="1" noChangeShapeType="1" noTextEdit="1"/>
              </p:cNvSpPr>
              <p:nvPr/>
            </p:nvSpPr>
            <p:spPr>
              <a:xfrm>
                <a:off x="6481866" y="3477769"/>
                <a:ext cx="2878029" cy="625091"/>
              </a:xfrm>
              <a:prstGeom prst="rect">
                <a:avLst/>
              </a:prstGeom>
              <a:blipFill>
                <a:blip r:embed="rId5"/>
                <a:stretch>
                  <a:fillRect/>
                </a:stretch>
              </a:blipFill>
              <a:ln w="28575">
                <a:solidFill>
                  <a:schemeClr val="accent2"/>
                </a:solidFill>
              </a:ln>
            </p:spPr>
            <p:txBody>
              <a:bodyPr/>
              <a:lstStyle/>
              <a:p>
                <a:r>
                  <a:rPr lang="en-US">
                    <a:noFill/>
                  </a:rPr>
                  <a:t> </a:t>
                </a:r>
              </a:p>
            </p:txBody>
          </p:sp>
        </mc:Fallback>
      </mc:AlternateContent>
      <p:sp>
        <p:nvSpPr>
          <p:cNvPr id="54" name="Rectangle 53">
            <a:extLst>
              <a:ext uri="{FF2B5EF4-FFF2-40B4-BE49-F238E27FC236}">
                <a16:creationId xmlns:a16="http://schemas.microsoft.com/office/drawing/2014/main" id="{34E9BC02-C301-E54C-8F32-F489EEAA6357}"/>
              </a:ext>
            </a:extLst>
          </p:cNvPr>
          <p:cNvSpPr/>
          <p:nvPr/>
        </p:nvSpPr>
        <p:spPr>
          <a:xfrm>
            <a:off x="8893406" y="4889500"/>
            <a:ext cx="1469794" cy="13589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extBox 55">
            <a:extLst>
              <a:ext uri="{FF2B5EF4-FFF2-40B4-BE49-F238E27FC236}">
                <a16:creationId xmlns:a16="http://schemas.microsoft.com/office/drawing/2014/main" id="{8D7F874C-5283-B442-8C52-92E40362542E}"/>
              </a:ext>
            </a:extLst>
          </p:cNvPr>
          <p:cNvSpPr txBox="1"/>
          <p:nvPr/>
        </p:nvSpPr>
        <p:spPr>
          <a:xfrm>
            <a:off x="5966571" y="4392288"/>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37650211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DD06B9FF-B5F8-F24B-80C8-CC210C2644EA}"/>
              </a:ext>
            </a:extLst>
          </p:cNvPr>
          <p:cNvGrpSpPr/>
          <p:nvPr/>
        </p:nvGrpSpPr>
        <p:grpSpPr>
          <a:xfrm>
            <a:off x="816709" y="282633"/>
            <a:ext cx="7733131" cy="7799931"/>
            <a:chOff x="3111021" y="-941931"/>
            <a:chExt cx="7733131" cy="7799931"/>
          </a:xfrm>
        </p:grpSpPr>
        <p:cxnSp>
          <p:nvCxnSpPr>
            <p:cNvPr id="69" name="Straight Connector 68">
              <a:extLst>
                <a:ext uri="{FF2B5EF4-FFF2-40B4-BE49-F238E27FC236}">
                  <a16:creationId xmlns:a16="http://schemas.microsoft.com/office/drawing/2014/main" id="{0F923582-7D70-3B4B-8854-BBEFB50DA7BF}"/>
                </a:ext>
              </a:extLst>
            </p:cNvPr>
            <p:cNvCxnSpPr>
              <a:cxnSpLocks/>
            </p:cNvCxnSpPr>
            <p:nvPr/>
          </p:nvCxnSpPr>
          <p:spPr>
            <a:xfrm>
              <a:off x="3809619" y="4856276"/>
              <a:ext cx="402457" cy="641732"/>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B4A2C834-3000-5748-A080-0E0E6F466C46}"/>
                </a:ext>
              </a:extLst>
            </p:cNvPr>
            <p:cNvGrpSpPr/>
            <p:nvPr/>
          </p:nvGrpSpPr>
          <p:grpSpPr>
            <a:xfrm>
              <a:off x="3119673" y="-941931"/>
              <a:ext cx="7724479" cy="7799931"/>
              <a:chOff x="622707" y="943883"/>
              <a:chExt cx="7724479" cy="7799931"/>
            </a:xfrm>
          </p:grpSpPr>
          <p:pic>
            <p:nvPicPr>
              <p:cNvPr id="2" name="Picture 1">
                <a:extLst>
                  <a:ext uri="{FF2B5EF4-FFF2-40B4-BE49-F238E27FC236}">
                    <a16:creationId xmlns:a16="http://schemas.microsoft.com/office/drawing/2014/main" id="{80309396-3157-564C-B8BA-5E7F43A59F0C}"/>
                  </a:ext>
                </a:extLst>
              </p:cNvPr>
              <p:cNvPicPr>
                <a:picLocks noChangeAspect="1"/>
              </p:cNvPicPr>
              <p:nvPr/>
            </p:nvPicPr>
            <p:blipFill>
              <a:blip r:embed="rId2"/>
              <a:stretch>
                <a:fillRect/>
              </a:stretch>
            </p:blipFill>
            <p:spPr>
              <a:xfrm>
                <a:off x="622707" y="2380693"/>
                <a:ext cx="7724479" cy="2944482"/>
              </a:xfrm>
              <a:prstGeom prst="rect">
                <a:avLst/>
              </a:prstGeom>
            </p:spPr>
          </p:pic>
          <p:cxnSp>
            <p:nvCxnSpPr>
              <p:cNvPr id="20" name="Straight Connector 19">
                <a:extLst>
                  <a:ext uri="{FF2B5EF4-FFF2-40B4-BE49-F238E27FC236}">
                    <a16:creationId xmlns:a16="http://schemas.microsoft.com/office/drawing/2014/main" id="{7656CA10-F112-4632-92A5-3019BD3B3245}"/>
                  </a:ext>
                </a:extLst>
              </p:cNvPr>
              <p:cNvCxnSpPr>
                <a:cxnSpLocks/>
              </p:cNvCxnSpPr>
              <p:nvPr/>
            </p:nvCxnSpPr>
            <p:spPr>
              <a:xfrm flipH="1">
                <a:off x="2346086" y="1293145"/>
                <a:ext cx="8617" cy="7450669"/>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7C430EAF-4CC2-4DE7-A11B-70112A003F73}"/>
                  </a:ext>
                </a:extLst>
              </p:cNvPr>
              <p:cNvCxnSpPr>
                <a:cxnSpLocks/>
              </p:cNvCxnSpPr>
              <p:nvPr/>
            </p:nvCxnSpPr>
            <p:spPr>
              <a:xfrm>
                <a:off x="6653055" y="1282871"/>
                <a:ext cx="0" cy="7385846"/>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49D093E9-7113-4706-B950-F95A678DFCC6}"/>
                  </a:ext>
                </a:extLst>
              </p:cNvPr>
              <p:cNvSpPr txBox="1"/>
              <p:nvPr/>
            </p:nvSpPr>
            <p:spPr>
              <a:xfrm>
                <a:off x="6879978" y="4584744"/>
                <a:ext cx="823497" cy="553998"/>
              </a:xfrm>
              <a:prstGeom prst="rect">
                <a:avLst/>
              </a:prstGeom>
              <a:noFill/>
            </p:spPr>
            <p:txBody>
              <a:bodyPr wrap="square" rtlCol="0">
                <a:spAutoFit/>
              </a:bodyPr>
              <a:lstStyle/>
              <a:p>
                <a:r>
                  <a:rPr lang="en-US" sz="1500" b="1" dirty="0"/>
                  <a:t>2.5% </a:t>
                </a:r>
              </a:p>
              <a:p>
                <a:r>
                  <a:rPr lang="en-US" sz="1500" dirty="0"/>
                  <a:t>outliers</a:t>
                </a:r>
              </a:p>
            </p:txBody>
          </p:sp>
          <p:sp>
            <p:nvSpPr>
              <p:cNvPr id="23" name="TextBox 22">
                <a:extLst>
                  <a:ext uri="{FF2B5EF4-FFF2-40B4-BE49-F238E27FC236}">
                    <a16:creationId xmlns:a16="http://schemas.microsoft.com/office/drawing/2014/main" id="{465FD888-ED25-4D6C-89FF-72AF2E7F3880}"/>
                  </a:ext>
                </a:extLst>
              </p:cNvPr>
              <p:cNvSpPr txBox="1"/>
              <p:nvPr/>
            </p:nvSpPr>
            <p:spPr>
              <a:xfrm>
                <a:off x="1312653" y="4579985"/>
                <a:ext cx="804914" cy="553998"/>
              </a:xfrm>
              <a:prstGeom prst="rect">
                <a:avLst/>
              </a:prstGeom>
              <a:noFill/>
            </p:spPr>
            <p:txBody>
              <a:bodyPr wrap="square" rtlCol="0">
                <a:spAutoFit/>
              </a:bodyPr>
              <a:lstStyle/>
              <a:p>
                <a:pPr algn="r"/>
                <a:r>
                  <a:rPr lang="en-US" sz="1500" b="1" dirty="0"/>
                  <a:t>2.5% </a:t>
                </a:r>
              </a:p>
              <a:p>
                <a:pPr algn="r"/>
                <a:r>
                  <a:rPr lang="en-US" sz="1500" dirty="0"/>
                  <a:t>outliers</a:t>
                </a:r>
              </a:p>
            </p:txBody>
          </p:sp>
          <p:cxnSp>
            <p:nvCxnSpPr>
              <p:cNvPr id="24" name="Straight Connector 23">
                <a:extLst>
                  <a:ext uri="{FF2B5EF4-FFF2-40B4-BE49-F238E27FC236}">
                    <a16:creationId xmlns:a16="http://schemas.microsoft.com/office/drawing/2014/main" id="{460D3EC2-9B26-4E26-852C-150D7EDCE306}"/>
                  </a:ext>
                </a:extLst>
              </p:cNvPr>
              <p:cNvCxnSpPr>
                <a:cxnSpLocks/>
              </p:cNvCxnSpPr>
              <p:nvPr/>
            </p:nvCxnSpPr>
            <p:spPr>
              <a:xfrm flipH="1">
                <a:off x="4485993" y="2171700"/>
                <a:ext cx="1" cy="6497017"/>
              </a:xfrm>
              <a:prstGeom prst="line">
                <a:avLst/>
              </a:prstGeom>
              <a:ln w="28575">
                <a:solidFill>
                  <a:schemeClr val="accent6"/>
                </a:solidFill>
                <a:prstDash val="sysDash"/>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39E884B7-5966-4C88-A7C5-6F8275E91F96}"/>
                  </a:ext>
                </a:extLst>
              </p:cNvPr>
              <p:cNvSpPr txBox="1"/>
              <p:nvPr/>
            </p:nvSpPr>
            <p:spPr>
              <a:xfrm>
                <a:off x="2261960" y="943883"/>
                <a:ext cx="4528166" cy="907941"/>
              </a:xfrm>
              <a:prstGeom prst="rect">
                <a:avLst/>
              </a:prstGeom>
              <a:noFill/>
            </p:spPr>
            <p:txBody>
              <a:bodyPr wrap="square" rtlCol="0">
                <a:spAutoFit/>
              </a:bodyPr>
              <a:lstStyle/>
              <a:p>
                <a:pPr algn="ctr"/>
                <a:r>
                  <a:rPr lang="en-US" sz="2000" b="1" dirty="0"/>
                  <a:t>95% chance that population mean</a:t>
                </a:r>
              </a:p>
              <a:p>
                <a:pPr algn="ctr"/>
                <a:r>
                  <a:rPr lang="en-US" sz="1500" dirty="0"/>
                  <a:t>falls between 8.76 and 15.88</a:t>
                </a:r>
              </a:p>
              <a:p>
                <a:pPr algn="ctr"/>
                <a:endParaRPr lang="en-US" i="1" dirty="0">
                  <a:solidFill>
                    <a:schemeClr val="accent1"/>
                  </a:solidFill>
                </a:endParaRPr>
              </a:p>
            </p:txBody>
          </p:sp>
          <p:cxnSp>
            <p:nvCxnSpPr>
              <p:cNvPr id="27" name="Straight Arrow Connector 26">
                <a:extLst>
                  <a:ext uri="{FF2B5EF4-FFF2-40B4-BE49-F238E27FC236}">
                    <a16:creationId xmlns:a16="http://schemas.microsoft.com/office/drawing/2014/main" id="{0B527E11-E722-4738-ABB3-BFF403315D02}"/>
                  </a:ext>
                </a:extLst>
              </p:cNvPr>
              <p:cNvCxnSpPr>
                <a:cxnSpLocks/>
              </p:cNvCxnSpPr>
              <p:nvPr/>
            </p:nvCxnSpPr>
            <p:spPr>
              <a:xfrm>
                <a:off x="2476072" y="3344484"/>
                <a:ext cx="1894411" cy="0"/>
              </a:xfrm>
              <a:prstGeom prst="straightConnector1">
                <a:avLst/>
              </a:prstGeom>
              <a:ln w="25400">
                <a:solidFill>
                  <a:schemeClr val="accent3"/>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F2C9CA18-9A16-488A-9EF9-5379B014FE60}"/>
                  </a:ext>
                </a:extLst>
              </p:cNvPr>
              <p:cNvCxnSpPr>
                <a:cxnSpLocks/>
              </p:cNvCxnSpPr>
              <p:nvPr/>
            </p:nvCxnSpPr>
            <p:spPr>
              <a:xfrm>
                <a:off x="4598732" y="3344484"/>
                <a:ext cx="1964471" cy="0"/>
              </a:xfrm>
              <a:prstGeom prst="straightConnector1">
                <a:avLst/>
              </a:prstGeom>
              <a:ln w="25400">
                <a:solidFill>
                  <a:schemeClr val="accent3"/>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8B0510F1-4D20-43B3-BADF-56844C8A1D0E}"/>
                  </a:ext>
                </a:extLst>
              </p:cNvPr>
              <p:cNvSpPr txBox="1"/>
              <p:nvPr/>
            </p:nvSpPr>
            <p:spPr>
              <a:xfrm>
                <a:off x="1437848" y="1299483"/>
                <a:ext cx="679719" cy="307777"/>
              </a:xfrm>
              <a:prstGeom prst="rect">
                <a:avLst/>
              </a:prstGeom>
              <a:noFill/>
            </p:spPr>
            <p:txBody>
              <a:bodyPr wrap="square" rtlCol="0">
                <a:spAutoFit/>
              </a:bodyPr>
              <a:lstStyle/>
              <a:p>
                <a:pPr algn="ctr"/>
                <a:r>
                  <a:rPr lang="en-US" sz="1400" dirty="0"/>
                  <a:t>8.76</a:t>
                </a:r>
              </a:p>
            </p:txBody>
          </p:sp>
          <p:sp>
            <p:nvSpPr>
              <p:cNvPr id="30" name="Rectangle 29">
                <a:extLst>
                  <a:ext uri="{FF2B5EF4-FFF2-40B4-BE49-F238E27FC236}">
                    <a16:creationId xmlns:a16="http://schemas.microsoft.com/office/drawing/2014/main" id="{81F6B499-2383-451C-8408-551DAE7E24EF}"/>
                  </a:ext>
                </a:extLst>
              </p:cNvPr>
              <p:cNvSpPr/>
              <p:nvPr/>
            </p:nvSpPr>
            <p:spPr>
              <a:xfrm>
                <a:off x="1157295" y="1006645"/>
                <a:ext cx="1240822" cy="2928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Lower Limit</a:t>
                </a:r>
              </a:p>
            </p:txBody>
          </p:sp>
          <p:sp>
            <p:nvSpPr>
              <p:cNvPr id="31" name="TextBox 30">
                <a:extLst>
                  <a:ext uri="{FF2B5EF4-FFF2-40B4-BE49-F238E27FC236}">
                    <a16:creationId xmlns:a16="http://schemas.microsoft.com/office/drawing/2014/main" id="{D84389B5-E230-476B-8EE1-4D8BA9D60347}"/>
                  </a:ext>
                </a:extLst>
              </p:cNvPr>
              <p:cNvSpPr txBox="1"/>
              <p:nvPr/>
            </p:nvSpPr>
            <p:spPr>
              <a:xfrm>
                <a:off x="6879978" y="1293145"/>
                <a:ext cx="679719" cy="308130"/>
              </a:xfrm>
              <a:prstGeom prst="rect">
                <a:avLst/>
              </a:prstGeom>
              <a:noFill/>
            </p:spPr>
            <p:txBody>
              <a:bodyPr wrap="square" rtlCol="0">
                <a:spAutoFit/>
              </a:bodyPr>
              <a:lstStyle/>
              <a:p>
                <a:pPr algn="ctr"/>
                <a:r>
                  <a:rPr lang="en-US" sz="1400" dirty="0"/>
                  <a:t>15.88</a:t>
                </a:r>
              </a:p>
            </p:txBody>
          </p:sp>
          <p:sp>
            <p:nvSpPr>
              <p:cNvPr id="32" name="Rectangle 31">
                <a:extLst>
                  <a:ext uri="{FF2B5EF4-FFF2-40B4-BE49-F238E27FC236}">
                    <a16:creationId xmlns:a16="http://schemas.microsoft.com/office/drawing/2014/main" id="{9407B30F-681C-4553-BAA8-6F8B686AEFCA}"/>
                  </a:ext>
                </a:extLst>
              </p:cNvPr>
              <p:cNvSpPr/>
              <p:nvPr/>
            </p:nvSpPr>
            <p:spPr>
              <a:xfrm>
                <a:off x="6601685" y="1000307"/>
                <a:ext cx="1240822" cy="2928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Upper Limit</a:t>
                </a: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1425D492-E892-4C48-9E3D-71664DAE6B86}"/>
                      </a:ext>
                    </a:extLst>
                  </p:cNvPr>
                  <p:cNvSpPr txBox="1"/>
                  <p:nvPr/>
                </p:nvSpPr>
                <p:spPr>
                  <a:xfrm>
                    <a:off x="2758702" y="3005930"/>
                    <a:ext cx="1134404" cy="307777"/>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en-US" sz="1400" i="1">
                              <a:latin typeface="Cambria Math" panose="02040503050406030204" pitchFamily="18" charset="0"/>
                              <a:ea typeface="Cambria Math" panose="02040503050406030204" pitchFamily="18" charset="0"/>
                            </a:rPr>
                            <m:t>−3.56</m:t>
                          </m:r>
                        </m:oMath>
                      </m:oMathPara>
                    </a14:m>
                    <a:endParaRPr lang="en-US" sz="1400" dirty="0"/>
                  </a:p>
                </p:txBody>
              </p:sp>
            </mc:Choice>
            <mc:Fallback xmlns="">
              <p:sp>
                <p:nvSpPr>
                  <p:cNvPr id="33" name="TextBox 32">
                    <a:extLst>
                      <a:ext uri="{FF2B5EF4-FFF2-40B4-BE49-F238E27FC236}">
                        <a16:creationId xmlns:a16="http://schemas.microsoft.com/office/drawing/2014/main" id="{1425D492-E892-4C48-9E3D-71664DAE6B86}"/>
                      </a:ext>
                    </a:extLst>
                  </p:cNvPr>
                  <p:cNvSpPr txBox="1">
                    <a:spLocks noRot="1" noChangeAspect="1" noMove="1" noResize="1" noEditPoints="1" noAdjustHandles="1" noChangeArrowheads="1" noChangeShapeType="1" noTextEdit="1"/>
                  </p:cNvSpPr>
                  <p:nvPr/>
                </p:nvSpPr>
                <p:spPr>
                  <a:xfrm>
                    <a:off x="2758702" y="3005930"/>
                    <a:ext cx="1134404" cy="307777"/>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9D2C407C-4703-46A6-AF3D-410D9F2AD950}"/>
                      </a:ext>
                    </a:extLst>
                  </p:cNvPr>
                  <p:cNvSpPr txBox="1"/>
                  <p:nvPr/>
                </p:nvSpPr>
                <p:spPr>
                  <a:xfrm>
                    <a:off x="5018285" y="3033221"/>
                    <a:ext cx="1134404" cy="307777"/>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en-US" sz="1400" i="1" smtClean="0">
                              <a:latin typeface="Cambria Math" panose="02040503050406030204" pitchFamily="18" charset="0"/>
                              <a:ea typeface="Cambria Math" panose="02040503050406030204" pitchFamily="18" charset="0"/>
                            </a:rPr>
                            <m:t>+</m:t>
                          </m:r>
                          <m:r>
                            <a:rPr lang="en-US" sz="1400" i="1">
                              <a:latin typeface="Cambria Math" panose="02040503050406030204" pitchFamily="18" charset="0"/>
                              <a:ea typeface="Cambria Math" panose="02040503050406030204" pitchFamily="18" charset="0"/>
                            </a:rPr>
                            <m:t>3.56</m:t>
                          </m:r>
                        </m:oMath>
                      </m:oMathPara>
                    </a14:m>
                    <a:endParaRPr lang="en-US" sz="1400" dirty="0"/>
                  </a:p>
                </p:txBody>
              </p:sp>
            </mc:Choice>
            <mc:Fallback xmlns="">
              <p:sp>
                <p:nvSpPr>
                  <p:cNvPr id="34" name="TextBox 33">
                    <a:extLst>
                      <a:ext uri="{FF2B5EF4-FFF2-40B4-BE49-F238E27FC236}">
                        <a16:creationId xmlns:a16="http://schemas.microsoft.com/office/drawing/2014/main" id="{9D2C407C-4703-46A6-AF3D-410D9F2AD950}"/>
                      </a:ext>
                    </a:extLst>
                  </p:cNvPr>
                  <p:cNvSpPr txBox="1">
                    <a:spLocks noRot="1" noChangeAspect="1" noMove="1" noResize="1" noEditPoints="1" noAdjustHandles="1" noChangeArrowheads="1" noChangeShapeType="1" noTextEdit="1"/>
                  </p:cNvSpPr>
                  <p:nvPr/>
                </p:nvSpPr>
                <p:spPr>
                  <a:xfrm>
                    <a:off x="5018285" y="3033221"/>
                    <a:ext cx="1134404" cy="307777"/>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Rectangle 34">
                    <a:extLst>
                      <a:ext uri="{FF2B5EF4-FFF2-40B4-BE49-F238E27FC236}">
                        <a16:creationId xmlns:a16="http://schemas.microsoft.com/office/drawing/2014/main" id="{9EF75EB3-50CA-4101-A258-90B8D78B76A4}"/>
                      </a:ext>
                    </a:extLst>
                  </p:cNvPr>
                  <p:cNvSpPr/>
                  <p:nvPr/>
                </p:nvSpPr>
                <p:spPr>
                  <a:xfrm>
                    <a:off x="2837674" y="4413866"/>
                    <a:ext cx="3332410" cy="405814"/>
                  </a:xfrm>
                  <a:prstGeom prst="rect">
                    <a:avLst/>
                  </a:prstGeom>
                  <a:solidFill>
                    <a:schemeClr val="bg1"/>
                  </a:solidFill>
                  <a:ln w="28575">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3.56 = distribution score </a:t>
                    </a:r>
                    <a14:m>
                      <m:oMath xmlns:m="http://schemas.openxmlformats.org/officeDocument/2006/math">
                        <m:r>
                          <a:rPr lang="en-US" sz="1400" i="1" smtClean="0">
                            <a:solidFill>
                              <a:schemeClr val="tx1"/>
                            </a:solidFill>
                            <a:latin typeface="Cambria Math" panose="02040503050406030204" pitchFamily="18" charset="0"/>
                            <a:ea typeface="Cambria Math" panose="02040503050406030204" pitchFamily="18" charset="0"/>
                          </a:rPr>
                          <m:t>×</m:t>
                        </m:r>
                      </m:oMath>
                    </a14:m>
                    <a:r>
                      <a:rPr lang="en-US" sz="1400" dirty="0">
                        <a:solidFill>
                          <a:schemeClr val="tx1"/>
                        </a:solidFill>
                      </a:rPr>
                      <a:t> Standard Error</a:t>
                    </a:r>
                  </a:p>
                </p:txBody>
              </p:sp>
            </mc:Choice>
            <mc:Fallback xmlns="">
              <p:sp>
                <p:nvSpPr>
                  <p:cNvPr id="35" name="Rectangle 34">
                    <a:extLst>
                      <a:ext uri="{FF2B5EF4-FFF2-40B4-BE49-F238E27FC236}">
                        <a16:creationId xmlns:a16="http://schemas.microsoft.com/office/drawing/2014/main" id="{9EF75EB3-50CA-4101-A258-90B8D78B76A4}"/>
                      </a:ext>
                    </a:extLst>
                  </p:cNvPr>
                  <p:cNvSpPr>
                    <a:spLocks noRot="1" noChangeAspect="1" noMove="1" noResize="1" noEditPoints="1" noAdjustHandles="1" noChangeArrowheads="1" noChangeShapeType="1" noTextEdit="1"/>
                  </p:cNvSpPr>
                  <p:nvPr/>
                </p:nvSpPr>
                <p:spPr>
                  <a:xfrm>
                    <a:off x="2837674" y="4413866"/>
                    <a:ext cx="3332410" cy="405814"/>
                  </a:xfrm>
                  <a:prstGeom prst="rect">
                    <a:avLst/>
                  </a:prstGeom>
                  <a:blipFill>
                    <a:blip r:embed="rId5"/>
                    <a:stretch>
                      <a:fillRect/>
                    </a:stretch>
                  </a:blipFill>
                  <a:ln w="28575">
                    <a:solidFill>
                      <a:schemeClr val="accent4">
                        <a:lumMod val="75000"/>
                      </a:schemeClr>
                    </a:solidFill>
                  </a:ln>
                </p:spPr>
                <p:txBody>
                  <a:bodyPr/>
                  <a:lstStyle/>
                  <a:p>
                    <a:r>
                      <a:rPr lang="en-US">
                        <a:noFill/>
                      </a:rPr>
                      <a:t> </a:t>
                    </a:r>
                  </a:p>
                </p:txBody>
              </p:sp>
            </mc:Fallback>
          </mc:AlternateContent>
          <p:sp>
            <p:nvSpPr>
              <p:cNvPr id="37" name="TextBox 36">
                <a:extLst>
                  <a:ext uri="{FF2B5EF4-FFF2-40B4-BE49-F238E27FC236}">
                    <a16:creationId xmlns:a16="http://schemas.microsoft.com/office/drawing/2014/main" id="{3CA1B2AB-96DC-4FD2-B479-608BC068F0E5}"/>
                  </a:ext>
                </a:extLst>
              </p:cNvPr>
              <p:cNvSpPr txBox="1"/>
              <p:nvPr/>
            </p:nvSpPr>
            <p:spPr>
              <a:xfrm>
                <a:off x="3411750" y="3950834"/>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3AE1F048-31A6-46D5-A893-3CED6B6421BA}"/>
                      </a:ext>
                    </a:extLst>
                  </p:cNvPr>
                  <p:cNvSpPr txBox="1"/>
                  <p:nvPr/>
                </p:nvSpPr>
                <p:spPr>
                  <a:xfrm>
                    <a:off x="2230281" y="3407237"/>
                    <a:ext cx="2170075" cy="307777"/>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𝑑𝑖𝑠𝑡</m:t>
                          </m:r>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𝑠𝑐𝑜𝑟𝑒</m:t>
                          </m:r>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𝑆𝐸</m:t>
                          </m:r>
                          <m:r>
                            <a:rPr lang="en-US" sz="1400" b="0" i="1" smtClean="0">
                              <a:latin typeface="Cambria Math" panose="02040503050406030204" pitchFamily="18" charset="0"/>
                              <a:ea typeface="Cambria Math" panose="02040503050406030204" pitchFamily="18" charset="0"/>
                            </a:rPr>
                            <m:t>)</m:t>
                          </m:r>
                        </m:oMath>
                      </m:oMathPara>
                    </a14:m>
                    <a:endParaRPr lang="en-US" sz="1400" dirty="0"/>
                  </a:p>
                </p:txBody>
              </p:sp>
            </mc:Choice>
            <mc:Fallback xmlns="">
              <p:sp>
                <p:nvSpPr>
                  <p:cNvPr id="38" name="TextBox 37">
                    <a:extLst>
                      <a:ext uri="{FF2B5EF4-FFF2-40B4-BE49-F238E27FC236}">
                        <a16:creationId xmlns:a16="http://schemas.microsoft.com/office/drawing/2014/main" id="{3AE1F048-31A6-46D5-A893-3CED6B6421BA}"/>
                      </a:ext>
                    </a:extLst>
                  </p:cNvPr>
                  <p:cNvSpPr txBox="1">
                    <a:spLocks noRot="1" noChangeAspect="1" noMove="1" noResize="1" noEditPoints="1" noAdjustHandles="1" noChangeArrowheads="1" noChangeShapeType="1" noTextEdit="1"/>
                  </p:cNvSpPr>
                  <p:nvPr/>
                </p:nvSpPr>
                <p:spPr>
                  <a:xfrm>
                    <a:off x="2230281" y="3407237"/>
                    <a:ext cx="2170075" cy="307777"/>
                  </a:xfrm>
                  <a:prstGeom prst="rect">
                    <a:avLst/>
                  </a:prstGeom>
                  <a:blipFill>
                    <a:blip r:embed="rId6"/>
                    <a:stretch>
                      <a:fillRect b="-41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E6F000A6-63B0-4FC2-9386-7F4E0CB8B69E}"/>
                      </a:ext>
                    </a:extLst>
                  </p:cNvPr>
                  <p:cNvSpPr txBox="1"/>
                  <p:nvPr/>
                </p:nvSpPr>
                <p:spPr>
                  <a:xfrm>
                    <a:off x="4571628" y="3407237"/>
                    <a:ext cx="2170075" cy="307777"/>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𝑑𝑖𝑠𝑡</m:t>
                          </m:r>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𝑠𝑐𝑜𝑟𝑒</m:t>
                          </m:r>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𝑆𝐸</m:t>
                          </m:r>
                          <m:r>
                            <a:rPr lang="en-US" sz="1400" b="0" i="1" smtClean="0">
                              <a:latin typeface="Cambria Math" panose="02040503050406030204" pitchFamily="18" charset="0"/>
                              <a:ea typeface="Cambria Math" panose="02040503050406030204" pitchFamily="18" charset="0"/>
                            </a:rPr>
                            <m:t>)</m:t>
                          </m:r>
                        </m:oMath>
                      </m:oMathPara>
                    </a14:m>
                    <a:endParaRPr lang="en-US" sz="1400" dirty="0"/>
                  </a:p>
                </p:txBody>
              </p:sp>
            </mc:Choice>
            <mc:Fallback xmlns="">
              <p:sp>
                <p:nvSpPr>
                  <p:cNvPr id="39" name="TextBox 38">
                    <a:extLst>
                      <a:ext uri="{FF2B5EF4-FFF2-40B4-BE49-F238E27FC236}">
                        <a16:creationId xmlns:a16="http://schemas.microsoft.com/office/drawing/2014/main" id="{E6F000A6-63B0-4FC2-9386-7F4E0CB8B69E}"/>
                      </a:ext>
                    </a:extLst>
                  </p:cNvPr>
                  <p:cNvSpPr txBox="1">
                    <a:spLocks noRot="1" noChangeAspect="1" noMove="1" noResize="1" noEditPoints="1" noAdjustHandles="1" noChangeArrowheads="1" noChangeShapeType="1" noTextEdit="1"/>
                  </p:cNvSpPr>
                  <p:nvPr/>
                </p:nvSpPr>
                <p:spPr>
                  <a:xfrm>
                    <a:off x="4571628" y="3407237"/>
                    <a:ext cx="2170075" cy="307777"/>
                  </a:xfrm>
                  <a:prstGeom prst="rect">
                    <a:avLst/>
                  </a:prstGeom>
                  <a:blipFill>
                    <a:blip r:embed="rId7"/>
                    <a:stretch>
                      <a:fillRect b="-41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Rectangle 40">
                    <a:extLst>
                      <a:ext uri="{FF2B5EF4-FFF2-40B4-BE49-F238E27FC236}">
                        <a16:creationId xmlns:a16="http://schemas.microsoft.com/office/drawing/2014/main" id="{09A056A6-3772-644A-9A57-254A86C59488}"/>
                      </a:ext>
                    </a:extLst>
                  </p:cNvPr>
                  <p:cNvSpPr/>
                  <p:nvPr/>
                </p:nvSpPr>
                <p:spPr>
                  <a:xfrm>
                    <a:off x="3325904" y="5052527"/>
                    <a:ext cx="2341347" cy="357699"/>
                  </a:xfrm>
                  <a:prstGeom prst="rect">
                    <a:avLst/>
                  </a:prstGeom>
                  <a:solidFill>
                    <a:schemeClr val="bg1"/>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00" dirty="0">
                        <a:solidFill>
                          <a:schemeClr val="accent6"/>
                        </a:solidFill>
                      </a:rPr>
                      <a:t>Sample Mean </a:t>
                    </a:r>
                    <a:r>
                      <a:rPr lang="en-US" sz="1700" dirty="0">
                        <a:solidFill>
                          <a:schemeClr val="tx1"/>
                        </a:solidFill>
                      </a:rPr>
                      <a:t>=</a:t>
                    </a:r>
                    <a:r>
                      <a:rPr lang="en-US" sz="1700" dirty="0">
                        <a:solidFill>
                          <a:schemeClr val="accent6"/>
                        </a:solidFill>
                      </a:rPr>
                      <a:t> </a:t>
                    </a:r>
                    <a14:m>
                      <m:oMath xmlns:m="http://schemas.openxmlformats.org/officeDocument/2006/math">
                        <m:r>
                          <a:rPr lang="en-US" sz="1700" b="0" i="1" smtClean="0">
                            <a:solidFill>
                              <a:schemeClr val="tx1"/>
                            </a:solidFill>
                            <a:latin typeface="Cambria Math" panose="02040503050406030204" pitchFamily="18" charset="0"/>
                          </a:rPr>
                          <m:t>12.32</m:t>
                        </m:r>
                      </m:oMath>
                    </a14:m>
                    <a:endParaRPr lang="en-US" sz="1700" dirty="0">
                      <a:solidFill>
                        <a:schemeClr val="tx1"/>
                      </a:solidFill>
                    </a:endParaRPr>
                  </a:p>
                </p:txBody>
              </p:sp>
            </mc:Choice>
            <mc:Fallback xmlns="">
              <p:sp>
                <p:nvSpPr>
                  <p:cNvPr id="41" name="Rectangle 40">
                    <a:extLst>
                      <a:ext uri="{FF2B5EF4-FFF2-40B4-BE49-F238E27FC236}">
                        <a16:creationId xmlns:a16="http://schemas.microsoft.com/office/drawing/2014/main" id="{09A056A6-3772-644A-9A57-254A86C59488}"/>
                      </a:ext>
                    </a:extLst>
                  </p:cNvPr>
                  <p:cNvSpPr>
                    <a:spLocks noRot="1" noChangeAspect="1" noMove="1" noResize="1" noEditPoints="1" noAdjustHandles="1" noChangeArrowheads="1" noChangeShapeType="1" noTextEdit="1"/>
                  </p:cNvSpPr>
                  <p:nvPr/>
                </p:nvSpPr>
                <p:spPr>
                  <a:xfrm>
                    <a:off x="3325904" y="5052527"/>
                    <a:ext cx="2341347" cy="357699"/>
                  </a:xfrm>
                  <a:prstGeom prst="rect">
                    <a:avLst/>
                  </a:prstGeom>
                  <a:blipFill>
                    <a:blip r:embed="rId8"/>
                    <a:stretch>
                      <a:fillRect b="-12500"/>
                    </a:stretch>
                  </a:blipFill>
                  <a:ln w="28575">
                    <a:solidFill>
                      <a:schemeClr val="accent6"/>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Rectangle 41">
                    <a:extLst>
                      <a:ext uri="{FF2B5EF4-FFF2-40B4-BE49-F238E27FC236}">
                        <a16:creationId xmlns:a16="http://schemas.microsoft.com/office/drawing/2014/main" id="{DDF7D766-7E23-5548-9BD1-616A4BAD864D}"/>
                      </a:ext>
                    </a:extLst>
                  </p:cNvPr>
                  <p:cNvSpPr/>
                  <p:nvPr/>
                </p:nvSpPr>
                <p:spPr>
                  <a:xfrm>
                    <a:off x="2806874" y="1699704"/>
                    <a:ext cx="3417043" cy="444454"/>
                  </a:xfrm>
                  <a:prstGeom prst="rect">
                    <a:avLst/>
                  </a:prstGeom>
                  <a:solidFill>
                    <a:schemeClr val="bg1"/>
                  </a:solidFill>
                  <a:ln w="285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accent6">
                            <a:lumMod val="50000"/>
                          </a:schemeClr>
                        </a:solidFill>
                      </a:rPr>
                      <a:t>95% Conf. Int. of Mean </a:t>
                    </a:r>
                    <a14:m>
                      <m:oMath xmlns:m="http://schemas.openxmlformats.org/officeDocument/2006/math">
                        <m:r>
                          <a:rPr lang="en-US" sz="1500" b="0" i="1" smtClean="0">
                            <a:solidFill>
                              <a:schemeClr val="tx1"/>
                            </a:solidFill>
                            <a:latin typeface="Cambria Math" panose="02040503050406030204" pitchFamily="18" charset="0"/>
                          </a:rPr>
                          <m:t>=12.32 </m:t>
                        </m:r>
                        <m:r>
                          <a:rPr lang="en-US" sz="1500" b="0" i="1">
                            <a:solidFill>
                              <a:schemeClr val="tx1"/>
                            </a:solidFill>
                            <a:latin typeface="Cambria Math" panose="02040503050406030204" pitchFamily="18" charset="0"/>
                            <a:ea typeface="Cambria Math" panose="02040503050406030204" pitchFamily="18" charset="0"/>
                          </a:rPr>
                          <m:t>±3.56</m:t>
                        </m:r>
                      </m:oMath>
                    </a14:m>
                    <a:endParaRPr lang="en-US" sz="1500" dirty="0">
                      <a:solidFill>
                        <a:schemeClr val="tx1"/>
                      </a:solidFill>
                    </a:endParaRPr>
                  </a:p>
                </p:txBody>
              </p:sp>
            </mc:Choice>
            <mc:Fallback xmlns="">
              <p:sp>
                <p:nvSpPr>
                  <p:cNvPr id="42" name="Rectangle 41">
                    <a:extLst>
                      <a:ext uri="{FF2B5EF4-FFF2-40B4-BE49-F238E27FC236}">
                        <a16:creationId xmlns:a16="http://schemas.microsoft.com/office/drawing/2014/main" id="{DDF7D766-7E23-5548-9BD1-616A4BAD864D}"/>
                      </a:ext>
                    </a:extLst>
                  </p:cNvPr>
                  <p:cNvSpPr>
                    <a:spLocks noRot="1" noChangeAspect="1" noMove="1" noResize="1" noEditPoints="1" noAdjustHandles="1" noChangeArrowheads="1" noChangeShapeType="1" noTextEdit="1"/>
                  </p:cNvSpPr>
                  <p:nvPr/>
                </p:nvSpPr>
                <p:spPr>
                  <a:xfrm>
                    <a:off x="2806874" y="1699704"/>
                    <a:ext cx="3417043" cy="444454"/>
                  </a:xfrm>
                  <a:prstGeom prst="rect">
                    <a:avLst/>
                  </a:prstGeom>
                  <a:blipFill>
                    <a:blip r:embed="rId9"/>
                    <a:stretch>
                      <a:fillRect/>
                    </a:stretch>
                  </a:blipFill>
                  <a:ln w="28575">
                    <a:solidFill>
                      <a:schemeClr val="accent6">
                        <a:lumMod val="50000"/>
                      </a:schemeClr>
                    </a:solidFill>
                  </a:ln>
                </p:spPr>
                <p:txBody>
                  <a:bodyPr/>
                  <a:lstStyle/>
                  <a:p>
                    <a:r>
                      <a:rPr lang="en-US">
                        <a:noFill/>
                      </a:rPr>
                      <a:t> </a:t>
                    </a:r>
                  </a:p>
                </p:txBody>
              </p:sp>
            </mc:Fallback>
          </mc:AlternateContent>
          <p:cxnSp>
            <p:nvCxnSpPr>
              <p:cNvPr id="43" name="Straight Arrow Connector 42">
                <a:extLst>
                  <a:ext uri="{FF2B5EF4-FFF2-40B4-BE49-F238E27FC236}">
                    <a16:creationId xmlns:a16="http://schemas.microsoft.com/office/drawing/2014/main" id="{83375C33-F5B1-1B45-A2B0-0130F6B33F69}"/>
                  </a:ext>
                </a:extLst>
              </p:cNvPr>
              <p:cNvCxnSpPr>
                <a:cxnSpLocks/>
                <a:stCxn id="42" idx="3"/>
              </p:cNvCxnSpPr>
              <p:nvPr/>
            </p:nvCxnSpPr>
            <p:spPr>
              <a:xfrm flipV="1">
                <a:off x="6223917" y="1913463"/>
                <a:ext cx="988757" cy="8468"/>
              </a:xfrm>
              <a:prstGeom prst="straightConnector1">
                <a:avLst/>
              </a:prstGeom>
              <a:ln w="25400">
                <a:solidFill>
                  <a:schemeClr val="accent6">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1F908027-DB8C-A74D-A53E-64CDD042B8D8}"/>
                  </a:ext>
                </a:extLst>
              </p:cNvPr>
              <p:cNvCxnSpPr>
                <a:cxnSpLocks/>
                <a:endCxn id="42" idx="1"/>
              </p:cNvCxnSpPr>
              <p:nvPr/>
            </p:nvCxnSpPr>
            <p:spPr>
              <a:xfrm>
                <a:off x="1827463" y="1921931"/>
                <a:ext cx="979411" cy="0"/>
              </a:xfrm>
              <a:prstGeom prst="straightConnector1">
                <a:avLst/>
              </a:prstGeom>
              <a:ln w="25400">
                <a:solidFill>
                  <a:schemeClr val="accent6">
                    <a:lumMod val="50000"/>
                  </a:schemeClr>
                </a:solidFill>
                <a:headEnd type="triangle"/>
                <a:tailEnd type="none"/>
              </a:ln>
            </p:spPr>
            <p:style>
              <a:lnRef idx="1">
                <a:schemeClr val="accent1"/>
              </a:lnRef>
              <a:fillRef idx="0">
                <a:schemeClr val="accent1"/>
              </a:fillRef>
              <a:effectRef idx="0">
                <a:schemeClr val="accent1"/>
              </a:effectRef>
              <a:fontRef idx="minor">
                <a:schemeClr val="tx1"/>
              </a:fontRef>
            </p:style>
          </p:cxnSp>
        </p:grpSp>
        <p:cxnSp>
          <p:nvCxnSpPr>
            <p:cNvPr id="12" name="Straight Arrow Connector 11">
              <a:extLst>
                <a:ext uri="{FF2B5EF4-FFF2-40B4-BE49-F238E27FC236}">
                  <a16:creationId xmlns:a16="http://schemas.microsoft.com/office/drawing/2014/main" id="{A14A7020-4D7C-934A-9D4C-58B8EF98E136}"/>
                </a:ext>
              </a:extLst>
            </p:cNvPr>
            <p:cNvCxnSpPr/>
            <p:nvPr/>
          </p:nvCxnSpPr>
          <p:spPr>
            <a:xfrm>
              <a:off x="4840040" y="3770447"/>
              <a:ext cx="4298352"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10A34075-11FD-E643-AE96-62375BEB1B5B}"/>
                    </a:ext>
                  </a:extLst>
                </p:cNvPr>
                <p:cNvSpPr txBox="1"/>
                <p:nvPr/>
              </p:nvSpPr>
              <p:spPr>
                <a:xfrm>
                  <a:off x="6573429" y="3750377"/>
                  <a:ext cx="81696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𝜇</m:t>
                            </m:r>
                          </m:e>
                          <m:sub>
                            <m:r>
                              <a:rPr lang="en-US" b="0" i="1" smtClean="0">
                                <a:latin typeface="Cambria Math" panose="02040503050406030204" pitchFamily="18" charset="0"/>
                              </a:rPr>
                              <m:t>1</m:t>
                            </m:r>
                          </m:sub>
                        </m:sSub>
                      </m:oMath>
                    </m:oMathPara>
                  </a14:m>
                  <a:endParaRPr lang="en-US" dirty="0"/>
                </a:p>
              </p:txBody>
            </p:sp>
          </mc:Choice>
          <mc:Fallback xmlns="">
            <p:sp>
              <p:nvSpPr>
                <p:cNvPr id="13" name="TextBox 12">
                  <a:extLst>
                    <a:ext uri="{FF2B5EF4-FFF2-40B4-BE49-F238E27FC236}">
                      <a16:creationId xmlns:a16="http://schemas.microsoft.com/office/drawing/2014/main" id="{10A34075-11FD-E643-AE96-62375BEB1B5B}"/>
                    </a:ext>
                  </a:extLst>
                </p:cNvPr>
                <p:cNvSpPr txBox="1">
                  <a:spLocks noRot="1" noChangeAspect="1" noMove="1" noResize="1" noEditPoints="1" noAdjustHandles="1" noChangeArrowheads="1" noChangeShapeType="1" noTextEdit="1"/>
                </p:cNvSpPr>
                <p:nvPr/>
              </p:nvSpPr>
              <p:spPr>
                <a:xfrm>
                  <a:off x="6573429" y="3750377"/>
                  <a:ext cx="816969" cy="369332"/>
                </a:xfrm>
                <a:prstGeom prst="rect">
                  <a:avLst/>
                </a:prstGeom>
                <a:blipFill>
                  <a:blip r:embed="rId10"/>
                  <a:stretch>
                    <a:fillRect b="-3333"/>
                  </a:stretch>
                </a:blipFill>
              </p:spPr>
              <p:txBody>
                <a:bodyPr/>
                <a:lstStyle/>
                <a:p>
                  <a:r>
                    <a:rPr lang="en-US">
                      <a:noFill/>
                    </a:rPr>
                    <a:t> </a:t>
                  </a:r>
                </a:p>
              </p:txBody>
            </p:sp>
          </mc:Fallback>
        </mc:AlternateContent>
        <p:cxnSp>
          <p:nvCxnSpPr>
            <p:cNvPr id="48" name="Straight Arrow Connector 47">
              <a:extLst>
                <a:ext uri="{FF2B5EF4-FFF2-40B4-BE49-F238E27FC236}">
                  <a16:creationId xmlns:a16="http://schemas.microsoft.com/office/drawing/2014/main" id="{B58A0179-8DBE-6749-A246-8364E7AFCD47}"/>
                </a:ext>
              </a:extLst>
            </p:cNvPr>
            <p:cNvCxnSpPr>
              <a:cxnSpLocks/>
            </p:cNvCxnSpPr>
            <p:nvPr/>
          </p:nvCxnSpPr>
          <p:spPr>
            <a:xfrm>
              <a:off x="5136654" y="4199273"/>
              <a:ext cx="2994800"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BAB2A63C-F724-8E45-879B-A57CC166AC10}"/>
                    </a:ext>
                  </a:extLst>
                </p:cNvPr>
                <p:cNvSpPr txBox="1"/>
                <p:nvPr/>
              </p:nvSpPr>
              <p:spPr>
                <a:xfrm>
                  <a:off x="6225569" y="4181999"/>
                  <a:ext cx="81696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𝜇</m:t>
                            </m:r>
                          </m:e>
                          <m:sub>
                            <m:r>
                              <a:rPr lang="en-US" b="0" i="1" smtClean="0">
                                <a:latin typeface="Cambria Math" panose="02040503050406030204" pitchFamily="18" charset="0"/>
                              </a:rPr>
                              <m:t>2</m:t>
                            </m:r>
                          </m:sub>
                        </m:sSub>
                      </m:oMath>
                    </m:oMathPara>
                  </a14:m>
                  <a:endParaRPr lang="en-US" dirty="0"/>
                </a:p>
              </p:txBody>
            </p:sp>
          </mc:Choice>
          <mc:Fallback xmlns="">
            <p:sp>
              <p:nvSpPr>
                <p:cNvPr id="49" name="TextBox 48">
                  <a:extLst>
                    <a:ext uri="{FF2B5EF4-FFF2-40B4-BE49-F238E27FC236}">
                      <a16:creationId xmlns:a16="http://schemas.microsoft.com/office/drawing/2014/main" id="{BAB2A63C-F724-8E45-879B-A57CC166AC10}"/>
                    </a:ext>
                  </a:extLst>
                </p:cNvPr>
                <p:cNvSpPr txBox="1">
                  <a:spLocks noRot="1" noChangeAspect="1" noMove="1" noResize="1" noEditPoints="1" noAdjustHandles="1" noChangeArrowheads="1" noChangeShapeType="1" noTextEdit="1"/>
                </p:cNvSpPr>
                <p:nvPr/>
              </p:nvSpPr>
              <p:spPr>
                <a:xfrm>
                  <a:off x="6225569" y="4181999"/>
                  <a:ext cx="816969" cy="369332"/>
                </a:xfrm>
                <a:prstGeom prst="rect">
                  <a:avLst/>
                </a:prstGeom>
                <a:blipFill>
                  <a:blip r:embed="rId11"/>
                  <a:stretch>
                    <a:fillRect b="-3333"/>
                  </a:stretch>
                </a:blipFill>
              </p:spPr>
              <p:txBody>
                <a:bodyPr/>
                <a:lstStyle/>
                <a:p>
                  <a:r>
                    <a:rPr lang="en-US">
                      <a:noFill/>
                    </a:rPr>
                    <a:t> </a:t>
                  </a:r>
                </a:p>
              </p:txBody>
            </p:sp>
          </mc:Fallback>
        </mc:AlternateContent>
        <p:cxnSp>
          <p:nvCxnSpPr>
            <p:cNvPr id="50" name="Straight Arrow Connector 49">
              <a:extLst>
                <a:ext uri="{FF2B5EF4-FFF2-40B4-BE49-F238E27FC236}">
                  <a16:creationId xmlns:a16="http://schemas.microsoft.com/office/drawing/2014/main" id="{6D07C1C9-52F8-5343-9C85-4B3744FB11D4}"/>
                </a:ext>
              </a:extLst>
            </p:cNvPr>
            <p:cNvCxnSpPr>
              <a:cxnSpLocks/>
            </p:cNvCxnSpPr>
            <p:nvPr/>
          </p:nvCxnSpPr>
          <p:spPr>
            <a:xfrm>
              <a:off x="6069530" y="4616586"/>
              <a:ext cx="3494195"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CE7DB305-71BD-1F4E-B228-5253CB095715}"/>
                    </a:ext>
                  </a:extLst>
                </p:cNvPr>
                <p:cNvSpPr txBox="1"/>
                <p:nvPr/>
              </p:nvSpPr>
              <p:spPr>
                <a:xfrm>
                  <a:off x="7408142" y="4593854"/>
                  <a:ext cx="81696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𝜇</m:t>
                            </m:r>
                          </m:e>
                          <m:sub>
                            <m:r>
                              <a:rPr lang="en-US" b="0" i="1" smtClean="0">
                                <a:latin typeface="Cambria Math" panose="02040503050406030204" pitchFamily="18" charset="0"/>
                              </a:rPr>
                              <m:t>3</m:t>
                            </m:r>
                          </m:sub>
                        </m:sSub>
                      </m:oMath>
                    </m:oMathPara>
                  </a14:m>
                  <a:endParaRPr lang="en-US" dirty="0"/>
                </a:p>
              </p:txBody>
            </p:sp>
          </mc:Choice>
          <mc:Fallback xmlns="">
            <p:sp>
              <p:nvSpPr>
                <p:cNvPr id="51" name="TextBox 50">
                  <a:extLst>
                    <a:ext uri="{FF2B5EF4-FFF2-40B4-BE49-F238E27FC236}">
                      <a16:creationId xmlns:a16="http://schemas.microsoft.com/office/drawing/2014/main" id="{CE7DB305-71BD-1F4E-B228-5253CB095715}"/>
                    </a:ext>
                  </a:extLst>
                </p:cNvPr>
                <p:cNvSpPr txBox="1">
                  <a:spLocks noRot="1" noChangeAspect="1" noMove="1" noResize="1" noEditPoints="1" noAdjustHandles="1" noChangeArrowheads="1" noChangeShapeType="1" noTextEdit="1"/>
                </p:cNvSpPr>
                <p:nvPr/>
              </p:nvSpPr>
              <p:spPr>
                <a:xfrm>
                  <a:off x="7408142" y="4593854"/>
                  <a:ext cx="816969" cy="369332"/>
                </a:xfrm>
                <a:prstGeom prst="rect">
                  <a:avLst/>
                </a:prstGeom>
                <a:blipFill>
                  <a:blip r:embed="rId12"/>
                  <a:stretch>
                    <a:fillRect b="-6667"/>
                  </a:stretch>
                </a:blipFill>
              </p:spPr>
              <p:txBody>
                <a:bodyPr/>
                <a:lstStyle/>
                <a:p>
                  <a:r>
                    <a:rPr lang="en-US">
                      <a:noFill/>
                    </a:rPr>
                    <a:t> </a:t>
                  </a:r>
                </a:p>
              </p:txBody>
            </p:sp>
          </mc:Fallback>
        </mc:AlternateContent>
        <p:cxnSp>
          <p:nvCxnSpPr>
            <p:cNvPr id="52" name="Straight Arrow Connector 51">
              <a:extLst>
                <a:ext uri="{FF2B5EF4-FFF2-40B4-BE49-F238E27FC236}">
                  <a16:creationId xmlns:a16="http://schemas.microsoft.com/office/drawing/2014/main" id="{736BED32-DAFC-AB4D-B53B-6E30458CA385}"/>
                </a:ext>
              </a:extLst>
            </p:cNvPr>
            <p:cNvCxnSpPr>
              <a:cxnSpLocks/>
            </p:cNvCxnSpPr>
            <p:nvPr/>
          </p:nvCxnSpPr>
          <p:spPr>
            <a:xfrm>
              <a:off x="5682792" y="5074674"/>
              <a:ext cx="4496803"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C53787A4-EAAE-4F46-89E7-E8536BA43C45}"/>
                    </a:ext>
                  </a:extLst>
                </p:cNvPr>
                <p:cNvSpPr txBox="1"/>
                <p:nvPr/>
              </p:nvSpPr>
              <p:spPr>
                <a:xfrm>
                  <a:off x="7522708" y="5050404"/>
                  <a:ext cx="81696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𝜇</m:t>
                            </m:r>
                          </m:e>
                          <m:sub>
                            <m:r>
                              <a:rPr lang="en-US" b="0" i="1" smtClean="0">
                                <a:latin typeface="Cambria Math" panose="02040503050406030204" pitchFamily="18" charset="0"/>
                              </a:rPr>
                              <m:t>4</m:t>
                            </m:r>
                          </m:sub>
                        </m:sSub>
                      </m:oMath>
                    </m:oMathPara>
                  </a14:m>
                  <a:endParaRPr lang="en-US" dirty="0"/>
                </a:p>
              </p:txBody>
            </p:sp>
          </mc:Choice>
          <mc:Fallback xmlns="">
            <p:sp>
              <p:nvSpPr>
                <p:cNvPr id="53" name="TextBox 52">
                  <a:extLst>
                    <a:ext uri="{FF2B5EF4-FFF2-40B4-BE49-F238E27FC236}">
                      <a16:creationId xmlns:a16="http://schemas.microsoft.com/office/drawing/2014/main" id="{C53787A4-EAAE-4F46-89E7-E8536BA43C45}"/>
                    </a:ext>
                  </a:extLst>
                </p:cNvPr>
                <p:cNvSpPr txBox="1">
                  <a:spLocks noRot="1" noChangeAspect="1" noMove="1" noResize="1" noEditPoints="1" noAdjustHandles="1" noChangeArrowheads="1" noChangeShapeType="1" noTextEdit="1"/>
                </p:cNvSpPr>
                <p:nvPr/>
              </p:nvSpPr>
              <p:spPr>
                <a:xfrm>
                  <a:off x="7522708" y="5050404"/>
                  <a:ext cx="816969" cy="369332"/>
                </a:xfrm>
                <a:prstGeom prst="rect">
                  <a:avLst/>
                </a:prstGeom>
                <a:blipFill>
                  <a:blip r:embed="rId13"/>
                  <a:stretch>
                    <a:fillRect b="-6667"/>
                  </a:stretch>
                </a:blipFill>
              </p:spPr>
              <p:txBody>
                <a:bodyPr/>
                <a:lstStyle/>
                <a:p>
                  <a:r>
                    <a:rPr lang="en-US">
                      <a:noFill/>
                    </a:rPr>
                    <a:t> </a:t>
                  </a:r>
                </a:p>
              </p:txBody>
            </p:sp>
          </mc:Fallback>
        </mc:AlternateContent>
        <p:cxnSp>
          <p:nvCxnSpPr>
            <p:cNvPr id="54" name="Straight Arrow Connector 53">
              <a:extLst>
                <a:ext uri="{FF2B5EF4-FFF2-40B4-BE49-F238E27FC236}">
                  <a16:creationId xmlns:a16="http://schemas.microsoft.com/office/drawing/2014/main" id="{8BECFB5A-1268-4F4F-9D43-9C224A71EAF9}"/>
                </a:ext>
              </a:extLst>
            </p:cNvPr>
            <p:cNvCxnSpPr>
              <a:cxnSpLocks/>
            </p:cNvCxnSpPr>
            <p:nvPr/>
          </p:nvCxnSpPr>
          <p:spPr>
            <a:xfrm>
              <a:off x="3573140" y="5498008"/>
              <a:ext cx="3086658" cy="0"/>
            </a:xfrm>
            <a:prstGeom prst="straightConnector1">
              <a:avLst/>
            </a:prstGeom>
            <a:ln w="28575">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7B52D540-0C5A-4746-93AA-4C674DDB5A9A}"/>
                    </a:ext>
                  </a:extLst>
                </p:cNvPr>
                <p:cNvSpPr txBox="1"/>
                <p:nvPr/>
              </p:nvSpPr>
              <p:spPr>
                <a:xfrm>
                  <a:off x="4707984" y="5498008"/>
                  <a:ext cx="81696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solidFill>
                                  <a:srgbClr val="FF0000"/>
                                </a:solidFill>
                                <a:latin typeface="Cambria Math" panose="02040503050406030204" pitchFamily="18" charset="0"/>
                              </a:rPr>
                            </m:ctrlPr>
                          </m:sSubPr>
                          <m:e>
                            <m:r>
                              <a:rPr lang="en-US" b="1" i="1" smtClean="0">
                                <a:solidFill>
                                  <a:srgbClr val="FF0000"/>
                                </a:solidFill>
                                <a:latin typeface="Cambria Math" panose="02040503050406030204" pitchFamily="18" charset="0"/>
                                <a:ea typeface="Cambria Math" panose="02040503050406030204" pitchFamily="18" charset="0"/>
                              </a:rPr>
                              <m:t>𝝁</m:t>
                            </m:r>
                          </m:e>
                          <m:sub>
                            <m:r>
                              <a:rPr lang="en-US" b="1" i="1" smtClean="0">
                                <a:solidFill>
                                  <a:srgbClr val="FF0000"/>
                                </a:solidFill>
                                <a:latin typeface="Cambria Math" panose="02040503050406030204" pitchFamily="18" charset="0"/>
                              </a:rPr>
                              <m:t>𝟓</m:t>
                            </m:r>
                          </m:sub>
                        </m:sSub>
                      </m:oMath>
                    </m:oMathPara>
                  </a14:m>
                  <a:endParaRPr lang="en-US" b="1" dirty="0">
                    <a:solidFill>
                      <a:srgbClr val="FF0000"/>
                    </a:solidFill>
                  </a:endParaRPr>
                </a:p>
              </p:txBody>
            </p:sp>
          </mc:Choice>
          <mc:Fallback xmlns="">
            <p:sp>
              <p:nvSpPr>
                <p:cNvPr id="55" name="TextBox 54">
                  <a:extLst>
                    <a:ext uri="{FF2B5EF4-FFF2-40B4-BE49-F238E27FC236}">
                      <a16:creationId xmlns:a16="http://schemas.microsoft.com/office/drawing/2014/main" id="{7B52D540-0C5A-4746-93AA-4C674DDB5A9A}"/>
                    </a:ext>
                  </a:extLst>
                </p:cNvPr>
                <p:cNvSpPr txBox="1">
                  <a:spLocks noRot="1" noChangeAspect="1" noMove="1" noResize="1" noEditPoints="1" noAdjustHandles="1" noChangeArrowheads="1" noChangeShapeType="1" noTextEdit="1"/>
                </p:cNvSpPr>
                <p:nvPr/>
              </p:nvSpPr>
              <p:spPr>
                <a:xfrm>
                  <a:off x="4707984" y="5498008"/>
                  <a:ext cx="816969" cy="369332"/>
                </a:xfrm>
                <a:prstGeom prst="rect">
                  <a:avLst/>
                </a:prstGeom>
                <a:blipFill>
                  <a:blip r:embed="rId14"/>
                  <a:stretch>
                    <a:fillRect b="-6667"/>
                  </a:stretch>
                </a:blipFill>
              </p:spPr>
              <p:txBody>
                <a:bodyPr/>
                <a:lstStyle/>
                <a:p>
                  <a:r>
                    <a:rPr lang="en-US">
                      <a:noFill/>
                    </a:rPr>
                    <a:t> </a:t>
                  </a:r>
                </a:p>
              </p:txBody>
            </p:sp>
          </mc:Fallback>
        </mc:AlternateContent>
        <p:cxnSp>
          <p:nvCxnSpPr>
            <p:cNvPr id="57" name="Straight Arrow Connector 56">
              <a:extLst>
                <a:ext uri="{FF2B5EF4-FFF2-40B4-BE49-F238E27FC236}">
                  <a16:creationId xmlns:a16="http://schemas.microsoft.com/office/drawing/2014/main" id="{937C2F57-9884-9A4A-BF3C-2BD19E33D7ED}"/>
                </a:ext>
              </a:extLst>
            </p:cNvPr>
            <p:cNvCxnSpPr>
              <a:cxnSpLocks/>
            </p:cNvCxnSpPr>
            <p:nvPr/>
          </p:nvCxnSpPr>
          <p:spPr>
            <a:xfrm>
              <a:off x="5897087" y="5901072"/>
              <a:ext cx="3666638"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7B8D1C2A-2411-0746-A604-19BC1A83BA1A}"/>
                    </a:ext>
                  </a:extLst>
                </p:cNvPr>
                <p:cNvSpPr txBox="1"/>
                <p:nvPr/>
              </p:nvSpPr>
              <p:spPr>
                <a:xfrm>
                  <a:off x="7408141" y="5901072"/>
                  <a:ext cx="81696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𝜇</m:t>
                            </m:r>
                          </m:e>
                          <m:sub>
                            <m:r>
                              <a:rPr lang="en-US" b="0" i="1" smtClean="0">
                                <a:latin typeface="Cambria Math" panose="02040503050406030204" pitchFamily="18" charset="0"/>
                              </a:rPr>
                              <m:t>6</m:t>
                            </m:r>
                          </m:sub>
                        </m:sSub>
                      </m:oMath>
                    </m:oMathPara>
                  </a14:m>
                  <a:endParaRPr lang="en-US" dirty="0"/>
                </a:p>
              </p:txBody>
            </p:sp>
          </mc:Choice>
          <mc:Fallback xmlns="">
            <p:sp>
              <p:nvSpPr>
                <p:cNvPr id="58" name="TextBox 57">
                  <a:extLst>
                    <a:ext uri="{FF2B5EF4-FFF2-40B4-BE49-F238E27FC236}">
                      <a16:creationId xmlns:a16="http://schemas.microsoft.com/office/drawing/2014/main" id="{7B8D1C2A-2411-0746-A604-19BC1A83BA1A}"/>
                    </a:ext>
                  </a:extLst>
                </p:cNvPr>
                <p:cNvSpPr txBox="1">
                  <a:spLocks noRot="1" noChangeAspect="1" noMove="1" noResize="1" noEditPoints="1" noAdjustHandles="1" noChangeArrowheads="1" noChangeShapeType="1" noTextEdit="1"/>
                </p:cNvSpPr>
                <p:nvPr/>
              </p:nvSpPr>
              <p:spPr>
                <a:xfrm>
                  <a:off x="7408141" y="5901072"/>
                  <a:ext cx="816969" cy="369332"/>
                </a:xfrm>
                <a:prstGeom prst="rect">
                  <a:avLst/>
                </a:prstGeom>
                <a:blipFill>
                  <a:blip r:embed="rId15"/>
                  <a:stretch>
                    <a:fillRect b="-3333"/>
                  </a:stretch>
                </a:blipFill>
              </p:spPr>
              <p:txBody>
                <a:bodyPr/>
                <a:lstStyle/>
                <a:p>
                  <a:r>
                    <a:rPr lang="en-US">
                      <a:noFill/>
                    </a:rPr>
                    <a:t> </a:t>
                  </a:r>
                </a:p>
              </p:txBody>
            </p:sp>
          </mc:Fallback>
        </mc:AlternateContent>
        <p:cxnSp>
          <p:nvCxnSpPr>
            <p:cNvPr id="60" name="Straight Arrow Connector 59">
              <a:extLst>
                <a:ext uri="{FF2B5EF4-FFF2-40B4-BE49-F238E27FC236}">
                  <a16:creationId xmlns:a16="http://schemas.microsoft.com/office/drawing/2014/main" id="{D4FDF472-DF05-244F-BD0B-1F887FF98C91}"/>
                </a:ext>
              </a:extLst>
            </p:cNvPr>
            <p:cNvCxnSpPr>
              <a:cxnSpLocks/>
            </p:cNvCxnSpPr>
            <p:nvPr/>
          </p:nvCxnSpPr>
          <p:spPr>
            <a:xfrm>
              <a:off x="6671339" y="6389995"/>
              <a:ext cx="2656887"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1D4922E4-E38F-F642-BBC2-EF5395247B64}"/>
                    </a:ext>
                  </a:extLst>
                </p:cNvPr>
                <p:cNvSpPr txBox="1"/>
                <p:nvPr/>
              </p:nvSpPr>
              <p:spPr>
                <a:xfrm>
                  <a:off x="7646376" y="6395707"/>
                  <a:ext cx="81696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𝜇</m:t>
                            </m:r>
                          </m:e>
                          <m:sub>
                            <m:r>
                              <a:rPr lang="en-US" b="0" i="1" smtClean="0">
                                <a:latin typeface="Cambria Math" panose="02040503050406030204" pitchFamily="18" charset="0"/>
                              </a:rPr>
                              <m:t>7</m:t>
                            </m:r>
                          </m:sub>
                        </m:sSub>
                      </m:oMath>
                    </m:oMathPara>
                  </a14:m>
                  <a:endParaRPr lang="en-US" dirty="0"/>
                </a:p>
              </p:txBody>
            </p:sp>
          </mc:Choice>
          <mc:Fallback xmlns="">
            <p:sp>
              <p:nvSpPr>
                <p:cNvPr id="61" name="TextBox 60">
                  <a:extLst>
                    <a:ext uri="{FF2B5EF4-FFF2-40B4-BE49-F238E27FC236}">
                      <a16:creationId xmlns:a16="http://schemas.microsoft.com/office/drawing/2014/main" id="{1D4922E4-E38F-F642-BBC2-EF5395247B64}"/>
                    </a:ext>
                  </a:extLst>
                </p:cNvPr>
                <p:cNvSpPr txBox="1">
                  <a:spLocks noRot="1" noChangeAspect="1" noMove="1" noResize="1" noEditPoints="1" noAdjustHandles="1" noChangeArrowheads="1" noChangeShapeType="1" noTextEdit="1"/>
                </p:cNvSpPr>
                <p:nvPr/>
              </p:nvSpPr>
              <p:spPr>
                <a:xfrm>
                  <a:off x="7646376" y="6395707"/>
                  <a:ext cx="816969" cy="369332"/>
                </a:xfrm>
                <a:prstGeom prst="rect">
                  <a:avLst/>
                </a:prstGeom>
                <a:blipFill>
                  <a:blip r:embed="rId16"/>
                  <a:stretch>
                    <a:fillRect b="-3448"/>
                  </a:stretch>
                </a:blipFill>
              </p:spPr>
              <p:txBody>
                <a:bodyPr/>
                <a:lstStyle/>
                <a:p>
                  <a:r>
                    <a:rPr lang="en-US">
                      <a:noFill/>
                    </a:rPr>
                    <a:t> </a:t>
                  </a:r>
                </a:p>
              </p:txBody>
            </p:sp>
          </mc:Fallback>
        </mc:AlternateContent>
        <p:sp>
          <p:nvSpPr>
            <p:cNvPr id="67" name="Rectangle 66">
              <a:extLst>
                <a:ext uri="{FF2B5EF4-FFF2-40B4-BE49-F238E27FC236}">
                  <a16:creationId xmlns:a16="http://schemas.microsoft.com/office/drawing/2014/main" id="{00F1D242-7496-974B-AA80-B720133AE59A}"/>
                </a:ext>
              </a:extLst>
            </p:cNvPr>
            <p:cNvSpPr/>
            <p:nvPr/>
          </p:nvSpPr>
          <p:spPr>
            <a:xfrm>
              <a:off x="3111021" y="4407221"/>
              <a:ext cx="1306849" cy="456550"/>
            </a:xfrm>
            <a:prstGeom prst="rect">
              <a:avLst/>
            </a:prstGeom>
            <a:solidFill>
              <a:schemeClr val="bg1"/>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rPr>
                <a:t>5% chance</a:t>
              </a:r>
            </a:p>
          </p:txBody>
        </p:sp>
      </p:grpSp>
    </p:spTree>
    <p:extLst>
      <p:ext uri="{BB962C8B-B14F-4D97-AF65-F5344CB8AC3E}">
        <p14:creationId xmlns:p14="http://schemas.microsoft.com/office/powerpoint/2010/main" val="38819241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close up of a logo&#10;&#10;Description automatically generated">
            <a:extLst>
              <a:ext uri="{FF2B5EF4-FFF2-40B4-BE49-F238E27FC236}">
                <a16:creationId xmlns:a16="http://schemas.microsoft.com/office/drawing/2014/main" id="{AA426CE1-4DC8-4621-A7D4-BE2B797BB1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1300781" y="3677395"/>
            <a:ext cx="410056" cy="446783"/>
          </a:xfrm>
          <a:prstGeom prst="rect">
            <a:avLst/>
          </a:prstGeom>
        </p:spPr>
      </p:pic>
      <p:grpSp>
        <p:nvGrpSpPr>
          <p:cNvPr id="63" name="Group 62">
            <a:extLst>
              <a:ext uri="{FF2B5EF4-FFF2-40B4-BE49-F238E27FC236}">
                <a16:creationId xmlns:a16="http://schemas.microsoft.com/office/drawing/2014/main" id="{B11297C9-F1CF-4196-B8D7-7DB90354D251}"/>
              </a:ext>
            </a:extLst>
          </p:cNvPr>
          <p:cNvGrpSpPr/>
          <p:nvPr/>
        </p:nvGrpSpPr>
        <p:grpSpPr>
          <a:xfrm>
            <a:off x="1215808" y="4023986"/>
            <a:ext cx="1930214" cy="344304"/>
            <a:chOff x="1215808" y="4023985"/>
            <a:chExt cx="1930214" cy="653699"/>
          </a:xfrm>
        </p:grpSpPr>
        <p:sp>
          <p:nvSpPr>
            <p:cNvPr id="10" name="Rectangle 9">
              <a:extLst>
                <a:ext uri="{FF2B5EF4-FFF2-40B4-BE49-F238E27FC236}">
                  <a16:creationId xmlns:a16="http://schemas.microsoft.com/office/drawing/2014/main" id="{13BCC59B-8BAD-493A-9F3F-4D56039B5EB9}"/>
                </a:ext>
              </a:extLst>
            </p:cNvPr>
            <p:cNvSpPr/>
            <p:nvPr/>
          </p:nvSpPr>
          <p:spPr>
            <a:xfrm>
              <a:off x="1215808" y="4023985"/>
              <a:ext cx="1930214" cy="65369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 name="Straight Connector 11">
              <a:extLst>
                <a:ext uri="{FF2B5EF4-FFF2-40B4-BE49-F238E27FC236}">
                  <a16:creationId xmlns:a16="http://schemas.microsoft.com/office/drawing/2014/main" id="{22758D09-3962-4BFD-BE60-40531716D035}"/>
                </a:ext>
              </a:extLst>
            </p:cNvPr>
            <p:cNvCxnSpPr>
              <a:cxnSpLocks/>
            </p:cNvCxnSpPr>
            <p:nvPr/>
          </p:nvCxnSpPr>
          <p:spPr>
            <a:xfrm>
              <a:off x="1280996" y="4023985"/>
              <a:ext cx="0" cy="16701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6FAF0E9-534C-4E8C-9F25-E6B37BAD87D7}"/>
                </a:ext>
              </a:extLst>
            </p:cNvPr>
            <p:cNvCxnSpPr>
              <a:cxnSpLocks/>
            </p:cNvCxnSpPr>
            <p:nvPr/>
          </p:nvCxnSpPr>
          <p:spPr>
            <a:xfrm>
              <a:off x="1537547" y="4023985"/>
              <a:ext cx="0" cy="16701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05C6AE79-BC28-472F-BEDB-FA1D7D5E1B64}"/>
                </a:ext>
              </a:extLst>
            </p:cNvPr>
            <p:cNvCxnSpPr>
              <a:cxnSpLocks/>
            </p:cNvCxnSpPr>
            <p:nvPr/>
          </p:nvCxnSpPr>
          <p:spPr>
            <a:xfrm>
              <a:off x="1794099" y="4023985"/>
              <a:ext cx="0" cy="16701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25EB857-068C-494A-B118-10A90A124E11}"/>
                </a:ext>
              </a:extLst>
            </p:cNvPr>
            <p:cNvCxnSpPr>
              <a:cxnSpLocks/>
            </p:cNvCxnSpPr>
            <p:nvPr/>
          </p:nvCxnSpPr>
          <p:spPr>
            <a:xfrm>
              <a:off x="2050650" y="4023985"/>
              <a:ext cx="0" cy="16701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ECF76A5B-5A78-4992-B459-5C20B4C9418A}"/>
                </a:ext>
              </a:extLst>
            </p:cNvPr>
            <p:cNvCxnSpPr>
              <a:cxnSpLocks/>
            </p:cNvCxnSpPr>
            <p:nvPr/>
          </p:nvCxnSpPr>
          <p:spPr>
            <a:xfrm>
              <a:off x="2307208" y="4023985"/>
              <a:ext cx="0" cy="16701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2D507233-C0D6-4A88-8671-CCF43BA0DE17}"/>
                </a:ext>
              </a:extLst>
            </p:cNvPr>
            <p:cNvCxnSpPr>
              <a:cxnSpLocks/>
            </p:cNvCxnSpPr>
            <p:nvPr/>
          </p:nvCxnSpPr>
          <p:spPr>
            <a:xfrm>
              <a:off x="2563759" y="4023985"/>
              <a:ext cx="0" cy="16701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8E3B553E-69BD-4726-A8FA-BEE4CE57EDDA}"/>
                </a:ext>
              </a:extLst>
            </p:cNvPr>
            <p:cNvCxnSpPr>
              <a:cxnSpLocks/>
            </p:cNvCxnSpPr>
            <p:nvPr/>
          </p:nvCxnSpPr>
          <p:spPr>
            <a:xfrm>
              <a:off x="2820311" y="4023985"/>
              <a:ext cx="0" cy="16701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380456E6-F1ED-4DF7-BA07-597F1AAC1D66}"/>
                </a:ext>
              </a:extLst>
            </p:cNvPr>
            <p:cNvCxnSpPr>
              <a:cxnSpLocks/>
            </p:cNvCxnSpPr>
            <p:nvPr/>
          </p:nvCxnSpPr>
          <p:spPr>
            <a:xfrm>
              <a:off x="3076862" y="4023985"/>
              <a:ext cx="0" cy="16701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024" name="TextBox 1023">
            <a:extLst>
              <a:ext uri="{FF2B5EF4-FFF2-40B4-BE49-F238E27FC236}">
                <a16:creationId xmlns:a16="http://schemas.microsoft.com/office/drawing/2014/main" id="{A02A3187-18FF-46C9-9E0F-F6ED023612AA}"/>
              </a:ext>
            </a:extLst>
          </p:cNvPr>
          <p:cNvSpPr txBox="1"/>
          <p:nvPr/>
        </p:nvSpPr>
        <p:spPr>
          <a:xfrm>
            <a:off x="1215421" y="4090213"/>
            <a:ext cx="128660" cy="169277"/>
          </a:xfrm>
          <a:prstGeom prst="rect">
            <a:avLst/>
          </a:prstGeom>
          <a:noFill/>
          <a:ln>
            <a:noFill/>
          </a:ln>
        </p:spPr>
        <p:txBody>
          <a:bodyPr wrap="square" rtlCol="0">
            <a:spAutoFit/>
          </a:bodyPr>
          <a:lstStyle/>
          <a:p>
            <a:pPr algn="ctr"/>
            <a:r>
              <a:rPr lang="en-US" sz="500" dirty="0"/>
              <a:t>1</a:t>
            </a:r>
          </a:p>
        </p:txBody>
      </p:sp>
      <p:sp>
        <p:nvSpPr>
          <p:cNvPr id="67" name="TextBox 66">
            <a:extLst>
              <a:ext uri="{FF2B5EF4-FFF2-40B4-BE49-F238E27FC236}">
                <a16:creationId xmlns:a16="http://schemas.microsoft.com/office/drawing/2014/main" id="{CE01EE11-53C8-45E4-8054-36645CAF36D0}"/>
              </a:ext>
            </a:extLst>
          </p:cNvPr>
          <p:cNvSpPr txBox="1"/>
          <p:nvPr/>
        </p:nvSpPr>
        <p:spPr>
          <a:xfrm>
            <a:off x="1471971" y="4087166"/>
            <a:ext cx="128660" cy="169277"/>
          </a:xfrm>
          <a:prstGeom prst="rect">
            <a:avLst/>
          </a:prstGeom>
          <a:noFill/>
          <a:ln>
            <a:noFill/>
          </a:ln>
        </p:spPr>
        <p:txBody>
          <a:bodyPr wrap="square" rtlCol="0">
            <a:spAutoFit/>
          </a:bodyPr>
          <a:lstStyle/>
          <a:p>
            <a:pPr algn="ctr"/>
            <a:r>
              <a:rPr lang="en-US" sz="500" dirty="0"/>
              <a:t>2</a:t>
            </a:r>
          </a:p>
        </p:txBody>
      </p:sp>
      <p:sp>
        <p:nvSpPr>
          <p:cNvPr id="68" name="TextBox 67">
            <a:extLst>
              <a:ext uri="{FF2B5EF4-FFF2-40B4-BE49-F238E27FC236}">
                <a16:creationId xmlns:a16="http://schemas.microsoft.com/office/drawing/2014/main" id="{4FD0FF27-DF05-4D89-8A4D-115D3FEF915B}"/>
              </a:ext>
            </a:extLst>
          </p:cNvPr>
          <p:cNvSpPr txBox="1"/>
          <p:nvPr/>
        </p:nvSpPr>
        <p:spPr>
          <a:xfrm>
            <a:off x="1729200" y="4088698"/>
            <a:ext cx="128660" cy="169277"/>
          </a:xfrm>
          <a:prstGeom prst="rect">
            <a:avLst/>
          </a:prstGeom>
          <a:noFill/>
          <a:ln>
            <a:noFill/>
          </a:ln>
        </p:spPr>
        <p:txBody>
          <a:bodyPr wrap="square" rtlCol="0">
            <a:spAutoFit/>
          </a:bodyPr>
          <a:lstStyle/>
          <a:p>
            <a:pPr algn="ctr"/>
            <a:r>
              <a:rPr lang="en-US" sz="500" dirty="0"/>
              <a:t>3</a:t>
            </a:r>
          </a:p>
        </p:txBody>
      </p:sp>
      <p:sp>
        <p:nvSpPr>
          <p:cNvPr id="69" name="TextBox 68">
            <a:extLst>
              <a:ext uri="{FF2B5EF4-FFF2-40B4-BE49-F238E27FC236}">
                <a16:creationId xmlns:a16="http://schemas.microsoft.com/office/drawing/2014/main" id="{13BE0EBA-BDED-4086-8474-4013CF873E62}"/>
              </a:ext>
            </a:extLst>
          </p:cNvPr>
          <p:cNvSpPr txBox="1"/>
          <p:nvPr/>
        </p:nvSpPr>
        <p:spPr>
          <a:xfrm>
            <a:off x="1985750" y="4085651"/>
            <a:ext cx="128660" cy="169277"/>
          </a:xfrm>
          <a:prstGeom prst="rect">
            <a:avLst/>
          </a:prstGeom>
          <a:noFill/>
          <a:ln>
            <a:noFill/>
          </a:ln>
        </p:spPr>
        <p:txBody>
          <a:bodyPr wrap="square" rtlCol="0">
            <a:spAutoFit/>
          </a:bodyPr>
          <a:lstStyle/>
          <a:p>
            <a:pPr algn="ctr"/>
            <a:r>
              <a:rPr lang="en-US" sz="500" dirty="0"/>
              <a:t>4</a:t>
            </a:r>
          </a:p>
        </p:txBody>
      </p:sp>
      <p:sp>
        <p:nvSpPr>
          <p:cNvPr id="70" name="TextBox 69">
            <a:extLst>
              <a:ext uri="{FF2B5EF4-FFF2-40B4-BE49-F238E27FC236}">
                <a16:creationId xmlns:a16="http://schemas.microsoft.com/office/drawing/2014/main" id="{1DE220A5-9891-467C-B0A6-37A71C13AF19}"/>
              </a:ext>
            </a:extLst>
          </p:cNvPr>
          <p:cNvSpPr txBox="1"/>
          <p:nvPr/>
        </p:nvSpPr>
        <p:spPr>
          <a:xfrm>
            <a:off x="2242203" y="4087068"/>
            <a:ext cx="128660" cy="169277"/>
          </a:xfrm>
          <a:prstGeom prst="rect">
            <a:avLst/>
          </a:prstGeom>
          <a:noFill/>
          <a:ln>
            <a:noFill/>
          </a:ln>
        </p:spPr>
        <p:txBody>
          <a:bodyPr wrap="square" rtlCol="0">
            <a:spAutoFit/>
          </a:bodyPr>
          <a:lstStyle/>
          <a:p>
            <a:pPr algn="ctr"/>
            <a:r>
              <a:rPr lang="en-US" sz="500" dirty="0"/>
              <a:t>5</a:t>
            </a:r>
          </a:p>
        </p:txBody>
      </p:sp>
      <p:sp>
        <p:nvSpPr>
          <p:cNvPr id="71" name="TextBox 70">
            <a:extLst>
              <a:ext uri="{FF2B5EF4-FFF2-40B4-BE49-F238E27FC236}">
                <a16:creationId xmlns:a16="http://schemas.microsoft.com/office/drawing/2014/main" id="{F40EC8C2-04A1-4463-A967-1D46059A491C}"/>
              </a:ext>
            </a:extLst>
          </p:cNvPr>
          <p:cNvSpPr txBox="1"/>
          <p:nvPr/>
        </p:nvSpPr>
        <p:spPr>
          <a:xfrm>
            <a:off x="2498753" y="4084021"/>
            <a:ext cx="128660" cy="169277"/>
          </a:xfrm>
          <a:prstGeom prst="rect">
            <a:avLst/>
          </a:prstGeom>
          <a:noFill/>
          <a:ln>
            <a:noFill/>
          </a:ln>
        </p:spPr>
        <p:txBody>
          <a:bodyPr wrap="square" rtlCol="0">
            <a:spAutoFit/>
          </a:bodyPr>
          <a:lstStyle/>
          <a:p>
            <a:pPr algn="ctr"/>
            <a:r>
              <a:rPr lang="en-US" sz="500" dirty="0"/>
              <a:t>6</a:t>
            </a:r>
          </a:p>
        </p:txBody>
      </p:sp>
      <p:sp>
        <p:nvSpPr>
          <p:cNvPr id="72" name="TextBox 71">
            <a:extLst>
              <a:ext uri="{FF2B5EF4-FFF2-40B4-BE49-F238E27FC236}">
                <a16:creationId xmlns:a16="http://schemas.microsoft.com/office/drawing/2014/main" id="{679CC1F9-0659-4336-9EEF-E4C2DD997978}"/>
              </a:ext>
            </a:extLst>
          </p:cNvPr>
          <p:cNvSpPr txBox="1"/>
          <p:nvPr/>
        </p:nvSpPr>
        <p:spPr>
          <a:xfrm>
            <a:off x="2755982" y="4085553"/>
            <a:ext cx="128660" cy="169277"/>
          </a:xfrm>
          <a:prstGeom prst="rect">
            <a:avLst/>
          </a:prstGeom>
          <a:noFill/>
          <a:ln>
            <a:noFill/>
          </a:ln>
        </p:spPr>
        <p:txBody>
          <a:bodyPr wrap="square" rtlCol="0">
            <a:spAutoFit/>
          </a:bodyPr>
          <a:lstStyle/>
          <a:p>
            <a:pPr algn="ctr"/>
            <a:r>
              <a:rPr lang="en-US" sz="500" dirty="0"/>
              <a:t>7</a:t>
            </a:r>
          </a:p>
        </p:txBody>
      </p:sp>
      <p:sp>
        <p:nvSpPr>
          <p:cNvPr id="73" name="TextBox 72">
            <a:extLst>
              <a:ext uri="{FF2B5EF4-FFF2-40B4-BE49-F238E27FC236}">
                <a16:creationId xmlns:a16="http://schemas.microsoft.com/office/drawing/2014/main" id="{8B85EF9B-21C6-4011-9104-50430C45FAD0}"/>
              </a:ext>
            </a:extLst>
          </p:cNvPr>
          <p:cNvSpPr txBox="1"/>
          <p:nvPr/>
        </p:nvSpPr>
        <p:spPr>
          <a:xfrm>
            <a:off x="3012532" y="4082506"/>
            <a:ext cx="128660" cy="169277"/>
          </a:xfrm>
          <a:prstGeom prst="rect">
            <a:avLst/>
          </a:prstGeom>
          <a:noFill/>
          <a:ln>
            <a:noFill/>
          </a:ln>
        </p:spPr>
        <p:txBody>
          <a:bodyPr wrap="square" rtlCol="0">
            <a:spAutoFit/>
          </a:bodyPr>
          <a:lstStyle/>
          <a:p>
            <a:pPr algn="ctr"/>
            <a:r>
              <a:rPr lang="en-US" sz="500" dirty="0"/>
              <a:t>8</a:t>
            </a:r>
          </a:p>
        </p:txBody>
      </p:sp>
      <p:sp>
        <p:nvSpPr>
          <p:cNvPr id="1025" name="TextBox 1024">
            <a:extLst>
              <a:ext uri="{FF2B5EF4-FFF2-40B4-BE49-F238E27FC236}">
                <a16:creationId xmlns:a16="http://schemas.microsoft.com/office/drawing/2014/main" id="{2D10D5F1-7C29-4421-B442-3C76FED344DB}"/>
              </a:ext>
            </a:extLst>
          </p:cNvPr>
          <p:cNvSpPr txBox="1"/>
          <p:nvPr/>
        </p:nvSpPr>
        <p:spPr>
          <a:xfrm>
            <a:off x="1178276" y="4174461"/>
            <a:ext cx="486640" cy="200055"/>
          </a:xfrm>
          <a:prstGeom prst="rect">
            <a:avLst/>
          </a:prstGeom>
          <a:noFill/>
        </p:spPr>
        <p:txBody>
          <a:bodyPr wrap="square" rtlCol="0">
            <a:spAutoFit/>
          </a:bodyPr>
          <a:lstStyle/>
          <a:p>
            <a:r>
              <a:rPr lang="en-US" sz="700" b="1" dirty="0"/>
              <a:t>cm</a:t>
            </a:r>
          </a:p>
        </p:txBody>
      </p:sp>
      <p:cxnSp>
        <p:nvCxnSpPr>
          <p:cNvPr id="1029" name="Straight Connector 1028">
            <a:extLst>
              <a:ext uri="{FF2B5EF4-FFF2-40B4-BE49-F238E27FC236}">
                <a16:creationId xmlns:a16="http://schemas.microsoft.com/office/drawing/2014/main" id="{E8B02F2B-2FE8-449D-9572-7338D20F7BB6}"/>
              </a:ext>
            </a:extLst>
          </p:cNvPr>
          <p:cNvCxnSpPr>
            <a:cxnSpLocks/>
          </p:cNvCxnSpPr>
          <p:nvPr/>
        </p:nvCxnSpPr>
        <p:spPr>
          <a:xfrm>
            <a:off x="1279751" y="3730836"/>
            <a:ext cx="1245" cy="293150"/>
          </a:xfrm>
          <a:prstGeom prst="line">
            <a:avLst/>
          </a:prstGeom>
          <a:ln>
            <a:prstDash val="solid"/>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DD93B89A-1283-4262-B211-B9851056C902}"/>
              </a:ext>
            </a:extLst>
          </p:cNvPr>
          <p:cNvCxnSpPr>
            <a:cxnSpLocks/>
          </p:cNvCxnSpPr>
          <p:nvPr/>
        </p:nvCxnSpPr>
        <p:spPr>
          <a:xfrm>
            <a:off x="1729200" y="3730836"/>
            <a:ext cx="0" cy="293150"/>
          </a:xfrm>
          <a:prstGeom prst="line">
            <a:avLst/>
          </a:prstGeom>
          <a:ln>
            <a:prstDash val="solid"/>
          </a:ln>
        </p:spPr>
        <p:style>
          <a:lnRef idx="1">
            <a:schemeClr val="accent1"/>
          </a:lnRef>
          <a:fillRef idx="0">
            <a:schemeClr val="accent1"/>
          </a:fillRef>
          <a:effectRef idx="0">
            <a:schemeClr val="accent1"/>
          </a:effectRef>
          <a:fontRef idx="minor">
            <a:schemeClr val="tx1"/>
          </a:fontRef>
        </p:style>
      </p:cxnSp>
      <p:sp>
        <p:nvSpPr>
          <p:cNvPr id="1031" name="Speech Bubble: Rectangle 1030">
            <a:extLst>
              <a:ext uri="{FF2B5EF4-FFF2-40B4-BE49-F238E27FC236}">
                <a16:creationId xmlns:a16="http://schemas.microsoft.com/office/drawing/2014/main" id="{EEB008D9-F7F1-4D37-9138-08C72C62EA48}"/>
              </a:ext>
            </a:extLst>
          </p:cNvPr>
          <p:cNvSpPr/>
          <p:nvPr/>
        </p:nvSpPr>
        <p:spPr>
          <a:xfrm>
            <a:off x="1883947" y="3730836"/>
            <a:ext cx="516095" cy="203304"/>
          </a:xfrm>
          <a:prstGeom prst="wedgeRectCallout">
            <a:avLst>
              <a:gd name="adj1" fmla="val -69630"/>
              <a:gd name="adj2" fmla="val 8173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2.?? cm</a:t>
            </a:r>
          </a:p>
        </p:txBody>
      </p:sp>
      <p:sp>
        <p:nvSpPr>
          <p:cNvPr id="1043" name="Arrow: Right 1042">
            <a:extLst>
              <a:ext uri="{FF2B5EF4-FFF2-40B4-BE49-F238E27FC236}">
                <a16:creationId xmlns:a16="http://schemas.microsoft.com/office/drawing/2014/main" id="{2E43BA7C-1E4E-4ACC-84C5-56F7DD884204}"/>
              </a:ext>
            </a:extLst>
          </p:cNvPr>
          <p:cNvSpPr/>
          <p:nvPr/>
        </p:nvSpPr>
        <p:spPr>
          <a:xfrm>
            <a:off x="3328925" y="4075192"/>
            <a:ext cx="362234" cy="218325"/>
          </a:xfrm>
          <a:prstGeom prst="rightArrow">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044" name="Rectangle 1043">
                <a:extLst>
                  <a:ext uri="{FF2B5EF4-FFF2-40B4-BE49-F238E27FC236}">
                    <a16:creationId xmlns:a16="http://schemas.microsoft.com/office/drawing/2014/main" id="{E9A06A28-3783-4260-AB96-F00E40FF5FDD}"/>
                  </a:ext>
                </a:extLst>
              </p:cNvPr>
              <p:cNvSpPr/>
              <p:nvPr/>
            </p:nvSpPr>
            <p:spPr>
              <a:xfrm>
                <a:off x="3731149" y="4090213"/>
                <a:ext cx="1780016" cy="20330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600" dirty="0">
                    <a:solidFill>
                      <a:schemeClr val="tx1"/>
                    </a:solidFill>
                  </a:rPr>
                  <a:t>point estimate </a:t>
                </a:r>
                <a14:m>
                  <m:oMath xmlns:m="http://schemas.openxmlformats.org/officeDocument/2006/math">
                    <m:r>
                      <a:rPr lang="en-US" sz="600" b="1" i="1">
                        <a:solidFill>
                          <a:schemeClr val="tx1"/>
                        </a:solidFill>
                        <a:latin typeface="Cambria Math" panose="02040503050406030204" pitchFamily="18" charset="0"/>
                        <a:ea typeface="Cambria Math" panose="02040503050406030204" pitchFamily="18" charset="0"/>
                      </a:rPr>
                      <m:t>±</m:t>
                    </m:r>
                  </m:oMath>
                </a14:m>
                <a:r>
                  <a:rPr lang="en-US" sz="600" dirty="0">
                    <a:solidFill>
                      <a:schemeClr val="tx1"/>
                    </a:solidFill>
                  </a:rPr>
                  <a:t> measurement E.</a:t>
                </a:r>
              </a:p>
              <a:p>
                <a:r>
                  <a:rPr lang="en-US" sz="800" b="1" dirty="0">
                    <a:solidFill>
                      <a:schemeClr val="tx1"/>
                    </a:solidFill>
                  </a:rPr>
                  <a:t>2.5 </a:t>
                </a:r>
                <a14:m>
                  <m:oMath xmlns:m="http://schemas.openxmlformats.org/officeDocument/2006/math">
                    <m:r>
                      <a:rPr lang="en-US" sz="800" b="1" i="1" smtClean="0">
                        <a:solidFill>
                          <a:schemeClr val="tx1"/>
                        </a:solidFill>
                        <a:latin typeface="Cambria Math" panose="02040503050406030204" pitchFamily="18" charset="0"/>
                        <a:ea typeface="Cambria Math" panose="02040503050406030204" pitchFamily="18" charset="0"/>
                      </a:rPr>
                      <m:t>±</m:t>
                    </m:r>
                  </m:oMath>
                </a14:m>
                <a:r>
                  <a:rPr lang="en-US" sz="800" b="1" dirty="0">
                    <a:solidFill>
                      <a:schemeClr val="tx1"/>
                    </a:solidFill>
                  </a:rPr>
                  <a:t> 0.5 cm</a:t>
                </a:r>
              </a:p>
            </p:txBody>
          </p:sp>
        </mc:Choice>
        <mc:Fallback xmlns="">
          <p:sp>
            <p:nvSpPr>
              <p:cNvPr id="1044" name="Rectangle 1043">
                <a:extLst>
                  <a:ext uri="{FF2B5EF4-FFF2-40B4-BE49-F238E27FC236}">
                    <a16:creationId xmlns:a16="http://schemas.microsoft.com/office/drawing/2014/main" id="{E9A06A28-3783-4260-AB96-F00E40FF5FDD}"/>
                  </a:ext>
                </a:extLst>
              </p:cNvPr>
              <p:cNvSpPr>
                <a:spLocks noRot="1" noChangeAspect="1" noMove="1" noResize="1" noEditPoints="1" noAdjustHandles="1" noChangeArrowheads="1" noChangeShapeType="1" noTextEdit="1"/>
              </p:cNvSpPr>
              <p:nvPr/>
            </p:nvSpPr>
            <p:spPr>
              <a:xfrm>
                <a:off x="3731149" y="4090213"/>
                <a:ext cx="1780016" cy="203304"/>
              </a:xfrm>
              <a:prstGeom prst="rect">
                <a:avLst/>
              </a:prstGeom>
              <a:blipFill>
                <a:blip r:embed="rId3"/>
                <a:stretch>
                  <a:fillRect t="-18182" b="-39394"/>
                </a:stretch>
              </a:blipFill>
              <a:ln>
                <a:noFill/>
              </a:ln>
            </p:spPr>
            <p:txBody>
              <a:bodyPr/>
              <a:lstStyle/>
              <a:p>
                <a:r>
                  <a:rPr lang="en-US">
                    <a:noFill/>
                  </a:rPr>
                  <a:t> </a:t>
                </a:r>
              </a:p>
            </p:txBody>
          </p:sp>
        </mc:Fallback>
      </mc:AlternateContent>
      <p:sp>
        <p:nvSpPr>
          <p:cNvPr id="93" name="TextBox 92">
            <a:extLst>
              <a:ext uri="{FF2B5EF4-FFF2-40B4-BE49-F238E27FC236}">
                <a16:creationId xmlns:a16="http://schemas.microsoft.com/office/drawing/2014/main" id="{A429A500-C3A9-47DE-AE9F-016594383E21}"/>
              </a:ext>
            </a:extLst>
          </p:cNvPr>
          <p:cNvSpPr txBox="1"/>
          <p:nvPr/>
        </p:nvSpPr>
        <p:spPr>
          <a:xfrm>
            <a:off x="2653063" y="4134803"/>
            <a:ext cx="1103566" cy="215444"/>
          </a:xfrm>
          <a:prstGeom prst="rect">
            <a:avLst/>
          </a:prstGeom>
          <a:noFill/>
        </p:spPr>
        <p:txBody>
          <a:bodyPr wrap="square" rtlCol="0">
            <a:spAutoFit/>
          </a:bodyPr>
          <a:lstStyle/>
          <a:p>
            <a:r>
              <a:rPr lang="en-US" sz="800"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1045" name="Oval 1044">
            <a:extLst>
              <a:ext uri="{FF2B5EF4-FFF2-40B4-BE49-F238E27FC236}">
                <a16:creationId xmlns:a16="http://schemas.microsoft.com/office/drawing/2014/main" id="{3AAE318D-1CC0-41ED-B7FF-4A04062C8E94}"/>
              </a:ext>
            </a:extLst>
          </p:cNvPr>
          <p:cNvSpPr/>
          <p:nvPr/>
        </p:nvSpPr>
        <p:spPr>
          <a:xfrm>
            <a:off x="4341756" y="4053950"/>
            <a:ext cx="570678" cy="169394"/>
          </a:xfrm>
          <a:prstGeom prst="ellipse">
            <a:avLst/>
          </a:prstGeom>
          <a:noFill/>
          <a:ln w="635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47" name="Straight Arrow Connector 1046">
            <a:extLst>
              <a:ext uri="{FF2B5EF4-FFF2-40B4-BE49-F238E27FC236}">
                <a16:creationId xmlns:a16="http://schemas.microsoft.com/office/drawing/2014/main" id="{98E919D9-8A06-4318-B6C9-E1C818295A54}"/>
              </a:ext>
            </a:extLst>
          </p:cNvPr>
          <p:cNvCxnSpPr>
            <a:cxnSpLocks/>
            <a:stCxn id="1045" idx="0"/>
          </p:cNvCxnSpPr>
          <p:nvPr/>
        </p:nvCxnSpPr>
        <p:spPr>
          <a:xfrm flipH="1" flipV="1">
            <a:off x="4479903" y="3899357"/>
            <a:ext cx="147192" cy="154593"/>
          </a:xfrm>
          <a:prstGeom prst="straightConnector1">
            <a:avLst/>
          </a:prstGeom>
          <a:ln>
            <a:tailEnd type="triangle" w="sm" len="sm"/>
          </a:ln>
        </p:spPr>
        <p:style>
          <a:lnRef idx="1">
            <a:schemeClr val="accent1"/>
          </a:lnRef>
          <a:fillRef idx="0">
            <a:schemeClr val="accent1"/>
          </a:fillRef>
          <a:effectRef idx="0">
            <a:schemeClr val="accent1"/>
          </a:effectRef>
          <a:fontRef idx="minor">
            <a:schemeClr val="tx1"/>
          </a:fontRef>
        </p:style>
      </p:cxnSp>
      <p:sp>
        <p:nvSpPr>
          <p:cNvPr id="1051" name="TextBox 1050">
            <a:extLst>
              <a:ext uri="{FF2B5EF4-FFF2-40B4-BE49-F238E27FC236}">
                <a16:creationId xmlns:a16="http://schemas.microsoft.com/office/drawing/2014/main" id="{6CFE1D8A-220B-4D09-B04E-A75B31280D31}"/>
              </a:ext>
            </a:extLst>
          </p:cNvPr>
          <p:cNvSpPr txBox="1"/>
          <p:nvPr/>
        </p:nvSpPr>
        <p:spPr>
          <a:xfrm>
            <a:off x="3731996" y="3703266"/>
            <a:ext cx="1665983" cy="184666"/>
          </a:xfrm>
          <a:prstGeom prst="rect">
            <a:avLst/>
          </a:prstGeom>
          <a:noFill/>
        </p:spPr>
        <p:txBody>
          <a:bodyPr wrap="square" rtlCol="0">
            <a:spAutoFit/>
          </a:bodyPr>
          <a:lstStyle/>
          <a:p>
            <a:r>
              <a:rPr lang="en-US" sz="600" dirty="0">
                <a:solidFill>
                  <a:schemeClr val="accent1"/>
                </a:solidFill>
              </a:rPr>
              <a:t>depends on tick mark spacing</a:t>
            </a:r>
          </a:p>
        </p:txBody>
      </p:sp>
      <p:sp>
        <p:nvSpPr>
          <p:cNvPr id="1052" name="TextBox 1051">
            <a:extLst>
              <a:ext uri="{FF2B5EF4-FFF2-40B4-BE49-F238E27FC236}">
                <a16:creationId xmlns:a16="http://schemas.microsoft.com/office/drawing/2014/main" id="{899ED1FB-6473-44D4-8F61-A449E1C3FBA9}"/>
              </a:ext>
            </a:extLst>
          </p:cNvPr>
          <p:cNvSpPr txBox="1"/>
          <p:nvPr/>
        </p:nvSpPr>
        <p:spPr>
          <a:xfrm>
            <a:off x="1178276" y="3319335"/>
            <a:ext cx="1987074" cy="307777"/>
          </a:xfrm>
          <a:prstGeom prst="rect">
            <a:avLst/>
          </a:prstGeom>
          <a:solidFill>
            <a:schemeClr val="bg1"/>
          </a:solidFill>
          <a:ln>
            <a:noFill/>
          </a:ln>
        </p:spPr>
        <p:txBody>
          <a:bodyPr wrap="square" rtlCol="0">
            <a:spAutoFit/>
          </a:bodyPr>
          <a:lstStyle/>
          <a:p>
            <a:pPr algn="ctr"/>
            <a:r>
              <a:rPr lang="en-US" sz="800" b="1" dirty="0"/>
              <a:t>100% chance that your clip length</a:t>
            </a:r>
          </a:p>
          <a:p>
            <a:pPr algn="ctr"/>
            <a:r>
              <a:rPr lang="en-US" sz="600" dirty="0"/>
              <a:t>falls between 2cm and 3cm</a:t>
            </a:r>
          </a:p>
        </p:txBody>
      </p:sp>
    </p:spTree>
    <p:extLst>
      <p:ext uri="{BB962C8B-B14F-4D97-AF65-F5344CB8AC3E}">
        <p14:creationId xmlns:p14="http://schemas.microsoft.com/office/powerpoint/2010/main" val="23086951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E4345EE-F780-47A3-AC5C-1A22CF066A3C}"/>
              </a:ext>
            </a:extLst>
          </p:cNvPr>
          <p:cNvPicPr>
            <a:picLocks noChangeAspect="1"/>
          </p:cNvPicPr>
          <p:nvPr/>
        </p:nvPicPr>
        <p:blipFill>
          <a:blip r:embed="rId2"/>
          <a:stretch>
            <a:fillRect/>
          </a:stretch>
        </p:blipFill>
        <p:spPr>
          <a:xfrm>
            <a:off x="484841" y="1655184"/>
            <a:ext cx="11222317" cy="3547631"/>
          </a:xfrm>
          <a:prstGeom prst="rect">
            <a:avLst/>
          </a:prstGeom>
        </p:spPr>
      </p:pic>
      <p:sp>
        <p:nvSpPr>
          <p:cNvPr id="12" name="Rectangle 11">
            <a:extLst>
              <a:ext uri="{FF2B5EF4-FFF2-40B4-BE49-F238E27FC236}">
                <a16:creationId xmlns:a16="http://schemas.microsoft.com/office/drawing/2014/main" id="{23ADB67E-7116-48E7-A675-99D608BF44F6}"/>
              </a:ext>
            </a:extLst>
          </p:cNvPr>
          <p:cNvSpPr/>
          <p:nvPr/>
        </p:nvSpPr>
        <p:spPr>
          <a:xfrm>
            <a:off x="405520" y="1604682"/>
            <a:ext cx="11380959" cy="364863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7F3ADD20-3D32-41D2-9273-346433510E76}"/>
              </a:ext>
            </a:extLst>
          </p:cNvPr>
          <p:cNvSpPr txBox="1"/>
          <p:nvPr/>
        </p:nvSpPr>
        <p:spPr>
          <a:xfrm>
            <a:off x="7630708" y="3520494"/>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17" name="TextBox 16">
            <a:extLst>
              <a:ext uri="{FF2B5EF4-FFF2-40B4-BE49-F238E27FC236}">
                <a16:creationId xmlns:a16="http://schemas.microsoft.com/office/drawing/2014/main" id="{31BDFD6C-4800-40DA-A92C-158137B097D5}"/>
              </a:ext>
            </a:extLst>
          </p:cNvPr>
          <p:cNvSpPr txBox="1"/>
          <p:nvPr/>
        </p:nvSpPr>
        <p:spPr>
          <a:xfrm>
            <a:off x="2532173" y="3520494"/>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20274276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507E3B8-6A52-414B-BF58-01DC55A3A9DE}"/>
              </a:ext>
            </a:extLst>
          </p:cNvPr>
          <p:cNvPicPr>
            <a:picLocks noChangeAspect="1"/>
          </p:cNvPicPr>
          <p:nvPr/>
        </p:nvPicPr>
        <p:blipFill>
          <a:blip r:embed="rId2"/>
          <a:stretch>
            <a:fillRect/>
          </a:stretch>
        </p:blipFill>
        <p:spPr>
          <a:xfrm>
            <a:off x="424701" y="1615705"/>
            <a:ext cx="11342596" cy="3626588"/>
          </a:xfrm>
          <a:prstGeom prst="rect">
            <a:avLst/>
          </a:prstGeom>
        </p:spPr>
      </p:pic>
      <p:sp>
        <p:nvSpPr>
          <p:cNvPr id="12" name="Rectangle 11">
            <a:extLst>
              <a:ext uri="{FF2B5EF4-FFF2-40B4-BE49-F238E27FC236}">
                <a16:creationId xmlns:a16="http://schemas.microsoft.com/office/drawing/2014/main" id="{23ADB67E-7116-48E7-A675-99D608BF44F6}"/>
              </a:ext>
            </a:extLst>
          </p:cNvPr>
          <p:cNvSpPr/>
          <p:nvPr/>
        </p:nvSpPr>
        <p:spPr>
          <a:xfrm>
            <a:off x="405520" y="1604682"/>
            <a:ext cx="11380959" cy="364863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057280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12FDF98-6721-4D0A-A5EB-613769A88D05}"/>
              </a:ext>
            </a:extLst>
          </p:cNvPr>
          <p:cNvPicPr>
            <a:picLocks noChangeAspect="1"/>
          </p:cNvPicPr>
          <p:nvPr/>
        </p:nvPicPr>
        <p:blipFill>
          <a:blip r:embed="rId2"/>
          <a:stretch>
            <a:fillRect/>
          </a:stretch>
        </p:blipFill>
        <p:spPr>
          <a:xfrm>
            <a:off x="465893" y="1653240"/>
            <a:ext cx="11260211" cy="3551518"/>
          </a:xfrm>
          <a:prstGeom prst="rect">
            <a:avLst/>
          </a:prstGeom>
        </p:spPr>
      </p:pic>
      <p:sp>
        <p:nvSpPr>
          <p:cNvPr id="12" name="Rectangle 11">
            <a:extLst>
              <a:ext uri="{FF2B5EF4-FFF2-40B4-BE49-F238E27FC236}">
                <a16:creationId xmlns:a16="http://schemas.microsoft.com/office/drawing/2014/main" id="{23ADB67E-7116-48E7-A675-99D608BF44F6}"/>
              </a:ext>
            </a:extLst>
          </p:cNvPr>
          <p:cNvSpPr/>
          <p:nvPr/>
        </p:nvSpPr>
        <p:spPr>
          <a:xfrm>
            <a:off x="405520" y="1604682"/>
            <a:ext cx="11380959" cy="364863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28D0A2D9-09EB-4367-AB2C-A2FBC699E3CE}"/>
              </a:ext>
            </a:extLst>
          </p:cNvPr>
          <p:cNvSpPr txBox="1"/>
          <p:nvPr/>
        </p:nvSpPr>
        <p:spPr>
          <a:xfrm>
            <a:off x="8052347" y="3446668"/>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5" name="TextBox 4">
            <a:extLst>
              <a:ext uri="{FF2B5EF4-FFF2-40B4-BE49-F238E27FC236}">
                <a16:creationId xmlns:a16="http://schemas.microsoft.com/office/drawing/2014/main" id="{B2927BDD-7FAE-41B3-9019-C0994A9977B3}"/>
              </a:ext>
            </a:extLst>
          </p:cNvPr>
          <p:cNvSpPr txBox="1"/>
          <p:nvPr/>
        </p:nvSpPr>
        <p:spPr>
          <a:xfrm>
            <a:off x="2110533" y="3446668"/>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1067252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19D0348-C1D5-4144-B543-DBAB6DC54698}"/>
              </a:ext>
            </a:extLst>
          </p:cNvPr>
          <p:cNvPicPr>
            <a:picLocks noChangeAspect="1"/>
          </p:cNvPicPr>
          <p:nvPr/>
        </p:nvPicPr>
        <p:blipFill>
          <a:blip r:embed="rId2"/>
          <a:stretch>
            <a:fillRect/>
          </a:stretch>
        </p:blipFill>
        <p:spPr>
          <a:xfrm>
            <a:off x="511576" y="1668480"/>
            <a:ext cx="11168846" cy="3521038"/>
          </a:xfrm>
          <a:prstGeom prst="rect">
            <a:avLst/>
          </a:prstGeom>
        </p:spPr>
      </p:pic>
      <p:sp>
        <p:nvSpPr>
          <p:cNvPr id="12" name="Rectangle 11">
            <a:extLst>
              <a:ext uri="{FF2B5EF4-FFF2-40B4-BE49-F238E27FC236}">
                <a16:creationId xmlns:a16="http://schemas.microsoft.com/office/drawing/2014/main" id="{23ADB67E-7116-48E7-A675-99D608BF44F6}"/>
              </a:ext>
            </a:extLst>
          </p:cNvPr>
          <p:cNvSpPr/>
          <p:nvPr/>
        </p:nvSpPr>
        <p:spPr>
          <a:xfrm>
            <a:off x="405520" y="1604682"/>
            <a:ext cx="11380959" cy="364863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28D0A2D9-09EB-4367-AB2C-A2FBC699E3CE}"/>
              </a:ext>
            </a:extLst>
          </p:cNvPr>
          <p:cNvSpPr txBox="1"/>
          <p:nvPr/>
        </p:nvSpPr>
        <p:spPr>
          <a:xfrm>
            <a:off x="8052347" y="3446668"/>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5" name="TextBox 4">
            <a:extLst>
              <a:ext uri="{FF2B5EF4-FFF2-40B4-BE49-F238E27FC236}">
                <a16:creationId xmlns:a16="http://schemas.microsoft.com/office/drawing/2014/main" id="{B2927BDD-7FAE-41B3-9019-C0994A9977B3}"/>
              </a:ext>
            </a:extLst>
          </p:cNvPr>
          <p:cNvSpPr txBox="1"/>
          <p:nvPr/>
        </p:nvSpPr>
        <p:spPr>
          <a:xfrm>
            <a:off x="2110533" y="3446668"/>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2503002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3ADB67E-7116-48E7-A675-99D608BF44F6}"/>
              </a:ext>
            </a:extLst>
          </p:cNvPr>
          <p:cNvSpPr/>
          <p:nvPr/>
        </p:nvSpPr>
        <p:spPr>
          <a:xfrm>
            <a:off x="405520" y="1604682"/>
            <a:ext cx="11380959" cy="364863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DF19D1B5-188E-4AF8-B4AF-2C1B03387EE6}"/>
              </a:ext>
            </a:extLst>
          </p:cNvPr>
          <p:cNvPicPr>
            <a:picLocks noChangeAspect="1"/>
          </p:cNvPicPr>
          <p:nvPr/>
        </p:nvPicPr>
        <p:blipFill>
          <a:blip r:embed="rId2"/>
          <a:stretch>
            <a:fillRect/>
          </a:stretch>
        </p:blipFill>
        <p:spPr>
          <a:xfrm>
            <a:off x="2049779" y="1672433"/>
            <a:ext cx="8092440" cy="3513132"/>
          </a:xfrm>
          <a:prstGeom prst="rect">
            <a:avLst/>
          </a:prstGeom>
        </p:spPr>
      </p:pic>
      <p:sp>
        <p:nvSpPr>
          <p:cNvPr id="4" name="TextBox 3">
            <a:extLst>
              <a:ext uri="{FF2B5EF4-FFF2-40B4-BE49-F238E27FC236}">
                <a16:creationId xmlns:a16="http://schemas.microsoft.com/office/drawing/2014/main" id="{28D0A2D9-09EB-4367-AB2C-A2FBC699E3CE}"/>
              </a:ext>
            </a:extLst>
          </p:cNvPr>
          <p:cNvSpPr txBox="1"/>
          <p:nvPr/>
        </p:nvSpPr>
        <p:spPr>
          <a:xfrm>
            <a:off x="8052347" y="3355228"/>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5" name="TextBox 4">
            <a:extLst>
              <a:ext uri="{FF2B5EF4-FFF2-40B4-BE49-F238E27FC236}">
                <a16:creationId xmlns:a16="http://schemas.microsoft.com/office/drawing/2014/main" id="{B2927BDD-7FAE-41B3-9019-C0994A9977B3}"/>
              </a:ext>
            </a:extLst>
          </p:cNvPr>
          <p:cNvSpPr txBox="1"/>
          <p:nvPr/>
        </p:nvSpPr>
        <p:spPr>
          <a:xfrm>
            <a:off x="2110533" y="3355228"/>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2171162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B571AE6-AB01-4515-89E0-80EBEEBDF57B}"/>
              </a:ext>
            </a:extLst>
          </p:cNvPr>
          <p:cNvPicPr>
            <a:picLocks noChangeAspect="1"/>
          </p:cNvPicPr>
          <p:nvPr/>
        </p:nvPicPr>
        <p:blipFill>
          <a:blip r:embed="rId2"/>
          <a:stretch>
            <a:fillRect/>
          </a:stretch>
        </p:blipFill>
        <p:spPr>
          <a:xfrm>
            <a:off x="-2370660" y="-184639"/>
            <a:ext cx="6030859" cy="6858000"/>
          </a:xfrm>
          <a:prstGeom prst="rect">
            <a:avLst/>
          </a:prstGeom>
        </p:spPr>
      </p:pic>
      <p:sp>
        <p:nvSpPr>
          <p:cNvPr id="7" name="Rectangle 6">
            <a:extLst>
              <a:ext uri="{FF2B5EF4-FFF2-40B4-BE49-F238E27FC236}">
                <a16:creationId xmlns:a16="http://schemas.microsoft.com/office/drawing/2014/main" id="{0808FD8F-40B7-44C8-B802-5494A9BA32BE}"/>
              </a:ext>
            </a:extLst>
          </p:cNvPr>
          <p:cNvSpPr/>
          <p:nvPr/>
        </p:nvSpPr>
        <p:spPr>
          <a:xfrm>
            <a:off x="7065081" y="3872984"/>
            <a:ext cx="2027414" cy="369332"/>
          </a:xfrm>
          <a:prstGeom prst="rect">
            <a:avLst/>
          </a:prstGeom>
        </p:spPr>
        <p:txBody>
          <a:bodyPr wrap="none">
            <a:spAutoFit/>
          </a:bodyPr>
          <a:lstStyle/>
          <a:p>
            <a:pPr algn="ctr"/>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42205224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3ADB67E-7116-48E7-A675-99D608BF44F6}"/>
              </a:ext>
            </a:extLst>
          </p:cNvPr>
          <p:cNvSpPr/>
          <p:nvPr/>
        </p:nvSpPr>
        <p:spPr>
          <a:xfrm>
            <a:off x="405520" y="1604682"/>
            <a:ext cx="11380959" cy="364863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1DE2496B-5CAA-4E1F-B60C-E77C679C2043}"/>
              </a:ext>
            </a:extLst>
          </p:cNvPr>
          <p:cNvPicPr>
            <a:picLocks noChangeAspect="1"/>
          </p:cNvPicPr>
          <p:nvPr/>
        </p:nvPicPr>
        <p:blipFill>
          <a:blip r:embed="rId2"/>
          <a:stretch>
            <a:fillRect/>
          </a:stretch>
        </p:blipFill>
        <p:spPr>
          <a:xfrm>
            <a:off x="2021838" y="1659295"/>
            <a:ext cx="8148321" cy="3539408"/>
          </a:xfrm>
          <a:prstGeom prst="rect">
            <a:avLst/>
          </a:prstGeom>
        </p:spPr>
      </p:pic>
      <p:sp>
        <p:nvSpPr>
          <p:cNvPr id="5" name="TextBox 4">
            <a:extLst>
              <a:ext uri="{FF2B5EF4-FFF2-40B4-BE49-F238E27FC236}">
                <a16:creationId xmlns:a16="http://schemas.microsoft.com/office/drawing/2014/main" id="{E48820F4-B40D-492D-B868-FE2D3B0A58C8}"/>
              </a:ext>
            </a:extLst>
          </p:cNvPr>
          <p:cNvSpPr txBox="1"/>
          <p:nvPr/>
        </p:nvSpPr>
        <p:spPr>
          <a:xfrm>
            <a:off x="8052347" y="3355228"/>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6" name="TextBox 5">
            <a:extLst>
              <a:ext uri="{FF2B5EF4-FFF2-40B4-BE49-F238E27FC236}">
                <a16:creationId xmlns:a16="http://schemas.microsoft.com/office/drawing/2014/main" id="{530C738C-F638-4B0C-9CB2-05B63A625B74}"/>
              </a:ext>
            </a:extLst>
          </p:cNvPr>
          <p:cNvSpPr txBox="1"/>
          <p:nvPr/>
        </p:nvSpPr>
        <p:spPr>
          <a:xfrm>
            <a:off x="2110533" y="3355228"/>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19829690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3ADB67E-7116-48E7-A675-99D608BF44F6}"/>
              </a:ext>
            </a:extLst>
          </p:cNvPr>
          <p:cNvSpPr/>
          <p:nvPr/>
        </p:nvSpPr>
        <p:spPr>
          <a:xfrm>
            <a:off x="405520" y="1604682"/>
            <a:ext cx="11380959" cy="364863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9CE2349B-5CF7-44F6-B312-ABD2FC545067}"/>
              </a:ext>
            </a:extLst>
          </p:cNvPr>
          <p:cNvPicPr>
            <a:picLocks noChangeAspect="1"/>
          </p:cNvPicPr>
          <p:nvPr/>
        </p:nvPicPr>
        <p:blipFill>
          <a:blip r:embed="rId2"/>
          <a:stretch>
            <a:fillRect/>
          </a:stretch>
        </p:blipFill>
        <p:spPr>
          <a:xfrm>
            <a:off x="1214119" y="1663143"/>
            <a:ext cx="9763760" cy="3531712"/>
          </a:xfrm>
          <a:prstGeom prst="rect">
            <a:avLst/>
          </a:prstGeom>
        </p:spPr>
      </p:pic>
      <p:sp>
        <p:nvSpPr>
          <p:cNvPr id="6" name="TextBox 5">
            <a:extLst>
              <a:ext uri="{FF2B5EF4-FFF2-40B4-BE49-F238E27FC236}">
                <a16:creationId xmlns:a16="http://schemas.microsoft.com/office/drawing/2014/main" id="{893FA83D-53B3-4F60-B0DD-D10E4B0B2F27}"/>
              </a:ext>
            </a:extLst>
          </p:cNvPr>
          <p:cNvSpPr txBox="1"/>
          <p:nvPr/>
        </p:nvSpPr>
        <p:spPr>
          <a:xfrm>
            <a:off x="8052347" y="3355228"/>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7" name="TextBox 6">
            <a:extLst>
              <a:ext uri="{FF2B5EF4-FFF2-40B4-BE49-F238E27FC236}">
                <a16:creationId xmlns:a16="http://schemas.microsoft.com/office/drawing/2014/main" id="{7749FD1E-F7A1-45D4-9580-5509BF60E442}"/>
              </a:ext>
            </a:extLst>
          </p:cNvPr>
          <p:cNvSpPr txBox="1"/>
          <p:nvPr/>
        </p:nvSpPr>
        <p:spPr>
          <a:xfrm>
            <a:off x="2110533" y="3355228"/>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37328311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3ADB67E-7116-48E7-A675-99D608BF44F6}"/>
              </a:ext>
            </a:extLst>
          </p:cNvPr>
          <p:cNvSpPr/>
          <p:nvPr/>
        </p:nvSpPr>
        <p:spPr>
          <a:xfrm>
            <a:off x="405520" y="1604682"/>
            <a:ext cx="11380959" cy="364863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CDCC8862-8A60-4552-9024-C756736FA609}"/>
              </a:ext>
            </a:extLst>
          </p:cNvPr>
          <p:cNvPicPr>
            <a:picLocks noChangeAspect="1"/>
          </p:cNvPicPr>
          <p:nvPr/>
        </p:nvPicPr>
        <p:blipFill>
          <a:blip r:embed="rId2"/>
          <a:stretch>
            <a:fillRect/>
          </a:stretch>
        </p:blipFill>
        <p:spPr>
          <a:xfrm>
            <a:off x="1268148" y="1655337"/>
            <a:ext cx="9655701" cy="3547323"/>
          </a:xfrm>
          <a:prstGeom prst="rect">
            <a:avLst/>
          </a:prstGeom>
        </p:spPr>
      </p:pic>
      <p:sp>
        <p:nvSpPr>
          <p:cNvPr id="6" name="TextBox 5">
            <a:extLst>
              <a:ext uri="{FF2B5EF4-FFF2-40B4-BE49-F238E27FC236}">
                <a16:creationId xmlns:a16="http://schemas.microsoft.com/office/drawing/2014/main" id="{9089B877-69BE-48D5-BE3E-074A6089BAE1}"/>
              </a:ext>
            </a:extLst>
          </p:cNvPr>
          <p:cNvSpPr txBox="1"/>
          <p:nvPr/>
        </p:nvSpPr>
        <p:spPr>
          <a:xfrm>
            <a:off x="8052347" y="3355228"/>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7" name="TextBox 6">
            <a:extLst>
              <a:ext uri="{FF2B5EF4-FFF2-40B4-BE49-F238E27FC236}">
                <a16:creationId xmlns:a16="http://schemas.microsoft.com/office/drawing/2014/main" id="{E94C5B30-2F1A-4448-B3BF-CAB3E219152D}"/>
              </a:ext>
            </a:extLst>
          </p:cNvPr>
          <p:cNvSpPr txBox="1"/>
          <p:nvPr/>
        </p:nvSpPr>
        <p:spPr>
          <a:xfrm>
            <a:off x="2110533" y="3355228"/>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42553797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3ADB67E-7116-48E7-A675-99D608BF44F6}"/>
              </a:ext>
            </a:extLst>
          </p:cNvPr>
          <p:cNvSpPr/>
          <p:nvPr/>
        </p:nvSpPr>
        <p:spPr>
          <a:xfrm>
            <a:off x="405520" y="1604682"/>
            <a:ext cx="11380959" cy="364863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C7BC4EDB-75D0-4958-8E94-005CBB37E250}"/>
              </a:ext>
            </a:extLst>
          </p:cNvPr>
          <p:cNvPicPr>
            <a:picLocks noChangeAspect="1"/>
          </p:cNvPicPr>
          <p:nvPr/>
        </p:nvPicPr>
        <p:blipFill>
          <a:blip r:embed="rId2"/>
          <a:stretch>
            <a:fillRect/>
          </a:stretch>
        </p:blipFill>
        <p:spPr>
          <a:xfrm>
            <a:off x="3430715" y="1666550"/>
            <a:ext cx="5330567" cy="3524898"/>
          </a:xfrm>
          <a:prstGeom prst="rect">
            <a:avLst/>
          </a:prstGeom>
        </p:spPr>
      </p:pic>
      <p:sp>
        <p:nvSpPr>
          <p:cNvPr id="4" name="TextBox 3">
            <a:extLst>
              <a:ext uri="{FF2B5EF4-FFF2-40B4-BE49-F238E27FC236}">
                <a16:creationId xmlns:a16="http://schemas.microsoft.com/office/drawing/2014/main" id="{539F181C-82C6-4C18-9C21-90698892FD42}"/>
              </a:ext>
            </a:extLst>
          </p:cNvPr>
          <p:cNvSpPr txBox="1"/>
          <p:nvPr/>
        </p:nvSpPr>
        <p:spPr>
          <a:xfrm>
            <a:off x="3430715" y="3428999"/>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5" name="TextBox 4">
            <a:extLst>
              <a:ext uri="{FF2B5EF4-FFF2-40B4-BE49-F238E27FC236}">
                <a16:creationId xmlns:a16="http://schemas.microsoft.com/office/drawing/2014/main" id="{6D5F0273-8938-414D-92A6-B78046520B8F}"/>
              </a:ext>
            </a:extLst>
          </p:cNvPr>
          <p:cNvSpPr txBox="1"/>
          <p:nvPr/>
        </p:nvSpPr>
        <p:spPr>
          <a:xfrm>
            <a:off x="6732161" y="3428999"/>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17212463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3ADB67E-7116-48E7-A675-99D608BF44F6}"/>
              </a:ext>
            </a:extLst>
          </p:cNvPr>
          <p:cNvSpPr/>
          <p:nvPr/>
        </p:nvSpPr>
        <p:spPr>
          <a:xfrm>
            <a:off x="405520" y="1604682"/>
            <a:ext cx="11380959" cy="364863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67706F31-B6B8-4DD0-9A84-434E85B1097A}"/>
              </a:ext>
            </a:extLst>
          </p:cNvPr>
          <p:cNvPicPr>
            <a:picLocks noChangeAspect="1"/>
          </p:cNvPicPr>
          <p:nvPr/>
        </p:nvPicPr>
        <p:blipFill>
          <a:blip r:embed="rId2"/>
          <a:stretch>
            <a:fillRect/>
          </a:stretch>
        </p:blipFill>
        <p:spPr>
          <a:xfrm>
            <a:off x="3441160" y="1678620"/>
            <a:ext cx="5309680" cy="3500760"/>
          </a:xfrm>
          <a:prstGeom prst="rect">
            <a:avLst/>
          </a:prstGeom>
        </p:spPr>
      </p:pic>
      <p:sp>
        <p:nvSpPr>
          <p:cNvPr id="5" name="TextBox 4">
            <a:extLst>
              <a:ext uri="{FF2B5EF4-FFF2-40B4-BE49-F238E27FC236}">
                <a16:creationId xmlns:a16="http://schemas.microsoft.com/office/drawing/2014/main" id="{CF9C257F-FA80-4C56-A4FD-6F268F9008AE}"/>
              </a:ext>
            </a:extLst>
          </p:cNvPr>
          <p:cNvSpPr txBox="1"/>
          <p:nvPr/>
        </p:nvSpPr>
        <p:spPr>
          <a:xfrm>
            <a:off x="3430715" y="3428999"/>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6" name="TextBox 5">
            <a:extLst>
              <a:ext uri="{FF2B5EF4-FFF2-40B4-BE49-F238E27FC236}">
                <a16:creationId xmlns:a16="http://schemas.microsoft.com/office/drawing/2014/main" id="{568DE677-3263-41AC-A0E4-8AC6786F195A}"/>
              </a:ext>
            </a:extLst>
          </p:cNvPr>
          <p:cNvSpPr txBox="1"/>
          <p:nvPr/>
        </p:nvSpPr>
        <p:spPr>
          <a:xfrm>
            <a:off x="6732161" y="3428999"/>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15704844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3ADB67E-7116-48E7-A675-99D608BF44F6}"/>
              </a:ext>
            </a:extLst>
          </p:cNvPr>
          <p:cNvSpPr/>
          <p:nvPr/>
        </p:nvSpPr>
        <p:spPr>
          <a:xfrm>
            <a:off x="405519" y="1604680"/>
            <a:ext cx="11380959" cy="364863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2411AF2A-880C-4775-8EDD-C58598B39BA3}"/>
              </a:ext>
            </a:extLst>
          </p:cNvPr>
          <p:cNvPicPr>
            <a:picLocks noChangeAspect="1"/>
          </p:cNvPicPr>
          <p:nvPr/>
        </p:nvPicPr>
        <p:blipFill>
          <a:blip r:embed="rId2"/>
          <a:stretch>
            <a:fillRect/>
          </a:stretch>
        </p:blipFill>
        <p:spPr>
          <a:xfrm>
            <a:off x="1790699" y="1657887"/>
            <a:ext cx="8610600" cy="3542223"/>
          </a:xfrm>
          <a:prstGeom prst="rect">
            <a:avLst/>
          </a:prstGeom>
        </p:spPr>
      </p:pic>
      <p:sp>
        <p:nvSpPr>
          <p:cNvPr id="9" name="TextBox 8">
            <a:extLst>
              <a:ext uri="{FF2B5EF4-FFF2-40B4-BE49-F238E27FC236}">
                <a16:creationId xmlns:a16="http://schemas.microsoft.com/office/drawing/2014/main" id="{4720AFCA-7C59-4134-B4F0-C6032F5FC342}"/>
              </a:ext>
            </a:extLst>
          </p:cNvPr>
          <p:cNvSpPr txBox="1"/>
          <p:nvPr/>
        </p:nvSpPr>
        <p:spPr>
          <a:xfrm>
            <a:off x="8052347" y="3355228"/>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10" name="TextBox 9">
            <a:extLst>
              <a:ext uri="{FF2B5EF4-FFF2-40B4-BE49-F238E27FC236}">
                <a16:creationId xmlns:a16="http://schemas.microsoft.com/office/drawing/2014/main" id="{84FED53B-88AF-4ADE-8145-7187EF71223B}"/>
              </a:ext>
            </a:extLst>
          </p:cNvPr>
          <p:cNvSpPr txBox="1"/>
          <p:nvPr/>
        </p:nvSpPr>
        <p:spPr>
          <a:xfrm>
            <a:off x="2110533" y="3355228"/>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11393152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3ADB67E-7116-48E7-A675-99D608BF44F6}"/>
              </a:ext>
            </a:extLst>
          </p:cNvPr>
          <p:cNvSpPr/>
          <p:nvPr/>
        </p:nvSpPr>
        <p:spPr>
          <a:xfrm>
            <a:off x="405519" y="1604680"/>
            <a:ext cx="11380959" cy="364863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8449E89A-7770-409A-AB54-FBFE46521CB5}"/>
              </a:ext>
            </a:extLst>
          </p:cNvPr>
          <p:cNvPicPr>
            <a:picLocks noChangeAspect="1"/>
          </p:cNvPicPr>
          <p:nvPr/>
        </p:nvPicPr>
        <p:blipFill>
          <a:blip r:embed="rId2"/>
          <a:stretch>
            <a:fillRect/>
          </a:stretch>
        </p:blipFill>
        <p:spPr>
          <a:xfrm>
            <a:off x="1786416" y="1654551"/>
            <a:ext cx="8619163" cy="3548892"/>
          </a:xfrm>
          <a:prstGeom prst="rect">
            <a:avLst/>
          </a:prstGeom>
        </p:spPr>
      </p:pic>
      <p:sp>
        <p:nvSpPr>
          <p:cNvPr id="5" name="TextBox 4">
            <a:extLst>
              <a:ext uri="{FF2B5EF4-FFF2-40B4-BE49-F238E27FC236}">
                <a16:creationId xmlns:a16="http://schemas.microsoft.com/office/drawing/2014/main" id="{181585D7-7BC4-43CD-A87D-AFA8FBF5A09E}"/>
              </a:ext>
            </a:extLst>
          </p:cNvPr>
          <p:cNvSpPr txBox="1"/>
          <p:nvPr/>
        </p:nvSpPr>
        <p:spPr>
          <a:xfrm>
            <a:off x="8052347" y="3355228"/>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7" name="TextBox 6">
            <a:extLst>
              <a:ext uri="{FF2B5EF4-FFF2-40B4-BE49-F238E27FC236}">
                <a16:creationId xmlns:a16="http://schemas.microsoft.com/office/drawing/2014/main" id="{4A05312C-A0EE-4EC4-AD66-92A3F7C5B573}"/>
              </a:ext>
            </a:extLst>
          </p:cNvPr>
          <p:cNvSpPr txBox="1"/>
          <p:nvPr/>
        </p:nvSpPr>
        <p:spPr>
          <a:xfrm>
            <a:off x="2110533" y="3355228"/>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37627607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A224E83-6A87-4457-8AFC-4C249CD28899}"/>
              </a:ext>
            </a:extLst>
          </p:cNvPr>
          <p:cNvSpPr/>
          <p:nvPr/>
        </p:nvSpPr>
        <p:spPr>
          <a:xfrm>
            <a:off x="405520" y="806821"/>
            <a:ext cx="11380959" cy="448683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B53C3D91-A321-4669-A55B-0AEEC6F84083}"/>
              </a:ext>
            </a:extLst>
          </p:cNvPr>
          <p:cNvPicPr>
            <a:picLocks noChangeAspect="1"/>
          </p:cNvPicPr>
          <p:nvPr/>
        </p:nvPicPr>
        <p:blipFill>
          <a:blip r:embed="rId2"/>
          <a:stretch>
            <a:fillRect/>
          </a:stretch>
        </p:blipFill>
        <p:spPr>
          <a:xfrm rot="16200000">
            <a:off x="2912838" y="3577949"/>
            <a:ext cx="236367" cy="144447"/>
          </a:xfrm>
          <a:prstGeom prst="rect">
            <a:avLst/>
          </a:prstGeom>
        </p:spPr>
      </p:pic>
      <p:pic>
        <p:nvPicPr>
          <p:cNvPr id="7" name="Picture 6">
            <a:extLst>
              <a:ext uri="{FF2B5EF4-FFF2-40B4-BE49-F238E27FC236}">
                <a16:creationId xmlns:a16="http://schemas.microsoft.com/office/drawing/2014/main" id="{55410590-79AB-4F0A-8FD4-F801680BAFD3}"/>
              </a:ext>
            </a:extLst>
          </p:cNvPr>
          <p:cNvPicPr>
            <a:picLocks noChangeAspect="1"/>
          </p:cNvPicPr>
          <p:nvPr/>
        </p:nvPicPr>
        <p:blipFill>
          <a:blip r:embed="rId2"/>
          <a:stretch>
            <a:fillRect/>
          </a:stretch>
        </p:blipFill>
        <p:spPr>
          <a:xfrm rot="16200000">
            <a:off x="4347303" y="3577949"/>
            <a:ext cx="236367" cy="144447"/>
          </a:xfrm>
          <a:prstGeom prst="rect">
            <a:avLst/>
          </a:prstGeom>
        </p:spPr>
      </p:pic>
      <p:pic>
        <p:nvPicPr>
          <p:cNvPr id="8" name="Picture 7">
            <a:extLst>
              <a:ext uri="{FF2B5EF4-FFF2-40B4-BE49-F238E27FC236}">
                <a16:creationId xmlns:a16="http://schemas.microsoft.com/office/drawing/2014/main" id="{492F511D-B535-4FE7-BF6E-A9D9E51DB076}"/>
              </a:ext>
            </a:extLst>
          </p:cNvPr>
          <p:cNvPicPr>
            <a:picLocks noChangeAspect="1"/>
          </p:cNvPicPr>
          <p:nvPr/>
        </p:nvPicPr>
        <p:blipFill>
          <a:blip r:embed="rId3"/>
          <a:stretch>
            <a:fillRect/>
          </a:stretch>
        </p:blipFill>
        <p:spPr>
          <a:xfrm>
            <a:off x="2361926" y="856797"/>
            <a:ext cx="7468145" cy="4386882"/>
          </a:xfrm>
          <a:prstGeom prst="rect">
            <a:avLst/>
          </a:prstGeom>
        </p:spPr>
      </p:pic>
      <p:sp>
        <p:nvSpPr>
          <p:cNvPr id="9" name="TextBox 8">
            <a:extLst>
              <a:ext uri="{FF2B5EF4-FFF2-40B4-BE49-F238E27FC236}">
                <a16:creationId xmlns:a16="http://schemas.microsoft.com/office/drawing/2014/main" id="{7F82C8BF-E79B-4C9C-B8B9-BFA17135BAD8}"/>
              </a:ext>
            </a:extLst>
          </p:cNvPr>
          <p:cNvSpPr txBox="1"/>
          <p:nvPr/>
        </p:nvSpPr>
        <p:spPr>
          <a:xfrm>
            <a:off x="5335437" y="3531988"/>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39573158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A224E83-6A87-4457-8AFC-4C249CD28899}"/>
              </a:ext>
            </a:extLst>
          </p:cNvPr>
          <p:cNvSpPr/>
          <p:nvPr/>
        </p:nvSpPr>
        <p:spPr>
          <a:xfrm>
            <a:off x="405520" y="806821"/>
            <a:ext cx="11380959" cy="448683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B53C3D91-A321-4669-A55B-0AEEC6F84083}"/>
              </a:ext>
            </a:extLst>
          </p:cNvPr>
          <p:cNvPicPr>
            <a:picLocks noChangeAspect="1"/>
          </p:cNvPicPr>
          <p:nvPr/>
        </p:nvPicPr>
        <p:blipFill>
          <a:blip r:embed="rId2"/>
          <a:stretch>
            <a:fillRect/>
          </a:stretch>
        </p:blipFill>
        <p:spPr>
          <a:xfrm rot="16200000">
            <a:off x="2912838" y="3577949"/>
            <a:ext cx="236367" cy="144447"/>
          </a:xfrm>
          <a:prstGeom prst="rect">
            <a:avLst/>
          </a:prstGeom>
        </p:spPr>
      </p:pic>
      <p:pic>
        <p:nvPicPr>
          <p:cNvPr id="7" name="Picture 6">
            <a:extLst>
              <a:ext uri="{FF2B5EF4-FFF2-40B4-BE49-F238E27FC236}">
                <a16:creationId xmlns:a16="http://schemas.microsoft.com/office/drawing/2014/main" id="{55410590-79AB-4F0A-8FD4-F801680BAFD3}"/>
              </a:ext>
            </a:extLst>
          </p:cNvPr>
          <p:cNvPicPr>
            <a:picLocks noChangeAspect="1"/>
          </p:cNvPicPr>
          <p:nvPr/>
        </p:nvPicPr>
        <p:blipFill>
          <a:blip r:embed="rId2"/>
          <a:stretch>
            <a:fillRect/>
          </a:stretch>
        </p:blipFill>
        <p:spPr>
          <a:xfrm rot="16200000">
            <a:off x="4347303" y="3577949"/>
            <a:ext cx="236367" cy="144447"/>
          </a:xfrm>
          <a:prstGeom prst="rect">
            <a:avLst/>
          </a:prstGeom>
        </p:spPr>
      </p:pic>
      <p:pic>
        <p:nvPicPr>
          <p:cNvPr id="2" name="Picture 1">
            <a:extLst>
              <a:ext uri="{FF2B5EF4-FFF2-40B4-BE49-F238E27FC236}">
                <a16:creationId xmlns:a16="http://schemas.microsoft.com/office/drawing/2014/main" id="{5ECD2A91-40ED-429F-9F31-491D18ED0599}"/>
              </a:ext>
            </a:extLst>
          </p:cNvPr>
          <p:cNvPicPr>
            <a:picLocks noChangeAspect="1"/>
          </p:cNvPicPr>
          <p:nvPr/>
        </p:nvPicPr>
        <p:blipFill>
          <a:blip r:embed="rId3"/>
          <a:stretch>
            <a:fillRect/>
          </a:stretch>
        </p:blipFill>
        <p:spPr>
          <a:xfrm>
            <a:off x="2370188" y="862983"/>
            <a:ext cx="7451621" cy="4374509"/>
          </a:xfrm>
          <a:prstGeom prst="rect">
            <a:avLst/>
          </a:prstGeom>
        </p:spPr>
      </p:pic>
      <p:sp>
        <p:nvSpPr>
          <p:cNvPr id="10" name="TextBox 9">
            <a:extLst>
              <a:ext uri="{FF2B5EF4-FFF2-40B4-BE49-F238E27FC236}">
                <a16:creationId xmlns:a16="http://schemas.microsoft.com/office/drawing/2014/main" id="{20DA676E-94D2-4211-AC98-4C2FBDF95E9C}"/>
              </a:ext>
            </a:extLst>
          </p:cNvPr>
          <p:cNvSpPr txBox="1"/>
          <p:nvPr/>
        </p:nvSpPr>
        <p:spPr>
          <a:xfrm>
            <a:off x="5335437" y="3531988"/>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12454495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73D00D4C-3487-4DC2-A929-20A6933019C9}"/>
              </a:ext>
            </a:extLst>
          </p:cNvPr>
          <p:cNvGrpSpPr/>
          <p:nvPr/>
        </p:nvGrpSpPr>
        <p:grpSpPr>
          <a:xfrm>
            <a:off x="916214" y="3111110"/>
            <a:ext cx="2729956" cy="1846660"/>
            <a:chOff x="154214" y="1161567"/>
            <a:chExt cx="2729956" cy="1846660"/>
          </a:xfrm>
        </p:grpSpPr>
        <p:sp>
          <p:nvSpPr>
            <p:cNvPr id="4" name="TextBox 3">
              <a:extLst>
                <a:ext uri="{FF2B5EF4-FFF2-40B4-BE49-F238E27FC236}">
                  <a16:creationId xmlns:a16="http://schemas.microsoft.com/office/drawing/2014/main" id="{33C9425D-B2FF-4099-B6A9-77A58235F139}"/>
                </a:ext>
              </a:extLst>
            </p:cNvPr>
            <p:cNvSpPr txBox="1"/>
            <p:nvPr/>
          </p:nvSpPr>
          <p:spPr>
            <a:xfrm>
              <a:off x="154214" y="1161567"/>
              <a:ext cx="2729956" cy="369332"/>
            </a:xfrm>
            <a:prstGeom prst="rect">
              <a:avLst/>
            </a:prstGeom>
            <a:noFill/>
          </p:spPr>
          <p:txBody>
            <a:bodyPr wrap="square" rtlCol="0">
              <a:spAutoFit/>
            </a:bodyPr>
            <a:lstStyle/>
            <a:p>
              <a:r>
                <a:rPr lang="en-US" dirty="0"/>
                <a:t>(</a:t>
              </a:r>
              <a:r>
                <a:rPr lang="en-US" dirty="0">
                  <a:solidFill>
                    <a:schemeClr val="accent6"/>
                  </a:solidFill>
                </a:rPr>
                <a:t>regression</a:t>
              </a:r>
              <a:r>
                <a:rPr lang="en-US" dirty="0"/>
                <a:t>, logistic)</a:t>
              </a:r>
            </a:p>
          </p:txBody>
        </p:sp>
        <p:sp>
          <p:nvSpPr>
            <p:cNvPr id="5" name="TextBox 4">
              <a:extLst>
                <a:ext uri="{FF2B5EF4-FFF2-40B4-BE49-F238E27FC236}">
                  <a16:creationId xmlns:a16="http://schemas.microsoft.com/office/drawing/2014/main" id="{9DB80225-185B-4378-9A8E-44486845B372}"/>
                </a:ext>
              </a:extLst>
            </p:cNvPr>
            <p:cNvSpPr txBox="1"/>
            <p:nvPr/>
          </p:nvSpPr>
          <p:spPr>
            <a:xfrm>
              <a:off x="154214" y="1530899"/>
              <a:ext cx="2729956" cy="369332"/>
            </a:xfrm>
            <a:prstGeom prst="rect">
              <a:avLst/>
            </a:prstGeom>
            <a:noFill/>
          </p:spPr>
          <p:txBody>
            <a:bodyPr wrap="square" rtlCol="0">
              <a:spAutoFit/>
            </a:bodyPr>
            <a:lstStyle/>
            <a:p>
              <a:r>
                <a:rPr lang="en-US" dirty="0"/>
                <a:t>(</a:t>
              </a:r>
              <a:r>
                <a:rPr lang="en-US" dirty="0">
                  <a:solidFill>
                    <a:schemeClr val="accent6"/>
                  </a:solidFill>
                </a:rPr>
                <a:t>regression</a:t>
              </a:r>
              <a:r>
                <a:rPr lang="en-US" dirty="0"/>
                <a:t>, machine)</a:t>
              </a:r>
            </a:p>
          </p:txBody>
        </p:sp>
        <p:sp>
          <p:nvSpPr>
            <p:cNvPr id="6" name="TextBox 5">
              <a:extLst>
                <a:ext uri="{FF2B5EF4-FFF2-40B4-BE49-F238E27FC236}">
                  <a16:creationId xmlns:a16="http://schemas.microsoft.com/office/drawing/2014/main" id="{8B5549BC-9A6D-4778-BED7-F26139EA95A6}"/>
                </a:ext>
              </a:extLst>
            </p:cNvPr>
            <p:cNvSpPr txBox="1"/>
            <p:nvPr/>
          </p:nvSpPr>
          <p:spPr>
            <a:xfrm>
              <a:off x="154214" y="1900231"/>
              <a:ext cx="2729956" cy="369332"/>
            </a:xfrm>
            <a:prstGeom prst="rect">
              <a:avLst/>
            </a:prstGeom>
            <a:noFill/>
          </p:spPr>
          <p:txBody>
            <a:bodyPr wrap="square" rtlCol="0">
              <a:spAutoFit/>
            </a:bodyPr>
            <a:lstStyle/>
            <a:p>
              <a:r>
                <a:rPr lang="en-US" dirty="0"/>
                <a:t>(</a:t>
              </a:r>
              <a:r>
                <a:rPr lang="en-US" dirty="0">
                  <a:solidFill>
                    <a:schemeClr val="accent6"/>
                  </a:solidFill>
                </a:rPr>
                <a:t>regression</a:t>
              </a:r>
              <a:r>
                <a:rPr lang="en-US" dirty="0"/>
                <a:t>, sigmoid)</a:t>
              </a:r>
            </a:p>
          </p:txBody>
        </p:sp>
        <p:sp>
          <p:nvSpPr>
            <p:cNvPr id="7" name="TextBox 6">
              <a:extLst>
                <a:ext uri="{FF2B5EF4-FFF2-40B4-BE49-F238E27FC236}">
                  <a16:creationId xmlns:a16="http://schemas.microsoft.com/office/drawing/2014/main" id="{374EC77E-CC7D-4EAC-B445-2A9CEAE9D215}"/>
                </a:ext>
              </a:extLst>
            </p:cNvPr>
            <p:cNvSpPr txBox="1"/>
            <p:nvPr/>
          </p:nvSpPr>
          <p:spPr>
            <a:xfrm>
              <a:off x="154214" y="2269563"/>
              <a:ext cx="2729956" cy="369332"/>
            </a:xfrm>
            <a:prstGeom prst="rect">
              <a:avLst/>
            </a:prstGeom>
            <a:noFill/>
          </p:spPr>
          <p:txBody>
            <a:bodyPr wrap="square" rtlCol="0">
              <a:spAutoFit/>
            </a:bodyPr>
            <a:lstStyle/>
            <a:p>
              <a:r>
                <a:rPr lang="en-US" dirty="0"/>
                <a:t>(</a:t>
              </a:r>
              <a:r>
                <a:rPr lang="en-US" dirty="0">
                  <a:solidFill>
                    <a:schemeClr val="accent6"/>
                  </a:solidFill>
                </a:rPr>
                <a:t>regression</a:t>
              </a:r>
              <a:r>
                <a:rPr lang="en-US" dirty="0"/>
                <a:t>, supervised)</a:t>
              </a:r>
            </a:p>
          </p:txBody>
        </p:sp>
        <p:sp>
          <p:nvSpPr>
            <p:cNvPr id="8" name="TextBox 7">
              <a:extLst>
                <a:ext uri="{FF2B5EF4-FFF2-40B4-BE49-F238E27FC236}">
                  <a16:creationId xmlns:a16="http://schemas.microsoft.com/office/drawing/2014/main" id="{4169B992-F32F-4050-A82C-370A4080EFC2}"/>
                </a:ext>
              </a:extLst>
            </p:cNvPr>
            <p:cNvSpPr txBox="1"/>
            <p:nvPr/>
          </p:nvSpPr>
          <p:spPr>
            <a:xfrm>
              <a:off x="154214" y="2638895"/>
              <a:ext cx="2729956" cy="369332"/>
            </a:xfrm>
            <a:prstGeom prst="rect">
              <a:avLst/>
            </a:prstGeom>
            <a:noFill/>
          </p:spPr>
          <p:txBody>
            <a:bodyPr wrap="square" rtlCol="0">
              <a:spAutoFit/>
            </a:bodyPr>
            <a:lstStyle/>
            <a:p>
              <a:r>
                <a:rPr lang="en-US" dirty="0"/>
                <a:t>(</a:t>
              </a:r>
              <a:r>
                <a:rPr lang="en-US" dirty="0">
                  <a:solidFill>
                    <a:schemeClr val="accent6"/>
                  </a:solidFill>
                </a:rPr>
                <a:t>regression</a:t>
              </a:r>
              <a:r>
                <a:rPr lang="en-US" dirty="0"/>
                <a:t>, neural)</a:t>
              </a:r>
            </a:p>
          </p:txBody>
        </p:sp>
      </p:grpSp>
      <p:grpSp>
        <p:nvGrpSpPr>
          <p:cNvPr id="14" name="Group 13">
            <a:extLst>
              <a:ext uri="{FF2B5EF4-FFF2-40B4-BE49-F238E27FC236}">
                <a16:creationId xmlns:a16="http://schemas.microsoft.com/office/drawing/2014/main" id="{4FD12923-1F26-4E3B-BEE2-DF7A5B14932F}"/>
              </a:ext>
            </a:extLst>
          </p:cNvPr>
          <p:cNvGrpSpPr/>
          <p:nvPr/>
        </p:nvGrpSpPr>
        <p:grpSpPr>
          <a:xfrm>
            <a:off x="5701302" y="3111110"/>
            <a:ext cx="2902676" cy="1846660"/>
            <a:chOff x="3244124" y="1161567"/>
            <a:chExt cx="2902676" cy="1846660"/>
          </a:xfrm>
        </p:grpSpPr>
        <p:sp>
          <p:nvSpPr>
            <p:cNvPr id="9" name="TextBox 8">
              <a:extLst>
                <a:ext uri="{FF2B5EF4-FFF2-40B4-BE49-F238E27FC236}">
                  <a16:creationId xmlns:a16="http://schemas.microsoft.com/office/drawing/2014/main" id="{36006BBD-885B-44C6-91B6-5350BCDF212D}"/>
                </a:ext>
              </a:extLst>
            </p:cNvPr>
            <p:cNvSpPr txBox="1"/>
            <p:nvPr/>
          </p:nvSpPr>
          <p:spPr>
            <a:xfrm>
              <a:off x="3244124" y="1161567"/>
              <a:ext cx="2729956" cy="369332"/>
            </a:xfrm>
            <a:prstGeom prst="rect">
              <a:avLst/>
            </a:prstGeom>
            <a:noFill/>
          </p:spPr>
          <p:txBody>
            <a:bodyPr wrap="square" rtlCol="0">
              <a:spAutoFit/>
            </a:bodyPr>
            <a:lstStyle/>
            <a:p>
              <a:r>
                <a:rPr lang="en-US" dirty="0"/>
                <a:t>(</a:t>
              </a:r>
              <a:r>
                <a:rPr lang="en-US" dirty="0">
                  <a:solidFill>
                    <a:schemeClr val="accent6"/>
                  </a:solidFill>
                </a:rPr>
                <a:t>regression</a:t>
              </a:r>
              <a:r>
                <a:rPr lang="en-US" dirty="0"/>
                <a:t>, zebra)</a:t>
              </a:r>
            </a:p>
          </p:txBody>
        </p:sp>
        <p:sp>
          <p:nvSpPr>
            <p:cNvPr id="10" name="TextBox 9">
              <a:extLst>
                <a:ext uri="{FF2B5EF4-FFF2-40B4-BE49-F238E27FC236}">
                  <a16:creationId xmlns:a16="http://schemas.microsoft.com/office/drawing/2014/main" id="{71DC91BD-2D33-49B4-B482-8DEAF5178D6A}"/>
                </a:ext>
              </a:extLst>
            </p:cNvPr>
            <p:cNvSpPr txBox="1"/>
            <p:nvPr/>
          </p:nvSpPr>
          <p:spPr>
            <a:xfrm>
              <a:off x="3244124" y="1530899"/>
              <a:ext cx="2729956" cy="369332"/>
            </a:xfrm>
            <a:prstGeom prst="rect">
              <a:avLst/>
            </a:prstGeom>
            <a:noFill/>
          </p:spPr>
          <p:txBody>
            <a:bodyPr wrap="square" rtlCol="0">
              <a:spAutoFit/>
            </a:bodyPr>
            <a:lstStyle/>
            <a:p>
              <a:r>
                <a:rPr lang="en-US" dirty="0"/>
                <a:t>(</a:t>
              </a:r>
              <a:r>
                <a:rPr lang="en-US" dirty="0">
                  <a:solidFill>
                    <a:schemeClr val="accent6"/>
                  </a:solidFill>
                </a:rPr>
                <a:t>regression</a:t>
              </a:r>
              <a:r>
                <a:rPr lang="en-US" dirty="0"/>
                <a:t>, pimples)</a:t>
              </a:r>
            </a:p>
          </p:txBody>
        </p:sp>
        <p:sp>
          <p:nvSpPr>
            <p:cNvPr id="11" name="TextBox 10">
              <a:extLst>
                <a:ext uri="{FF2B5EF4-FFF2-40B4-BE49-F238E27FC236}">
                  <a16:creationId xmlns:a16="http://schemas.microsoft.com/office/drawing/2014/main" id="{8037B0A3-DDCA-447B-91C2-8DBE71B79124}"/>
                </a:ext>
              </a:extLst>
            </p:cNvPr>
            <p:cNvSpPr txBox="1"/>
            <p:nvPr/>
          </p:nvSpPr>
          <p:spPr>
            <a:xfrm>
              <a:off x="3244124" y="1900231"/>
              <a:ext cx="2902676" cy="369332"/>
            </a:xfrm>
            <a:prstGeom prst="rect">
              <a:avLst/>
            </a:prstGeom>
            <a:noFill/>
          </p:spPr>
          <p:txBody>
            <a:bodyPr wrap="square" rtlCol="0">
              <a:spAutoFit/>
            </a:bodyPr>
            <a:lstStyle/>
            <a:p>
              <a:r>
                <a:rPr lang="en-US" dirty="0"/>
                <a:t>(</a:t>
              </a:r>
              <a:r>
                <a:rPr lang="en-US" dirty="0">
                  <a:solidFill>
                    <a:schemeClr val="accent6"/>
                  </a:solidFill>
                </a:rPr>
                <a:t>regression</a:t>
              </a:r>
              <a:r>
                <a:rPr lang="en-US" dirty="0"/>
                <a:t>, Gangnam-Style)</a:t>
              </a:r>
            </a:p>
          </p:txBody>
        </p:sp>
        <p:sp>
          <p:nvSpPr>
            <p:cNvPr id="12" name="TextBox 11">
              <a:extLst>
                <a:ext uri="{FF2B5EF4-FFF2-40B4-BE49-F238E27FC236}">
                  <a16:creationId xmlns:a16="http://schemas.microsoft.com/office/drawing/2014/main" id="{AF37E86A-CE01-4E09-A4DA-BB61E5437A59}"/>
                </a:ext>
              </a:extLst>
            </p:cNvPr>
            <p:cNvSpPr txBox="1"/>
            <p:nvPr/>
          </p:nvSpPr>
          <p:spPr>
            <a:xfrm>
              <a:off x="3244124" y="2269563"/>
              <a:ext cx="2729956" cy="369332"/>
            </a:xfrm>
            <a:prstGeom prst="rect">
              <a:avLst/>
            </a:prstGeom>
            <a:noFill/>
          </p:spPr>
          <p:txBody>
            <a:bodyPr wrap="square" rtlCol="0">
              <a:spAutoFit/>
            </a:bodyPr>
            <a:lstStyle/>
            <a:p>
              <a:r>
                <a:rPr lang="en-US" dirty="0"/>
                <a:t>(</a:t>
              </a:r>
              <a:r>
                <a:rPr lang="en-US" dirty="0">
                  <a:solidFill>
                    <a:schemeClr val="accent6"/>
                  </a:solidFill>
                </a:rPr>
                <a:t>regression</a:t>
              </a:r>
              <a:r>
                <a:rPr lang="en-US" dirty="0"/>
                <a:t>, toothpaste)</a:t>
              </a:r>
            </a:p>
          </p:txBody>
        </p:sp>
        <p:sp>
          <p:nvSpPr>
            <p:cNvPr id="13" name="TextBox 12">
              <a:extLst>
                <a:ext uri="{FF2B5EF4-FFF2-40B4-BE49-F238E27FC236}">
                  <a16:creationId xmlns:a16="http://schemas.microsoft.com/office/drawing/2014/main" id="{F9030FA7-BE98-4769-AC85-08A75D0D56F6}"/>
                </a:ext>
              </a:extLst>
            </p:cNvPr>
            <p:cNvSpPr txBox="1"/>
            <p:nvPr/>
          </p:nvSpPr>
          <p:spPr>
            <a:xfrm>
              <a:off x="3244124" y="2638895"/>
              <a:ext cx="2729956" cy="369332"/>
            </a:xfrm>
            <a:prstGeom prst="rect">
              <a:avLst/>
            </a:prstGeom>
            <a:noFill/>
          </p:spPr>
          <p:txBody>
            <a:bodyPr wrap="square" rtlCol="0">
              <a:spAutoFit/>
            </a:bodyPr>
            <a:lstStyle/>
            <a:p>
              <a:r>
                <a:rPr lang="en-US" dirty="0"/>
                <a:t>(</a:t>
              </a:r>
              <a:r>
                <a:rPr lang="en-US" dirty="0">
                  <a:solidFill>
                    <a:schemeClr val="accent6"/>
                  </a:solidFill>
                </a:rPr>
                <a:t>regression</a:t>
              </a:r>
              <a:r>
                <a:rPr lang="en-US" dirty="0"/>
                <a:t>, idiot)</a:t>
              </a:r>
            </a:p>
          </p:txBody>
        </p:sp>
      </p:grpSp>
      <p:grpSp>
        <p:nvGrpSpPr>
          <p:cNvPr id="21" name="Group 20">
            <a:extLst>
              <a:ext uri="{FF2B5EF4-FFF2-40B4-BE49-F238E27FC236}">
                <a16:creationId xmlns:a16="http://schemas.microsoft.com/office/drawing/2014/main" id="{8232300E-EA18-49E7-9791-EFDE492CEC97}"/>
              </a:ext>
            </a:extLst>
          </p:cNvPr>
          <p:cNvGrpSpPr/>
          <p:nvPr/>
        </p:nvGrpSpPr>
        <p:grpSpPr>
          <a:xfrm>
            <a:off x="874032" y="2352210"/>
            <a:ext cx="7729946" cy="533230"/>
            <a:chOff x="874032" y="2352210"/>
            <a:chExt cx="6673306" cy="533230"/>
          </a:xfrm>
        </p:grpSpPr>
        <p:cxnSp>
          <p:nvCxnSpPr>
            <p:cNvPr id="17" name="Straight Connector 16">
              <a:extLst>
                <a:ext uri="{FF2B5EF4-FFF2-40B4-BE49-F238E27FC236}">
                  <a16:creationId xmlns:a16="http://schemas.microsoft.com/office/drawing/2014/main" id="{D905D60B-122A-40A1-99B1-2F3D4D6C07F4}"/>
                </a:ext>
              </a:extLst>
            </p:cNvPr>
            <p:cNvCxnSpPr>
              <a:cxnSpLocks/>
            </p:cNvCxnSpPr>
            <p:nvPr/>
          </p:nvCxnSpPr>
          <p:spPr>
            <a:xfrm>
              <a:off x="874032" y="2885440"/>
              <a:ext cx="6673306" cy="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B32C1E46-E030-4579-B04C-956B9D76AC77}"/>
                </a:ext>
              </a:extLst>
            </p:cNvPr>
            <p:cNvSpPr txBox="1"/>
            <p:nvPr/>
          </p:nvSpPr>
          <p:spPr>
            <a:xfrm>
              <a:off x="874032" y="2352210"/>
              <a:ext cx="6673306" cy="461665"/>
            </a:xfrm>
            <a:prstGeom prst="rect">
              <a:avLst/>
            </a:prstGeom>
            <a:noFill/>
          </p:spPr>
          <p:txBody>
            <a:bodyPr wrap="square" rtlCol="0">
              <a:spAutoFit/>
            </a:bodyPr>
            <a:lstStyle/>
            <a:p>
              <a:pPr algn="ctr"/>
              <a:r>
                <a:rPr lang="en-US" sz="2400" b="1" dirty="0"/>
                <a:t>Binomial Classification</a:t>
              </a:r>
            </a:p>
          </p:txBody>
        </p:sp>
      </p:grpSp>
      <p:sp>
        <p:nvSpPr>
          <p:cNvPr id="20" name="TextBox 19">
            <a:extLst>
              <a:ext uri="{FF2B5EF4-FFF2-40B4-BE49-F238E27FC236}">
                <a16:creationId xmlns:a16="http://schemas.microsoft.com/office/drawing/2014/main" id="{17C1AF95-94D2-45EE-BCD0-68F9CB367637}"/>
              </a:ext>
            </a:extLst>
          </p:cNvPr>
          <p:cNvSpPr txBox="1"/>
          <p:nvPr/>
        </p:nvSpPr>
        <p:spPr>
          <a:xfrm>
            <a:off x="4210685" y="3757441"/>
            <a:ext cx="640080" cy="553998"/>
          </a:xfrm>
          <a:prstGeom prst="rect">
            <a:avLst/>
          </a:prstGeom>
          <a:noFill/>
        </p:spPr>
        <p:txBody>
          <a:bodyPr wrap="square" rtlCol="0">
            <a:spAutoFit/>
          </a:bodyPr>
          <a:lstStyle/>
          <a:p>
            <a:r>
              <a:rPr lang="en-US" sz="3000" dirty="0"/>
              <a:t>VS</a:t>
            </a: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F271AD56-0FA5-4268-951F-7CE6882AB17F}"/>
                  </a:ext>
                </a:extLst>
              </p:cNvPr>
              <p:cNvSpPr txBox="1"/>
              <p:nvPr/>
            </p:nvSpPr>
            <p:spPr>
              <a:xfrm>
                <a:off x="916214" y="5183439"/>
                <a:ext cx="2263866" cy="944746"/>
              </a:xfrm>
              <a:prstGeom prst="rect">
                <a:avLst/>
              </a:prstGeom>
              <a:noFill/>
            </p:spPr>
            <p:txBody>
              <a:bodyPr wrap="square" rtlCol="0">
                <a:spAutoFit/>
              </a:bodyPr>
              <a:lstStyle/>
              <a:p>
                <a:r>
                  <a:rPr lang="en-US" dirty="0"/>
                  <a:t>Likely to observe</a:t>
                </a:r>
              </a:p>
              <a:p>
                <a:endParaRPr lang="en-US" dirty="0"/>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𝐷</m:t>
                      </m:r>
                      <m:r>
                        <a:rPr lang="en-US" b="0" i="1" smtClean="0">
                          <a:latin typeface="Cambria Math" panose="02040503050406030204" pitchFamily="18" charset="0"/>
                        </a:rPr>
                        <m:t>=1|</m:t>
                      </m:r>
                      <m:r>
                        <a:rPr lang="en-US" b="0" i="1" smtClean="0">
                          <a:latin typeface="Cambria Math" panose="02040503050406030204" pitchFamily="18" charset="0"/>
                        </a:rPr>
                        <m:t>𝑤</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𝑝𝑜𝑠</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≈1</m:t>
                      </m:r>
                    </m:oMath>
                  </m:oMathPara>
                </a14:m>
                <a:endParaRPr lang="en-US" dirty="0"/>
              </a:p>
            </p:txBody>
          </p:sp>
        </mc:Choice>
        <mc:Fallback xmlns="">
          <p:sp>
            <p:nvSpPr>
              <p:cNvPr id="22" name="TextBox 21">
                <a:extLst>
                  <a:ext uri="{FF2B5EF4-FFF2-40B4-BE49-F238E27FC236}">
                    <a16:creationId xmlns:a16="http://schemas.microsoft.com/office/drawing/2014/main" id="{F271AD56-0FA5-4268-951F-7CE6882AB17F}"/>
                  </a:ext>
                </a:extLst>
              </p:cNvPr>
              <p:cNvSpPr txBox="1">
                <a:spLocks noRot="1" noChangeAspect="1" noMove="1" noResize="1" noEditPoints="1" noAdjustHandles="1" noChangeArrowheads="1" noChangeShapeType="1" noTextEdit="1"/>
              </p:cNvSpPr>
              <p:nvPr/>
            </p:nvSpPr>
            <p:spPr>
              <a:xfrm>
                <a:off x="916214" y="5183439"/>
                <a:ext cx="2263866" cy="944746"/>
              </a:xfrm>
              <a:prstGeom prst="rect">
                <a:avLst/>
              </a:prstGeom>
              <a:blipFill>
                <a:blip r:embed="rId2"/>
                <a:stretch>
                  <a:fillRect l="-2151" t="-3226" b="-32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B2C13F99-25C0-4E59-A11E-F0DB4DB6BF9A}"/>
                  </a:ext>
                </a:extLst>
              </p:cNvPr>
              <p:cNvSpPr txBox="1"/>
              <p:nvPr/>
            </p:nvSpPr>
            <p:spPr>
              <a:xfrm>
                <a:off x="5701301" y="5183439"/>
                <a:ext cx="2308379" cy="945900"/>
              </a:xfrm>
              <a:prstGeom prst="rect">
                <a:avLst/>
              </a:prstGeom>
              <a:noFill/>
            </p:spPr>
            <p:txBody>
              <a:bodyPr wrap="square" rtlCol="0">
                <a:spAutoFit/>
              </a:bodyPr>
              <a:lstStyle/>
              <a:p>
                <a:r>
                  <a:rPr lang="en-US" dirty="0"/>
                  <a:t>Unlikely to observe</a:t>
                </a:r>
              </a:p>
              <a:p>
                <a:endParaRPr lang="en-US" dirty="0"/>
              </a:p>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𝐷</m:t>
                      </m:r>
                      <m:r>
                        <a:rPr lang="en-US" i="1">
                          <a:latin typeface="Cambria Math" panose="02040503050406030204" pitchFamily="18" charset="0"/>
                        </a:rPr>
                        <m:t>=1|</m:t>
                      </m:r>
                      <m:r>
                        <a:rPr lang="en-US" i="1">
                          <a:latin typeface="Cambria Math" panose="02040503050406030204" pitchFamily="18" charset="0"/>
                        </a:rPr>
                        <m:t>𝑤</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b="0" i="1" smtClean="0">
                              <a:latin typeface="Cambria Math" panose="02040503050406030204" pitchFamily="18" charset="0"/>
                            </a:rPr>
                            <m:t>𝑛𝑒𝑔</m:t>
                          </m:r>
                        </m:sub>
                      </m:sSub>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0</m:t>
                      </m:r>
                    </m:oMath>
                  </m:oMathPara>
                </a14:m>
                <a:endParaRPr lang="en-US" dirty="0"/>
              </a:p>
            </p:txBody>
          </p:sp>
        </mc:Choice>
        <mc:Fallback xmlns="">
          <p:sp>
            <p:nvSpPr>
              <p:cNvPr id="23" name="TextBox 22">
                <a:extLst>
                  <a:ext uri="{FF2B5EF4-FFF2-40B4-BE49-F238E27FC236}">
                    <a16:creationId xmlns:a16="http://schemas.microsoft.com/office/drawing/2014/main" id="{B2C13F99-25C0-4E59-A11E-F0DB4DB6BF9A}"/>
                  </a:ext>
                </a:extLst>
              </p:cNvPr>
              <p:cNvSpPr txBox="1">
                <a:spLocks noRot="1" noChangeAspect="1" noMove="1" noResize="1" noEditPoints="1" noAdjustHandles="1" noChangeArrowheads="1" noChangeShapeType="1" noTextEdit="1"/>
              </p:cNvSpPr>
              <p:nvPr/>
            </p:nvSpPr>
            <p:spPr>
              <a:xfrm>
                <a:off x="5701301" y="5183439"/>
                <a:ext cx="2308379" cy="945900"/>
              </a:xfrm>
              <a:prstGeom prst="rect">
                <a:avLst/>
              </a:prstGeom>
              <a:blipFill>
                <a:blip r:embed="rId3"/>
                <a:stretch>
                  <a:fillRect l="-2111" t="-3226" b="-3226"/>
                </a:stretch>
              </a:blipFill>
            </p:spPr>
            <p:txBody>
              <a:bodyPr/>
              <a:lstStyle/>
              <a:p>
                <a:r>
                  <a:rPr lang="en-US">
                    <a:noFill/>
                  </a:rPr>
                  <a:t> </a:t>
                </a:r>
              </a:p>
            </p:txBody>
          </p:sp>
        </mc:Fallback>
      </mc:AlternateContent>
      <p:cxnSp>
        <p:nvCxnSpPr>
          <p:cNvPr id="26" name="Straight Connector 25">
            <a:extLst>
              <a:ext uri="{FF2B5EF4-FFF2-40B4-BE49-F238E27FC236}">
                <a16:creationId xmlns:a16="http://schemas.microsoft.com/office/drawing/2014/main" id="{88CE0DC6-CDA2-459D-8D58-2E06F53C855C}"/>
              </a:ext>
            </a:extLst>
          </p:cNvPr>
          <p:cNvCxnSpPr>
            <a:cxnSpLocks/>
          </p:cNvCxnSpPr>
          <p:nvPr/>
        </p:nvCxnSpPr>
        <p:spPr>
          <a:xfrm>
            <a:off x="5664200" y="5105400"/>
            <a:ext cx="2899138" cy="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0828C9FA-5E99-4210-BCD7-2673B42DA567}"/>
              </a:ext>
            </a:extLst>
          </p:cNvPr>
          <p:cNvCxnSpPr>
            <a:cxnSpLocks/>
          </p:cNvCxnSpPr>
          <p:nvPr/>
        </p:nvCxnSpPr>
        <p:spPr>
          <a:xfrm>
            <a:off x="874032" y="5105400"/>
            <a:ext cx="4930672" cy="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44C52877-0EFB-49F4-B072-6F131D86828A}"/>
              </a:ext>
            </a:extLst>
          </p:cNvPr>
          <p:cNvPicPr>
            <a:picLocks noChangeAspect="1"/>
          </p:cNvPicPr>
          <p:nvPr/>
        </p:nvPicPr>
        <p:blipFill>
          <a:blip r:embed="rId4"/>
          <a:stretch>
            <a:fillRect/>
          </a:stretch>
        </p:blipFill>
        <p:spPr>
          <a:xfrm>
            <a:off x="327212" y="593841"/>
            <a:ext cx="11421035" cy="748371"/>
          </a:xfrm>
          <a:prstGeom prst="rect">
            <a:avLst/>
          </a:prstGeom>
        </p:spPr>
      </p:pic>
      <p:sp>
        <p:nvSpPr>
          <p:cNvPr id="24" name="TextBox 23">
            <a:extLst>
              <a:ext uri="{FF2B5EF4-FFF2-40B4-BE49-F238E27FC236}">
                <a16:creationId xmlns:a16="http://schemas.microsoft.com/office/drawing/2014/main" id="{D6E73D95-A899-4744-BC8A-0D671EF465FF}"/>
              </a:ext>
            </a:extLst>
          </p:cNvPr>
          <p:cNvSpPr txBox="1"/>
          <p:nvPr/>
        </p:nvSpPr>
        <p:spPr>
          <a:xfrm>
            <a:off x="3516164" y="4366148"/>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23337304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38" name="Group 1037">
            <a:extLst>
              <a:ext uri="{FF2B5EF4-FFF2-40B4-BE49-F238E27FC236}">
                <a16:creationId xmlns:a16="http://schemas.microsoft.com/office/drawing/2014/main" id="{38C74AB1-51A5-4758-B434-4F9672F4FA7B}"/>
              </a:ext>
            </a:extLst>
          </p:cNvPr>
          <p:cNvGrpSpPr/>
          <p:nvPr/>
        </p:nvGrpSpPr>
        <p:grpSpPr>
          <a:xfrm>
            <a:off x="-192281" y="233553"/>
            <a:ext cx="12363708" cy="8448862"/>
            <a:chOff x="-192281" y="233553"/>
            <a:chExt cx="12363708" cy="8448862"/>
          </a:xfrm>
        </p:grpSpPr>
        <p:sp>
          <p:nvSpPr>
            <p:cNvPr id="1024" name="Oval 1023">
              <a:extLst>
                <a:ext uri="{FF2B5EF4-FFF2-40B4-BE49-F238E27FC236}">
                  <a16:creationId xmlns:a16="http://schemas.microsoft.com/office/drawing/2014/main" id="{9D3CE719-F61E-40DB-B6C2-6DAECF3E95E5}"/>
                </a:ext>
              </a:extLst>
            </p:cNvPr>
            <p:cNvSpPr/>
            <p:nvPr/>
          </p:nvSpPr>
          <p:spPr>
            <a:xfrm>
              <a:off x="624309" y="4702024"/>
              <a:ext cx="2642567" cy="1756471"/>
            </a:xfrm>
            <a:prstGeom prst="ellipse">
              <a:avLst/>
            </a:prstGeom>
            <a:noFill/>
            <a:ln w="412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50BF63FE-9FEB-4F00-9F2F-11A340C36D05}"/>
                </a:ext>
              </a:extLst>
            </p:cNvPr>
            <p:cNvSpPr txBox="1"/>
            <p:nvPr/>
          </p:nvSpPr>
          <p:spPr>
            <a:xfrm>
              <a:off x="-192281" y="233553"/>
              <a:ext cx="4485816" cy="707886"/>
            </a:xfrm>
            <a:prstGeom prst="rect">
              <a:avLst/>
            </a:prstGeom>
            <a:noFill/>
          </p:spPr>
          <p:txBody>
            <a:bodyPr wrap="square" rtlCol="0">
              <a:spAutoFit/>
            </a:bodyPr>
            <a:lstStyle/>
            <a:p>
              <a:pPr algn="ctr"/>
              <a:r>
                <a:rPr lang="en-US" sz="4000" b="1" dirty="0"/>
                <a:t>Direct Sampling</a:t>
              </a:r>
            </a:p>
          </p:txBody>
        </p:sp>
        <p:sp>
          <p:nvSpPr>
            <p:cNvPr id="19" name="TextBox 18">
              <a:extLst>
                <a:ext uri="{FF2B5EF4-FFF2-40B4-BE49-F238E27FC236}">
                  <a16:creationId xmlns:a16="http://schemas.microsoft.com/office/drawing/2014/main" id="{5BDA33FD-3676-45AE-833D-53CDAD039DD3}"/>
                </a:ext>
              </a:extLst>
            </p:cNvPr>
            <p:cNvSpPr txBox="1"/>
            <p:nvPr/>
          </p:nvSpPr>
          <p:spPr>
            <a:xfrm>
              <a:off x="7069595" y="233553"/>
              <a:ext cx="5089973" cy="707886"/>
            </a:xfrm>
            <a:prstGeom prst="rect">
              <a:avLst/>
            </a:prstGeom>
            <a:noFill/>
          </p:spPr>
          <p:txBody>
            <a:bodyPr wrap="square" rtlCol="0">
              <a:spAutoFit/>
            </a:bodyPr>
            <a:lstStyle/>
            <a:p>
              <a:pPr algn="ctr"/>
              <a:r>
                <a:rPr lang="en-US" sz="4000" b="1" dirty="0"/>
                <a:t>Bootstrap Resampling</a:t>
              </a:r>
            </a:p>
          </p:txBody>
        </p:sp>
        <p:sp>
          <p:nvSpPr>
            <p:cNvPr id="121" name="TextBox 120">
              <a:extLst>
                <a:ext uri="{FF2B5EF4-FFF2-40B4-BE49-F238E27FC236}">
                  <a16:creationId xmlns:a16="http://schemas.microsoft.com/office/drawing/2014/main" id="{59244E4E-5AFE-48A6-912F-F26D0DEB59DA}"/>
                </a:ext>
              </a:extLst>
            </p:cNvPr>
            <p:cNvSpPr txBox="1"/>
            <p:nvPr/>
          </p:nvSpPr>
          <p:spPr>
            <a:xfrm>
              <a:off x="975763" y="3585310"/>
              <a:ext cx="1987246" cy="379172"/>
            </a:xfrm>
            <a:prstGeom prst="rect">
              <a:avLst/>
            </a:prstGeom>
            <a:noFill/>
          </p:spPr>
          <p:txBody>
            <a:bodyPr wrap="square" rtlCol="0">
              <a:spAutoFit/>
            </a:bodyPr>
            <a:lstStyle/>
            <a:p>
              <a:pPr algn="ctr"/>
              <a:r>
                <a:rPr lang="en-US" u="sng" dirty="0"/>
                <a:t>Population</a:t>
              </a:r>
            </a:p>
          </p:txBody>
        </p:sp>
        <p:grpSp>
          <p:nvGrpSpPr>
            <p:cNvPr id="5" name="Group 4">
              <a:extLst>
                <a:ext uri="{FF2B5EF4-FFF2-40B4-BE49-F238E27FC236}">
                  <a16:creationId xmlns:a16="http://schemas.microsoft.com/office/drawing/2014/main" id="{9F861C28-596F-41E2-BDD2-FF66000B8A12}"/>
                </a:ext>
              </a:extLst>
            </p:cNvPr>
            <p:cNvGrpSpPr/>
            <p:nvPr/>
          </p:nvGrpSpPr>
          <p:grpSpPr>
            <a:xfrm>
              <a:off x="532850" y="1251613"/>
              <a:ext cx="2859601" cy="2250303"/>
              <a:chOff x="1032473" y="1564978"/>
              <a:chExt cx="2859601" cy="2250303"/>
            </a:xfrm>
          </p:grpSpPr>
          <p:sp>
            <p:nvSpPr>
              <p:cNvPr id="129" name="Oval 128">
                <a:extLst>
                  <a:ext uri="{FF2B5EF4-FFF2-40B4-BE49-F238E27FC236}">
                    <a16:creationId xmlns:a16="http://schemas.microsoft.com/office/drawing/2014/main" id="{8E096D95-6828-4BF7-A466-7200AD5D8473}"/>
                  </a:ext>
                </a:extLst>
              </p:cNvPr>
              <p:cNvSpPr/>
              <p:nvPr/>
            </p:nvSpPr>
            <p:spPr>
              <a:xfrm>
                <a:off x="1671490" y="2386597"/>
                <a:ext cx="503767" cy="50376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130" name="Oval 129">
                <a:extLst>
                  <a:ext uri="{FF2B5EF4-FFF2-40B4-BE49-F238E27FC236}">
                    <a16:creationId xmlns:a16="http://schemas.microsoft.com/office/drawing/2014/main" id="{3B3A8203-6F91-4301-BA66-9F4970F1C4D1}"/>
                  </a:ext>
                </a:extLst>
              </p:cNvPr>
              <p:cNvSpPr/>
              <p:nvPr/>
            </p:nvSpPr>
            <p:spPr>
              <a:xfrm>
                <a:off x="1123932" y="2419649"/>
                <a:ext cx="503767" cy="503767"/>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a:t>
                </a:r>
              </a:p>
            </p:txBody>
          </p:sp>
          <p:sp>
            <p:nvSpPr>
              <p:cNvPr id="131" name="Oval 130">
                <a:extLst>
                  <a:ext uri="{FF2B5EF4-FFF2-40B4-BE49-F238E27FC236}">
                    <a16:creationId xmlns:a16="http://schemas.microsoft.com/office/drawing/2014/main" id="{DDCE6018-416E-4F90-A68C-0E2F86B01BE4}"/>
                  </a:ext>
                </a:extLst>
              </p:cNvPr>
              <p:cNvSpPr/>
              <p:nvPr/>
            </p:nvSpPr>
            <p:spPr>
              <a:xfrm>
                <a:off x="2375044" y="1583424"/>
                <a:ext cx="503767" cy="503767"/>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132" name="Oval 131">
                <a:extLst>
                  <a:ext uri="{FF2B5EF4-FFF2-40B4-BE49-F238E27FC236}">
                    <a16:creationId xmlns:a16="http://schemas.microsoft.com/office/drawing/2014/main" id="{5BFD58CA-45BD-4A00-B015-0806BEABF490}"/>
                  </a:ext>
                </a:extLst>
              </p:cNvPr>
              <p:cNvSpPr/>
              <p:nvPr/>
            </p:nvSpPr>
            <p:spPr>
              <a:xfrm>
                <a:off x="1032473" y="2962613"/>
                <a:ext cx="503767" cy="503767"/>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33" name="Oval 132">
                <a:extLst>
                  <a:ext uri="{FF2B5EF4-FFF2-40B4-BE49-F238E27FC236}">
                    <a16:creationId xmlns:a16="http://schemas.microsoft.com/office/drawing/2014/main" id="{7A2046C6-3941-403F-BB7A-C3C1B1B8406A}"/>
                  </a:ext>
                </a:extLst>
              </p:cNvPr>
              <p:cNvSpPr/>
              <p:nvPr/>
            </p:nvSpPr>
            <p:spPr>
              <a:xfrm>
                <a:off x="1810042" y="1773689"/>
                <a:ext cx="503767" cy="50376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8</a:t>
                </a:r>
              </a:p>
            </p:txBody>
          </p:sp>
          <p:sp>
            <p:nvSpPr>
              <p:cNvPr id="134" name="Oval 133">
                <a:extLst>
                  <a:ext uri="{FF2B5EF4-FFF2-40B4-BE49-F238E27FC236}">
                    <a16:creationId xmlns:a16="http://schemas.microsoft.com/office/drawing/2014/main" id="{847E1905-1BFD-4AD1-8A1F-8A20A0D23AE0}"/>
                  </a:ext>
                </a:extLst>
              </p:cNvPr>
              <p:cNvSpPr/>
              <p:nvPr/>
            </p:nvSpPr>
            <p:spPr>
              <a:xfrm>
                <a:off x="2119789" y="3311514"/>
                <a:ext cx="503767" cy="50376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35" name="Oval 134">
                <a:extLst>
                  <a:ext uri="{FF2B5EF4-FFF2-40B4-BE49-F238E27FC236}">
                    <a16:creationId xmlns:a16="http://schemas.microsoft.com/office/drawing/2014/main" id="{E6ADC1EC-3968-475A-B5C0-8D7364D771CF}"/>
                  </a:ext>
                </a:extLst>
              </p:cNvPr>
              <p:cNvSpPr/>
              <p:nvPr/>
            </p:nvSpPr>
            <p:spPr>
              <a:xfrm>
                <a:off x="2698934" y="2657366"/>
                <a:ext cx="503767" cy="503767"/>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136" name="Oval 135">
                <a:extLst>
                  <a:ext uri="{FF2B5EF4-FFF2-40B4-BE49-F238E27FC236}">
                    <a16:creationId xmlns:a16="http://schemas.microsoft.com/office/drawing/2014/main" id="{16FC8307-AAAD-4117-BE47-CB2BBC46F6B1}"/>
                  </a:ext>
                </a:extLst>
              </p:cNvPr>
              <p:cNvSpPr/>
              <p:nvPr/>
            </p:nvSpPr>
            <p:spPr>
              <a:xfrm>
                <a:off x="2975005" y="1564978"/>
                <a:ext cx="503767" cy="503767"/>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7</a:t>
                </a:r>
              </a:p>
            </p:txBody>
          </p:sp>
          <p:sp>
            <p:nvSpPr>
              <p:cNvPr id="137" name="Oval 136">
                <a:extLst>
                  <a:ext uri="{FF2B5EF4-FFF2-40B4-BE49-F238E27FC236}">
                    <a16:creationId xmlns:a16="http://schemas.microsoft.com/office/drawing/2014/main" id="{11A9412E-672B-48CF-B7FA-FDA6FD12DDF1}"/>
                  </a:ext>
                </a:extLst>
              </p:cNvPr>
              <p:cNvSpPr/>
              <p:nvPr/>
            </p:nvSpPr>
            <p:spPr>
              <a:xfrm>
                <a:off x="1596271" y="2938365"/>
                <a:ext cx="503767" cy="50376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9</a:t>
                </a:r>
              </a:p>
            </p:txBody>
          </p:sp>
          <p:sp>
            <p:nvSpPr>
              <p:cNvPr id="138" name="Oval 137">
                <a:extLst>
                  <a:ext uri="{FF2B5EF4-FFF2-40B4-BE49-F238E27FC236}">
                    <a16:creationId xmlns:a16="http://schemas.microsoft.com/office/drawing/2014/main" id="{F5843425-AB02-4439-9C76-EC5EE30A3407}"/>
                  </a:ext>
                </a:extLst>
              </p:cNvPr>
              <p:cNvSpPr/>
              <p:nvPr/>
            </p:nvSpPr>
            <p:spPr>
              <a:xfrm>
                <a:off x="2138828" y="2760283"/>
                <a:ext cx="503767" cy="503767"/>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dirty="0"/>
                  <a:t>10</a:t>
                </a:r>
              </a:p>
            </p:txBody>
          </p:sp>
          <p:sp>
            <p:nvSpPr>
              <p:cNvPr id="139" name="Oval 138">
                <a:extLst>
                  <a:ext uri="{FF2B5EF4-FFF2-40B4-BE49-F238E27FC236}">
                    <a16:creationId xmlns:a16="http://schemas.microsoft.com/office/drawing/2014/main" id="{2FAF54B1-935E-4722-8774-7B9D45E98661}"/>
                  </a:ext>
                </a:extLst>
              </p:cNvPr>
              <p:cNvSpPr/>
              <p:nvPr/>
            </p:nvSpPr>
            <p:spPr>
              <a:xfrm>
                <a:off x="2217126" y="2220703"/>
                <a:ext cx="503767" cy="503767"/>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dirty="0"/>
                  <a:t>11</a:t>
                </a:r>
              </a:p>
            </p:txBody>
          </p:sp>
          <p:sp>
            <p:nvSpPr>
              <p:cNvPr id="140" name="Oval 139">
                <a:extLst>
                  <a:ext uri="{FF2B5EF4-FFF2-40B4-BE49-F238E27FC236}">
                    <a16:creationId xmlns:a16="http://schemas.microsoft.com/office/drawing/2014/main" id="{1469446A-76A0-46BF-9CAB-88C4F861D271}"/>
                  </a:ext>
                </a:extLst>
              </p:cNvPr>
              <p:cNvSpPr/>
              <p:nvPr/>
            </p:nvSpPr>
            <p:spPr>
              <a:xfrm>
                <a:off x="1263410" y="1931085"/>
                <a:ext cx="503767" cy="503767"/>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dirty="0"/>
                  <a:t>12</a:t>
                </a:r>
              </a:p>
            </p:txBody>
          </p:sp>
          <p:sp>
            <p:nvSpPr>
              <p:cNvPr id="141" name="Oval 140">
                <a:extLst>
                  <a:ext uri="{FF2B5EF4-FFF2-40B4-BE49-F238E27FC236}">
                    <a16:creationId xmlns:a16="http://schemas.microsoft.com/office/drawing/2014/main" id="{A3811B9E-4782-4FE6-9EDD-57C4F7E57CC8}"/>
                  </a:ext>
                </a:extLst>
              </p:cNvPr>
              <p:cNvSpPr/>
              <p:nvPr/>
            </p:nvSpPr>
            <p:spPr>
              <a:xfrm>
                <a:off x="2753900" y="2087191"/>
                <a:ext cx="503767" cy="503767"/>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dirty="0"/>
                  <a:t>13</a:t>
                </a:r>
              </a:p>
            </p:txBody>
          </p:sp>
          <p:sp>
            <p:nvSpPr>
              <p:cNvPr id="142" name="Oval 141">
                <a:extLst>
                  <a:ext uri="{FF2B5EF4-FFF2-40B4-BE49-F238E27FC236}">
                    <a16:creationId xmlns:a16="http://schemas.microsoft.com/office/drawing/2014/main" id="{43204AA7-D0E7-4EE0-B7B5-1A9DA7C60168}"/>
                  </a:ext>
                </a:extLst>
              </p:cNvPr>
              <p:cNvSpPr/>
              <p:nvPr/>
            </p:nvSpPr>
            <p:spPr>
              <a:xfrm>
                <a:off x="3262732" y="3000894"/>
                <a:ext cx="503767" cy="5037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dirty="0"/>
                  <a:t>14</a:t>
                </a:r>
              </a:p>
            </p:txBody>
          </p:sp>
          <p:sp>
            <p:nvSpPr>
              <p:cNvPr id="143" name="Oval 142">
                <a:extLst>
                  <a:ext uri="{FF2B5EF4-FFF2-40B4-BE49-F238E27FC236}">
                    <a16:creationId xmlns:a16="http://schemas.microsoft.com/office/drawing/2014/main" id="{A9FCFC48-40B9-4CC0-B173-A6C5397692F7}"/>
                  </a:ext>
                </a:extLst>
              </p:cNvPr>
              <p:cNvSpPr/>
              <p:nvPr/>
            </p:nvSpPr>
            <p:spPr>
              <a:xfrm>
                <a:off x="3244797" y="2472586"/>
                <a:ext cx="503767" cy="503767"/>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dirty="0"/>
                  <a:t>15</a:t>
                </a:r>
              </a:p>
            </p:txBody>
          </p:sp>
          <p:sp>
            <p:nvSpPr>
              <p:cNvPr id="144" name="Oval 143">
                <a:extLst>
                  <a:ext uri="{FF2B5EF4-FFF2-40B4-BE49-F238E27FC236}">
                    <a16:creationId xmlns:a16="http://schemas.microsoft.com/office/drawing/2014/main" id="{9C4C62A5-DAC4-498C-B002-D9C1F550A691}"/>
                  </a:ext>
                </a:extLst>
              </p:cNvPr>
              <p:cNvSpPr/>
              <p:nvPr/>
            </p:nvSpPr>
            <p:spPr>
              <a:xfrm>
                <a:off x="2681385" y="3214497"/>
                <a:ext cx="503767" cy="503767"/>
              </a:xfrm>
              <a:prstGeom prst="ellipse">
                <a:avLst/>
              </a:prstGeom>
              <a:solidFill>
                <a:srgbClr val="FF3399"/>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dirty="0"/>
                  <a:t>16</a:t>
                </a:r>
              </a:p>
            </p:txBody>
          </p:sp>
          <p:sp>
            <p:nvSpPr>
              <p:cNvPr id="145" name="Oval 144">
                <a:extLst>
                  <a:ext uri="{FF2B5EF4-FFF2-40B4-BE49-F238E27FC236}">
                    <a16:creationId xmlns:a16="http://schemas.microsoft.com/office/drawing/2014/main" id="{344ADE01-C1EB-4329-A9C5-E10C6B54257E}"/>
                  </a:ext>
                </a:extLst>
              </p:cNvPr>
              <p:cNvSpPr/>
              <p:nvPr/>
            </p:nvSpPr>
            <p:spPr>
              <a:xfrm>
                <a:off x="3388307" y="1965027"/>
                <a:ext cx="503767" cy="503767"/>
              </a:xfrm>
              <a:prstGeom prst="ellipse">
                <a:avLst/>
              </a:prstGeom>
              <a:solidFill>
                <a:srgbClr val="660033"/>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dirty="0"/>
                  <a:t>17</a:t>
                </a:r>
              </a:p>
            </p:txBody>
          </p:sp>
        </p:grpSp>
        <p:sp>
          <p:nvSpPr>
            <p:cNvPr id="146" name="TextBox 145">
              <a:extLst>
                <a:ext uri="{FF2B5EF4-FFF2-40B4-BE49-F238E27FC236}">
                  <a16:creationId xmlns:a16="http://schemas.microsoft.com/office/drawing/2014/main" id="{241C374F-6D5F-4E53-B3A1-692E4F1B4509}"/>
                </a:ext>
              </a:extLst>
            </p:cNvPr>
            <p:cNvSpPr txBox="1"/>
            <p:nvPr/>
          </p:nvSpPr>
          <p:spPr>
            <a:xfrm>
              <a:off x="7327880" y="3371218"/>
              <a:ext cx="4393590" cy="369332"/>
            </a:xfrm>
            <a:prstGeom prst="rect">
              <a:avLst/>
            </a:prstGeom>
            <a:noFill/>
          </p:spPr>
          <p:txBody>
            <a:bodyPr wrap="square" rtlCol="0">
              <a:spAutoFit/>
            </a:bodyPr>
            <a:lstStyle/>
            <a:p>
              <a:pPr algn="ctr"/>
              <a:r>
                <a:rPr lang="en-US" u="sng" dirty="0"/>
                <a:t>Bootstrap population = Original sample</a:t>
              </a:r>
            </a:p>
          </p:txBody>
        </p:sp>
        <p:grpSp>
          <p:nvGrpSpPr>
            <p:cNvPr id="153" name="Group 152">
              <a:extLst>
                <a:ext uri="{FF2B5EF4-FFF2-40B4-BE49-F238E27FC236}">
                  <a16:creationId xmlns:a16="http://schemas.microsoft.com/office/drawing/2014/main" id="{6C901944-DE44-45FE-A7EB-5B1142C77D25}"/>
                </a:ext>
              </a:extLst>
            </p:cNvPr>
            <p:cNvGrpSpPr/>
            <p:nvPr/>
          </p:nvGrpSpPr>
          <p:grpSpPr>
            <a:xfrm>
              <a:off x="1188216" y="4950566"/>
              <a:ext cx="1661054" cy="1212322"/>
              <a:chOff x="5480092" y="143535"/>
              <a:chExt cx="1661054" cy="1212322"/>
            </a:xfrm>
          </p:grpSpPr>
          <p:sp>
            <p:nvSpPr>
              <p:cNvPr id="154" name="Oval 153">
                <a:extLst>
                  <a:ext uri="{FF2B5EF4-FFF2-40B4-BE49-F238E27FC236}">
                    <a16:creationId xmlns:a16="http://schemas.microsoft.com/office/drawing/2014/main" id="{2F353DED-31F0-41B0-BE19-7582B6082AC6}"/>
                  </a:ext>
                </a:extLst>
              </p:cNvPr>
              <p:cNvSpPr/>
              <p:nvPr/>
            </p:nvSpPr>
            <p:spPr>
              <a:xfrm>
                <a:off x="5480092" y="852090"/>
                <a:ext cx="503767" cy="50376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155" name="Oval 154">
                <a:extLst>
                  <a:ext uri="{FF2B5EF4-FFF2-40B4-BE49-F238E27FC236}">
                    <a16:creationId xmlns:a16="http://schemas.microsoft.com/office/drawing/2014/main" id="{1F806B6A-484B-4011-94F4-F2BB830A2364}"/>
                  </a:ext>
                </a:extLst>
              </p:cNvPr>
              <p:cNvSpPr/>
              <p:nvPr/>
            </p:nvSpPr>
            <p:spPr>
              <a:xfrm>
                <a:off x="6026724" y="647302"/>
                <a:ext cx="503767" cy="503767"/>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a:t>
                </a:r>
              </a:p>
            </p:txBody>
          </p:sp>
          <p:sp>
            <p:nvSpPr>
              <p:cNvPr id="156" name="Oval 155">
                <a:extLst>
                  <a:ext uri="{FF2B5EF4-FFF2-40B4-BE49-F238E27FC236}">
                    <a16:creationId xmlns:a16="http://schemas.microsoft.com/office/drawing/2014/main" id="{04043000-42C8-4499-80C6-B5AB440BA2EF}"/>
                  </a:ext>
                </a:extLst>
              </p:cNvPr>
              <p:cNvSpPr/>
              <p:nvPr/>
            </p:nvSpPr>
            <p:spPr>
              <a:xfrm>
                <a:off x="6321472" y="143535"/>
                <a:ext cx="503767" cy="503767"/>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157" name="Oval 156">
                <a:extLst>
                  <a:ext uri="{FF2B5EF4-FFF2-40B4-BE49-F238E27FC236}">
                    <a16:creationId xmlns:a16="http://schemas.microsoft.com/office/drawing/2014/main" id="{AFB404BC-FFEE-4D81-81FB-81D26B5ABFBF}"/>
                  </a:ext>
                </a:extLst>
              </p:cNvPr>
              <p:cNvSpPr/>
              <p:nvPr/>
            </p:nvSpPr>
            <p:spPr>
              <a:xfrm>
                <a:off x="6637379" y="686196"/>
                <a:ext cx="503767" cy="503767"/>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58" name="Oval 157">
                <a:extLst>
                  <a:ext uri="{FF2B5EF4-FFF2-40B4-BE49-F238E27FC236}">
                    <a16:creationId xmlns:a16="http://schemas.microsoft.com/office/drawing/2014/main" id="{6D038F07-39DB-47C8-B9BC-D473A1207774}"/>
                  </a:ext>
                </a:extLst>
              </p:cNvPr>
              <p:cNvSpPr/>
              <p:nvPr/>
            </p:nvSpPr>
            <p:spPr>
              <a:xfrm>
                <a:off x="5618644" y="239182"/>
                <a:ext cx="503767" cy="50376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8</a:t>
                </a:r>
              </a:p>
            </p:txBody>
          </p:sp>
        </p:grpSp>
        <p:sp>
          <p:nvSpPr>
            <p:cNvPr id="159" name="TextBox 158">
              <a:extLst>
                <a:ext uri="{FF2B5EF4-FFF2-40B4-BE49-F238E27FC236}">
                  <a16:creationId xmlns:a16="http://schemas.microsoft.com/office/drawing/2014/main" id="{3788E922-0464-4C24-A89D-0A5F46805A25}"/>
                </a:ext>
              </a:extLst>
            </p:cNvPr>
            <p:cNvSpPr txBox="1"/>
            <p:nvPr/>
          </p:nvSpPr>
          <p:spPr>
            <a:xfrm>
              <a:off x="1009811" y="6605624"/>
              <a:ext cx="1987246" cy="379172"/>
            </a:xfrm>
            <a:prstGeom prst="rect">
              <a:avLst/>
            </a:prstGeom>
            <a:noFill/>
          </p:spPr>
          <p:txBody>
            <a:bodyPr wrap="square" rtlCol="0">
              <a:spAutoFit/>
            </a:bodyPr>
            <a:lstStyle/>
            <a:p>
              <a:pPr algn="ctr"/>
              <a:r>
                <a:rPr lang="en-US" u="sng" dirty="0"/>
                <a:t>Original sample</a:t>
              </a:r>
            </a:p>
          </p:txBody>
        </p:sp>
        <p:sp>
          <p:nvSpPr>
            <p:cNvPr id="161" name="Arrow: Down 160">
              <a:extLst>
                <a:ext uri="{FF2B5EF4-FFF2-40B4-BE49-F238E27FC236}">
                  <a16:creationId xmlns:a16="http://schemas.microsoft.com/office/drawing/2014/main" id="{4462BF5F-CD6D-40B3-9068-7437420D4FAF}"/>
                </a:ext>
              </a:extLst>
            </p:cNvPr>
            <p:cNvSpPr/>
            <p:nvPr/>
          </p:nvSpPr>
          <p:spPr>
            <a:xfrm>
              <a:off x="1657515" y="4192861"/>
              <a:ext cx="637281" cy="438850"/>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Arrow: Down 161">
              <a:extLst>
                <a:ext uri="{FF2B5EF4-FFF2-40B4-BE49-F238E27FC236}">
                  <a16:creationId xmlns:a16="http://schemas.microsoft.com/office/drawing/2014/main" id="{F0A8F875-89E8-43FE-91D6-42B05A8C4B72}"/>
                </a:ext>
              </a:extLst>
            </p:cNvPr>
            <p:cNvSpPr/>
            <p:nvPr/>
          </p:nvSpPr>
          <p:spPr>
            <a:xfrm>
              <a:off x="9258630" y="3915052"/>
              <a:ext cx="637281" cy="438850"/>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 name="TextBox 213">
              <a:extLst>
                <a:ext uri="{FF2B5EF4-FFF2-40B4-BE49-F238E27FC236}">
                  <a16:creationId xmlns:a16="http://schemas.microsoft.com/office/drawing/2014/main" id="{70206928-96EC-441E-84EE-0EC02D9EFFA5}"/>
                </a:ext>
              </a:extLst>
            </p:cNvPr>
            <p:cNvSpPr txBox="1"/>
            <p:nvPr/>
          </p:nvSpPr>
          <p:spPr>
            <a:xfrm>
              <a:off x="8642992" y="6595766"/>
              <a:ext cx="1987246" cy="379172"/>
            </a:xfrm>
            <a:prstGeom prst="rect">
              <a:avLst/>
            </a:prstGeom>
            <a:noFill/>
          </p:spPr>
          <p:txBody>
            <a:bodyPr wrap="square" rtlCol="0">
              <a:spAutoFit/>
            </a:bodyPr>
            <a:lstStyle/>
            <a:p>
              <a:pPr algn="ctr"/>
              <a:r>
                <a:rPr lang="en-US" u="sng" dirty="0"/>
                <a:t>Bootstrap Samples</a:t>
              </a:r>
            </a:p>
          </p:txBody>
        </p:sp>
        <p:sp>
          <p:nvSpPr>
            <p:cNvPr id="215" name="Arrow: Down 214">
              <a:extLst>
                <a:ext uri="{FF2B5EF4-FFF2-40B4-BE49-F238E27FC236}">
                  <a16:creationId xmlns:a16="http://schemas.microsoft.com/office/drawing/2014/main" id="{8EA43AF2-C82F-4239-B88A-49C817E7ECFB}"/>
                </a:ext>
              </a:extLst>
            </p:cNvPr>
            <p:cNvSpPr/>
            <p:nvPr/>
          </p:nvSpPr>
          <p:spPr>
            <a:xfrm>
              <a:off x="1668090" y="7241638"/>
              <a:ext cx="637281" cy="438850"/>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6" name="Arrow: Down 215">
              <a:extLst>
                <a:ext uri="{FF2B5EF4-FFF2-40B4-BE49-F238E27FC236}">
                  <a16:creationId xmlns:a16="http://schemas.microsoft.com/office/drawing/2014/main" id="{D7048E0C-5B91-40C5-858B-E44358C05AFE}"/>
                </a:ext>
              </a:extLst>
            </p:cNvPr>
            <p:cNvSpPr/>
            <p:nvPr/>
          </p:nvSpPr>
          <p:spPr>
            <a:xfrm>
              <a:off x="9283122" y="7239588"/>
              <a:ext cx="637281" cy="438850"/>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861D4FFA-FE4D-43B2-80B9-13D8326DEDB0}"/>
                </a:ext>
              </a:extLst>
            </p:cNvPr>
            <p:cNvSpPr/>
            <p:nvPr/>
          </p:nvSpPr>
          <p:spPr>
            <a:xfrm>
              <a:off x="823829" y="8019941"/>
              <a:ext cx="2291113" cy="6624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ANALYSIS</a:t>
              </a:r>
            </a:p>
          </p:txBody>
        </p:sp>
        <p:sp>
          <p:nvSpPr>
            <p:cNvPr id="218" name="Rectangle 217">
              <a:extLst>
                <a:ext uri="{FF2B5EF4-FFF2-40B4-BE49-F238E27FC236}">
                  <a16:creationId xmlns:a16="http://schemas.microsoft.com/office/drawing/2014/main" id="{F5525ED0-06F6-4D81-9F91-C9A3C3464949}"/>
                </a:ext>
              </a:extLst>
            </p:cNvPr>
            <p:cNvSpPr/>
            <p:nvPr/>
          </p:nvSpPr>
          <p:spPr>
            <a:xfrm>
              <a:off x="8456205" y="8019941"/>
              <a:ext cx="2291113" cy="6624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ANALYSIS</a:t>
              </a:r>
            </a:p>
          </p:txBody>
        </p:sp>
        <p:sp>
          <p:nvSpPr>
            <p:cNvPr id="220" name="Oval 219">
              <a:extLst>
                <a:ext uri="{FF2B5EF4-FFF2-40B4-BE49-F238E27FC236}">
                  <a16:creationId xmlns:a16="http://schemas.microsoft.com/office/drawing/2014/main" id="{1904223D-3262-4F61-8E76-0A58FB539A31}"/>
                </a:ext>
              </a:extLst>
            </p:cNvPr>
            <p:cNvSpPr/>
            <p:nvPr/>
          </p:nvSpPr>
          <p:spPr>
            <a:xfrm>
              <a:off x="8273915" y="1347437"/>
              <a:ext cx="2642567" cy="1756471"/>
            </a:xfrm>
            <a:prstGeom prst="ellipse">
              <a:avLst/>
            </a:prstGeom>
            <a:noFill/>
            <a:ln w="412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2" name="Group 221">
              <a:extLst>
                <a:ext uri="{FF2B5EF4-FFF2-40B4-BE49-F238E27FC236}">
                  <a16:creationId xmlns:a16="http://schemas.microsoft.com/office/drawing/2014/main" id="{642C6A79-CE0E-4806-BF5A-2F451FBF850F}"/>
                </a:ext>
              </a:extLst>
            </p:cNvPr>
            <p:cNvGrpSpPr/>
            <p:nvPr/>
          </p:nvGrpSpPr>
          <p:grpSpPr>
            <a:xfrm>
              <a:off x="8837822" y="1595979"/>
              <a:ext cx="1661054" cy="1212322"/>
              <a:chOff x="5480092" y="143535"/>
              <a:chExt cx="1661054" cy="1212322"/>
            </a:xfrm>
          </p:grpSpPr>
          <p:sp>
            <p:nvSpPr>
              <p:cNvPr id="224" name="Oval 223">
                <a:extLst>
                  <a:ext uri="{FF2B5EF4-FFF2-40B4-BE49-F238E27FC236}">
                    <a16:creationId xmlns:a16="http://schemas.microsoft.com/office/drawing/2014/main" id="{55F2849D-A431-49BB-A7E0-BB85856930BE}"/>
                  </a:ext>
                </a:extLst>
              </p:cNvPr>
              <p:cNvSpPr/>
              <p:nvPr/>
            </p:nvSpPr>
            <p:spPr>
              <a:xfrm>
                <a:off x="5480092" y="852090"/>
                <a:ext cx="503767" cy="50376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225" name="Oval 224">
                <a:extLst>
                  <a:ext uri="{FF2B5EF4-FFF2-40B4-BE49-F238E27FC236}">
                    <a16:creationId xmlns:a16="http://schemas.microsoft.com/office/drawing/2014/main" id="{3B5AE980-0F69-41F8-A891-B8999B64F60F}"/>
                  </a:ext>
                </a:extLst>
              </p:cNvPr>
              <p:cNvSpPr/>
              <p:nvPr/>
            </p:nvSpPr>
            <p:spPr>
              <a:xfrm>
                <a:off x="6026724" y="647302"/>
                <a:ext cx="503767" cy="503767"/>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a:t>
                </a:r>
              </a:p>
            </p:txBody>
          </p:sp>
          <p:sp>
            <p:nvSpPr>
              <p:cNvPr id="226" name="Oval 225">
                <a:extLst>
                  <a:ext uri="{FF2B5EF4-FFF2-40B4-BE49-F238E27FC236}">
                    <a16:creationId xmlns:a16="http://schemas.microsoft.com/office/drawing/2014/main" id="{49FE8C0F-5A1D-49BB-8290-6994704995C0}"/>
                  </a:ext>
                </a:extLst>
              </p:cNvPr>
              <p:cNvSpPr/>
              <p:nvPr/>
            </p:nvSpPr>
            <p:spPr>
              <a:xfrm>
                <a:off x="6321472" y="143535"/>
                <a:ext cx="503767" cy="503767"/>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227" name="Oval 226">
                <a:extLst>
                  <a:ext uri="{FF2B5EF4-FFF2-40B4-BE49-F238E27FC236}">
                    <a16:creationId xmlns:a16="http://schemas.microsoft.com/office/drawing/2014/main" id="{27187D66-24D3-4966-886C-E69B116A27C8}"/>
                  </a:ext>
                </a:extLst>
              </p:cNvPr>
              <p:cNvSpPr/>
              <p:nvPr/>
            </p:nvSpPr>
            <p:spPr>
              <a:xfrm>
                <a:off x="6637379" y="686196"/>
                <a:ext cx="503767" cy="503767"/>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228" name="Oval 227">
                <a:extLst>
                  <a:ext uri="{FF2B5EF4-FFF2-40B4-BE49-F238E27FC236}">
                    <a16:creationId xmlns:a16="http://schemas.microsoft.com/office/drawing/2014/main" id="{6874C39B-96A4-44D2-AB84-F24F18C0617C}"/>
                  </a:ext>
                </a:extLst>
              </p:cNvPr>
              <p:cNvSpPr/>
              <p:nvPr/>
            </p:nvSpPr>
            <p:spPr>
              <a:xfrm>
                <a:off x="5618644" y="239182"/>
                <a:ext cx="503767" cy="50376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8</a:t>
                </a:r>
              </a:p>
            </p:txBody>
          </p:sp>
        </p:grpSp>
        <p:cxnSp>
          <p:nvCxnSpPr>
            <p:cNvPr id="1027" name="Straight Arrow Connector 1026">
              <a:extLst>
                <a:ext uri="{FF2B5EF4-FFF2-40B4-BE49-F238E27FC236}">
                  <a16:creationId xmlns:a16="http://schemas.microsoft.com/office/drawing/2014/main" id="{997BD798-6600-4C14-BB83-C58A112EF7FF}"/>
                </a:ext>
              </a:extLst>
            </p:cNvPr>
            <p:cNvCxnSpPr>
              <a:cxnSpLocks/>
              <a:stCxn id="1024" idx="6"/>
              <a:endCxn id="220" idx="2"/>
            </p:cNvCxnSpPr>
            <p:nvPr/>
          </p:nvCxnSpPr>
          <p:spPr>
            <a:xfrm flipV="1">
              <a:off x="3266876" y="2225673"/>
              <a:ext cx="5007039" cy="3354587"/>
            </a:xfrm>
            <a:prstGeom prst="straightConnector1">
              <a:avLst/>
            </a:prstGeom>
            <a:ln w="41275">
              <a:headEnd type="triangle" w="lg" len="lg"/>
              <a:tailEnd type="triangle" w="lg" len="lg"/>
            </a:ln>
          </p:spPr>
          <p:style>
            <a:lnRef idx="1">
              <a:schemeClr val="accent1"/>
            </a:lnRef>
            <a:fillRef idx="0">
              <a:schemeClr val="accent1"/>
            </a:fillRef>
            <a:effectRef idx="0">
              <a:schemeClr val="accent1"/>
            </a:effectRef>
            <a:fontRef idx="minor">
              <a:schemeClr val="tx1"/>
            </a:fontRef>
          </p:style>
        </p:cxnSp>
        <p:grpSp>
          <p:nvGrpSpPr>
            <p:cNvPr id="1036" name="Group 1035">
              <a:extLst>
                <a:ext uri="{FF2B5EF4-FFF2-40B4-BE49-F238E27FC236}">
                  <a16:creationId xmlns:a16="http://schemas.microsoft.com/office/drawing/2014/main" id="{2D5ACE0C-0156-4641-9565-29B1A2E36868}"/>
                </a:ext>
              </a:extLst>
            </p:cNvPr>
            <p:cNvGrpSpPr/>
            <p:nvPr/>
          </p:nvGrpSpPr>
          <p:grpSpPr>
            <a:xfrm>
              <a:off x="7018970" y="4507116"/>
              <a:ext cx="5152457" cy="2006893"/>
              <a:chOff x="3584494" y="-1968759"/>
              <a:chExt cx="5152457" cy="2006893"/>
            </a:xfrm>
          </p:grpSpPr>
          <p:grpSp>
            <p:nvGrpSpPr>
              <p:cNvPr id="340" name="Group 339">
                <a:extLst>
                  <a:ext uri="{FF2B5EF4-FFF2-40B4-BE49-F238E27FC236}">
                    <a16:creationId xmlns:a16="http://schemas.microsoft.com/office/drawing/2014/main" id="{C20D3B24-8AD5-4E33-9F96-8A6D9E86E8ED}"/>
                  </a:ext>
                </a:extLst>
              </p:cNvPr>
              <p:cNvGrpSpPr/>
              <p:nvPr/>
            </p:nvGrpSpPr>
            <p:grpSpPr>
              <a:xfrm>
                <a:off x="3584494" y="-1930222"/>
                <a:ext cx="990647" cy="1447476"/>
                <a:chOff x="161983" y="2648728"/>
                <a:chExt cx="1981294" cy="2894951"/>
              </a:xfrm>
            </p:grpSpPr>
            <p:grpSp>
              <p:nvGrpSpPr>
                <p:cNvPr id="341" name="Group 340">
                  <a:extLst>
                    <a:ext uri="{FF2B5EF4-FFF2-40B4-BE49-F238E27FC236}">
                      <a16:creationId xmlns:a16="http://schemas.microsoft.com/office/drawing/2014/main" id="{AE926BA6-7BAD-4FFE-A845-ACB07780F2FA}"/>
                    </a:ext>
                  </a:extLst>
                </p:cNvPr>
                <p:cNvGrpSpPr/>
                <p:nvPr/>
              </p:nvGrpSpPr>
              <p:grpSpPr>
                <a:xfrm>
                  <a:off x="463351" y="2648728"/>
                  <a:ext cx="1190307" cy="1649886"/>
                  <a:chOff x="6390699" y="2799668"/>
                  <a:chExt cx="1190307" cy="1649886"/>
                </a:xfrm>
              </p:grpSpPr>
              <p:sp>
                <p:nvSpPr>
                  <p:cNvPr id="343" name="Oval 342">
                    <a:extLst>
                      <a:ext uri="{FF2B5EF4-FFF2-40B4-BE49-F238E27FC236}">
                        <a16:creationId xmlns:a16="http://schemas.microsoft.com/office/drawing/2014/main" id="{2BD7F950-159A-48FD-81E6-EA829DCAED5D}"/>
                      </a:ext>
                    </a:extLst>
                  </p:cNvPr>
                  <p:cNvSpPr/>
                  <p:nvPr/>
                </p:nvSpPr>
                <p:spPr>
                  <a:xfrm>
                    <a:off x="6439958" y="3087612"/>
                    <a:ext cx="503767" cy="50376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4</a:t>
                    </a:r>
                  </a:p>
                </p:txBody>
              </p:sp>
              <p:sp>
                <p:nvSpPr>
                  <p:cNvPr id="344" name="Oval 343">
                    <a:extLst>
                      <a:ext uri="{FF2B5EF4-FFF2-40B4-BE49-F238E27FC236}">
                        <a16:creationId xmlns:a16="http://schemas.microsoft.com/office/drawing/2014/main" id="{D1565EFD-F9F4-4480-A80B-4E43240DA5DF}"/>
                      </a:ext>
                    </a:extLst>
                  </p:cNvPr>
                  <p:cNvSpPr/>
                  <p:nvPr/>
                </p:nvSpPr>
                <p:spPr>
                  <a:xfrm>
                    <a:off x="6976718" y="3369926"/>
                    <a:ext cx="503767" cy="50376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4</a:t>
                    </a:r>
                  </a:p>
                </p:txBody>
              </p:sp>
              <p:sp>
                <p:nvSpPr>
                  <p:cNvPr id="345" name="Oval 344">
                    <a:extLst>
                      <a:ext uri="{FF2B5EF4-FFF2-40B4-BE49-F238E27FC236}">
                        <a16:creationId xmlns:a16="http://schemas.microsoft.com/office/drawing/2014/main" id="{7001FC09-3B79-4535-9C0A-03035F82D5B4}"/>
                      </a:ext>
                    </a:extLst>
                  </p:cNvPr>
                  <p:cNvSpPr/>
                  <p:nvPr/>
                </p:nvSpPr>
                <p:spPr>
                  <a:xfrm>
                    <a:off x="6903552" y="3945787"/>
                    <a:ext cx="503767" cy="50376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4</a:t>
                    </a:r>
                  </a:p>
                </p:txBody>
              </p:sp>
              <p:sp>
                <p:nvSpPr>
                  <p:cNvPr id="346" name="Oval 345">
                    <a:extLst>
                      <a:ext uri="{FF2B5EF4-FFF2-40B4-BE49-F238E27FC236}">
                        <a16:creationId xmlns:a16="http://schemas.microsoft.com/office/drawing/2014/main" id="{C084A220-6EE0-4D94-8FA6-19E1663B23F9}"/>
                      </a:ext>
                    </a:extLst>
                  </p:cNvPr>
                  <p:cNvSpPr/>
                  <p:nvPr/>
                </p:nvSpPr>
                <p:spPr>
                  <a:xfrm>
                    <a:off x="6390699" y="3693904"/>
                    <a:ext cx="503767" cy="50376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8</a:t>
                    </a:r>
                  </a:p>
                </p:txBody>
              </p:sp>
              <p:sp>
                <p:nvSpPr>
                  <p:cNvPr id="347" name="Oval 346">
                    <a:extLst>
                      <a:ext uri="{FF2B5EF4-FFF2-40B4-BE49-F238E27FC236}">
                        <a16:creationId xmlns:a16="http://schemas.microsoft.com/office/drawing/2014/main" id="{4ABBFCBD-5C85-419F-81E5-CEF08A49625B}"/>
                      </a:ext>
                    </a:extLst>
                  </p:cNvPr>
                  <p:cNvSpPr/>
                  <p:nvPr/>
                </p:nvSpPr>
                <p:spPr>
                  <a:xfrm>
                    <a:off x="7077239" y="2799668"/>
                    <a:ext cx="503767" cy="503767"/>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6</a:t>
                    </a:r>
                  </a:p>
                </p:txBody>
              </p:sp>
            </p:grpSp>
            <p:sp>
              <p:nvSpPr>
                <p:cNvPr id="342" name="TextBox 341">
                  <a:extLst>
                    <a:ext uri="{FF2B5EF4-FFF2-40B4-BE49-F238E27FC236}">
                      <a16:creationId xmlns:a16="http://schemas.microsoft.com/office/drawing/2014/main" id="{E6F330BF-3AFE-4486-898F-35317F81BA88}"/>
                    </a:ext>
                  </a:extLst>
                </p:cNvPr>
                <p:cNvSpPr txBox="1"/>
                <p:nvPr/>
              </p:nvSpPr>
              <p:spPr>
                <a:xfrm>
                  <a:off x="161983" y="4620349"/>
                  <a:ext cx="1981294" cy="923330"/>
                </a:xfrm>
                <a:prstGeom prst="rect">
                  <a:avLst/>
                </a:prstGeom>
                <a:noFill/>
              </p:spPr>
              <p:txBody>
                <a:bodyPr wrap="square" rtlCol="0">
                  <a:spAutoFit/>
                </a:bodyPr>
                <a:lstStyle/>
                <a:p>
                  <a:pPr algn="ctr"/>
                  <a:r>
                    <a:rPr lang="en-US" sz="1200" dirty="0"/>
                    <a:t>Bootstrap </a:t>
                  </a:r>
                </a:p>
                <a:p>
                  <a:pPr algn="ctr"/>
                  <a:r>
                    <a:rPr lang="en-US" sz="1200" dirty="0"/>
                    <a:t>sample (n=5)</a:t>
                  </a:r>
                </a:p>
              </p:txBody>
            </p:sp>
          </p:grpSp>
          <p:grpSp>
            <p:nvGrpSpPr>
              <p:cNvPr id="348" name="Group 347">
                <a:extLst>
                  <a:ext uri="{FF2B5EF4-FFF2-40B4-BE49-F238E27FC236}">
                    <a16:creationId xmlns:a16="http://schemas.microsoft.com/office/drawing/2014/main" id="{8F8BE1C3-C0D3-45E4-BF70-2C339EA30B37}"/>
                  </a:ext>
                </a:extLst>
              </p:cNvPr>
              <p:cNvGrpSpPr/>
              <p:nvPr/>
            </p:nvGrpSpPr>
            <p:grpSpPr>
              <a:xfrm>
                <a:off x="4654145" y="-1841288"/>
                <a:ext cx="1044475" cy="1359983"/>
                <a:chOff x="2280503" y="2826596"/>
                <a:chExt cx="2088950" cy="2719966"/>
              </a:xfrm>
            </p:grpSpPr>
            <p:grpSp>
              <p:nvGrpSpPr>
                <p:cNvPr id="349" name="Group 348">
                  <a:extLst>
                    <a:ext uri="{FF2B5EF4-FFF2-40B4-BE49-F238E27FC236}">
                      <a16:creationId xmlns:a16="http://schemas.microsoft.com/office/drawing/2014/main" id="{E7FA47C2-AEE9-432B-92B6-70AAB2A94F23}"/>
                    </a:ext>
                  </a:extLst>
                </p:cNvPr>
                <p:cNvGrpSpPr/>
                <p:nvPr/>
              </p:nvGrpSpPr>
              <p:grpSpPr>
                <a:xfrm>
                  <a:off x="2492007" y="2826596"/>
                  <a:ext cx="1431533" cy="1553710"/>
                  <a:chOff x="6712781" y="2293256"/>
                  <a:chExt cx="1431533" cy="1553710"/>
                </a:xfrm>
              </p:grpSpPr>
              <p:sp>
                <p:nvSpPr>
                  <p:cNvPr id="351" name="Oval 350">
                    <a:extLst>
                      <a:ext uri="{FF2B5EF4-FFF2-40B4-BE49-F238E27FC236}">
                        <a16:creationId xmlns:a16="http://schemas.microsoft.com/office/drawing/2014/main" id="{464F746C-EF9C-470B-989F-B5B6CA2197B3}"/>
                      </a:ext>
                    </a:extLst>
                  </p:cNvPr>
                  <p:cNvSpPr/>
                  <p:nvPr/>
                </p:nvSpPr>
                <p:spPr>
                  <a:xfrm>
                    <a:off x="7056722" y="2761576"/>
                    <a:ext cx="503767" cy="503767"/>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8</a:t>
                    </a:r>
                  </a:p>
                </p:txBody>
              </p:sp>
              <p:sp>
                <p:nvSpPr>
                  <p:cNvPr id="352" name="Oval 351">
                    <a:extLst>
                      <a:ext uri="{FF2B5EF4-FFF2-40B4-BE49-F238E27FC236}">
                        <a16:creationId xmlns:a16="http://schemas.microsoft.com/office/drawing/2014/main" id="{219B60D1-98B9-41FC-B511-A952823C5B1E}"/>
                      </a:ext>
                    </a:extLst>
                  </p:cNvPr>
                  <p:cNvSpPr/>
                  <p:nvPr/>
                </p:nvSpPr>
                <p:spPr>
                  <a:xfrm>
                    <a:off x="6834764" y="3343199"/>
                    <a:ext cx="503767" cy="50376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4</a:t>
                    </a:r>
                  </a:p>
                </p:txBody>
              </p:sp>
              <p:sp>
                <p:nvSpPr>
                  <p:cNvPr id="353" name="Oval 352">
                    <a:extLst>
                      <a:ext uri="{FF2B5EF4-FFF2-40B4-BE49-F238E27FC236}">
                        <a16:creationId xmlns:a16="http://schemas.microsoft.com/office/drawing/2014/main" id="{7510A37E-6B86-4CA6-AC35-41B45FC5A3F6}"/>
                      </a:ext>
                    </a:extLst>
                  </p:cNvPr>
                  <p:cNvSpPr/>
                  <p:nvPr/>
                </p:nvSpPr>
                <p:spPr>
                  <a:xfrm>
                    <a:off x="7388664" y="3245171"/>
                    <a:ext cx="503767" cy="503767"/>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2</a:t>
                    </a:r>
                  </a:p>
                </p:txBody>
              </p:sp>
              <p:sp>
                <p:nvSpPr>
                  <p:cNvPr id="354" name="Oval 353">
                    <a:extLst>
                      <a:ext uri="{FF2B5EF4-FFF2-40B4-BE49-F238E27FC236}">
                        <a16:creationId xmlns:a16="http://schemas.microsoft.com/office/drawing/2014/main" id="{67718B57-64B6-4692-AF5A-492B14A7513D}"/>
                      </a:ext>
                    </a:extLst>
                  </p:cNvPr>
                  <p:cNvSpPr/>
                  <p:nvPr/>
                </p:nvSpPr>
                <p:spPr>
                  <a:xfrm>
                    <a:off x="7640547" y="2626443"/>
                    <a:ext cx="503767" cy="503767"/>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2</a:t>
                    </a:r>
                  </a:p>
                </p:txBody>
              </p:sp>
              <p:sp>
                <p:nvSpPr>
                  <p:cNvPr id="355" name="Oval 354">
                    <a:extLst>
                      <a:ext uri="{FF2B5EF4-FFF2-40B4-BE49-F238E27FC236}">
                        <a16:creationId xmlns:a16="http://schemas.microsoft.com/office/drawing/2014/main" id="{3E50BDCE-F986-4A16-A676-BF9D94E9EE98}"/>
                      </a:ext>
                    </a:extLst>
                  </p:cNvPr>
                  <p:cNvSpPr/>
                  <p:nvPr/>
                </p:nvSpPr>
                <p:spPr>
                  <a:xfrm>
                    <a:off x="6712781" y="2293256"/>
                    <a:ext cx="503767" cy="503767"/>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5</a:t>
                    </a:r>
                  </a:p>
                </p:txBody>
              </p:sp>
            </p:grpSp>
            <p:sp>
              <p:nvSpPr>
                <p:cNvPr id="350" name="TextBox 349">
                  <a:extLst>
                    <a:ext uri="{FF2B5EF4-FFF2-40B4-BE49-F238E27FC236}">
                      <a16:creationId xmlns:a16="http://schemas.microsoft.com/office/drawing/2014/main" id="{E109420D-CA5E-49ED-81AB-5B09D00F6F9F}"/>
                    </a:ext>
                  </a:extLst>
                </p:cNvPr>
                <p:cNvSpPr txBox="1"/>
                <p:nvPr/>
              </p:nvSpPr>
              <p:spPr>
                <a:xfrm>
                  <a:off x="2280503" y="4623232"/>
                  <a:ext cx="2088950" cy="923330"/>
                </a:xfrm>
                <a:prstGeom prst="rect">
                  <a:avLst/>
                </a:prstGeom>
                <a:noFill/>
              </p:spPr>
              <p:txBody>
                <a:bodyPr wrap="square" rtlCol="0">
                  <a:spAutoFit/>
                </a:bodyPr>
                <a:lstStyle/>
                <a:p>
                  <a:pPr algn="ctr"/>
                  <a:r>
                    <a:rPr lang="en-US" sz="1200" dirty="0"/>
                    <a:t>Bootstrap </a:t>
                  </a:r>
                </a:p>
                <a:p>
                  <a:pPr algn="ctr"/>
                  <a:r>
                    <a:rPr lang="en-US" sz="1200" dirty="0"/>
                    <a:t>sample (n=5)</a:t>
                  </a:r>
                </a:p>
              </p:txBody>
            </p:sp>
          </p:grpSp>
          <p:grpSp>
            <p:nvGrpSpPr>
              <p:cNvPr id="356" name="Group 355">
                <a:extLst>
                  <a:ext uri="{FF2B5EF4-FFF2-40B4-BE49-F238E27FC236}">
                    <a16:creationId xmlns:a16="http://schemas.microsoft.com/office/drawing/2014/main" id="{BEEEE3E8-85A0-46A4-A8B2-CF3D488D2EF6}"/>
                  </a:ext>
                </a:extLst>
              </p:cNvPr>
              <p:cNvGrpSpPr/>
              <p:nvPr/>
            </p:nvGrpSpPr>
            <p:grpSpPr>
              <a:xfrm>
                <a:off x="5669326" y="-1938317"/>
                <a:ext cx="1015369" cy="1455032"/>
                <a:chOff x="4456340" y="2632539"/>
                <a:chExt cx="2030738" cy="2910063"/>
              </a:xfrm>
            </p:grpSpPr>
            <p:grpSp>
              <p:nvGrpSpPr>
                <p:cNvPr id="357" name="Group 356">
                  <a:extLst>
                    <a:ext uri="{FF2B5EF4-FFF2-40B4-BE49-F238E27FC236}">
                      <a16:creationId xmlns:a16="http://schemas.microsoft.com/office/drawing/2014/main" id="{0BD00606-51FA-435C-80BC-C5C0AA3F7E35}"/>
                    </a:ext>
                  </a:extLst>
                </p:cNvPr>
                <p:cNvGrpSpPr/>
                <p:nvPr/>
              </p:nvGrpSpPr>
              <p:grpSpPr>
                <a:xfrm>
                  <a:off x="4686507" y="2632539"/>
                  <a:ext cx="1160987" cy="1809864"/>
                  <a:chOff x="5439221" y="2691718"/>
                  <a:chExt cx="1160987" cy="1809864"/>
                </a:xfrm>
              </p:grpSpPr>
              <p:sp>
                <p:nvSpPr>
                  <p:cNvPr id="359" name="Oval 358">
                    <a:extLst>
                      <a:ext uri="{FF2B5EF4-FFF2-40B4-BE49-F238E27FC236}">
                        <a16:creationId xmlns:a16="http://schemas.microsoft.com/office/drawing/2014/main" id="{EF60E032-43E3-4402-9B44-47252F7BEE8A}"/>
                      </a:ext>
                    </a:extLst>
                  </p:cNvPr>
                  <p:cNvSpPr/>
                  <p:nvPr/>
                </p:nvSpPr>
                <p:spPr>
                  <a:xfrm>
                    <a:off x="5480091" y="2899547"/>
                    <a:ext cx="503767" cy="503767"/>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5</a:t>
                    </a:r>
                  </a:p>
                </p:txBody>
              </p:sp>
              <p:sp>
                <p:nvSpPr>
                  <p:cNvPr id="360" name="Oval 359">
                    <a:extLst>
                      <a:ext uri="{FF2B5EF4-FFF2-40B4-BE49-F238E27FC236}">
                        <a16:creationId xmlns:a16="http://schemas.microsoft.com/office/drawing/2014/main" id="{DDACC473-5238-449F-825D-C03122EC634A}"/>
                      </a:ext>
                    </a:extLst>
                  </p:cNvPr>
                  <p:cNvSpPr/>
                  <p:nvPr/>
                </p:nvSpPr>
                <p:spPr>
                  <a:xfrm>
                    <a:off x="5439221" y="3571722"/>
                    <a:ext cx="503767" cy="503767"/>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5</a:t>
                    </a:r>
                  </a:p>
                </p:txBody>
              </p:sp>
              <p:sp>
                <p:nvSpPr>
                  <p:cNvPr id="361" name="Oval 360">
                    <a:extLst>
                      <a:ext uri="{FF2B5EF4-FFF2-40B4-BE49-F238E27FC236}">
                        <a16:creationId xmlns:a16="http://schemas.microsoft.com/office/drawing/2014/main" id="{4D7A049C-EF4B-48BC-844D-EC004BB77112}"/>
                      </a:ext>
                    </a:extLst>
                  </p:cNvPr>
                  <p:cNvSpPr/>
                  <p:nvPr/>
                </p:nvSpPr>
                <p:spPr>
                  <a:xfrm>
                    <a:off x="6026724" y="2691718"/>
                    <a:ext cx="503767" cy="503767"/>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6</a:t>
                    </a:r>
                  </a:p>
                </p:txBody>
              </p:sp>
              <p:sp>
                <p:nvSpPr>
                  <p:cNvPr id="362" name="Oval 361">
                    <a:extLst>
                      <a:ext uri="{FF2B5EF4-FFF2-40B4-BE49-F238E27FC236}">
                        <a16:creationId xmlns:a16="http://schemas.microsoft.com/office/drawing/2014/main" id="{49A113B7-257F-4EE8-97B9-3401266A4793}"/>
                      </a:ext>
                    </a:extLst>
                  </p:cNvPr>
                  <p:cNvSpPr/>
                  <p:nvPr/>
                </p:nvSpPr>
                <p:spPr>
                  <a:xfrm>
                    <a:off x="5993121" y="3997815"/>
                    <a:ext cx="503767" cy="503767"/>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2</a:t>
                    </a:r>
                  </a:p>
                </p:txBody>
              </p:sp>
              <p:sp>
                <p:nvSpPr>
                  <p:cNvPr id="363" name="Oval 362">
                    <a:extLst>
                      <a:ext uri="{FF2B5EF4-FFF2-40B4-BE49-F238E27FC236}">
                        <a16:creationId xmlns:a16="http://schemas.microsoft.com/office/drawing/2014/main" id="{DAFB4C5D-E505-4C97-AB31-1C07DCBBED4B}"/>
                      </a:ext>
                    </a:extLst>
                  </p:cNvPr>
                  <p:cNvSpPr/>
                  <p:nvPr/>
                </p:nvSpPr>
                <p:spPr>
                  <a:xfrm>
                    <a:off x="6096441" y="3403314"/>
                    <a:ext cx="503767" cy="50376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8</a:t>
                    </a:r>
                  </a:p>
                </p:txBody>
              </p:sp>
            </p:grpSp>
            <p:sp>
              <p:nvSpPr>
                <p:cNvPr id="358" name="TextBox 357">
                  <a:extLst>
                    <a:ext uri="{FF2B5EF4-FFF2-40B4-BE49-F238E27FC236}">
                      <a16:creationId xmlns:a16="http://schemas.microsoft.com/office/drawing/2014/main" id="{6C8B7C3A-84AC-4355-9137-B8CA4B0E3E88}"/>
                    </a:ext>
                  </a:extLst>
                </p:cNvPr>
                <p:cNvSpPr txBox="1"/>
                <p:nvPr/>
              </p:nvSpPr>
              <p:spPr>
                <a:xfrm>
                  <a:off x="4456340" y="4619272"/>
                  <a:ext cx="2030738" cy="923330"/>
                </a:xfrm>
                <a:prstGeom prst="rect">
                  <a:avLst/>
                </a:prstGeom>
                <a:noFill/>
              </p:spPr>
              <p:txBody>
                <a:bodyPr wrap="square" rtlCol="0">
                  <a:spAutoFit/>
                </a:bodyPr>
                <a:lstStyle/>
                <a:p>
                  <a:pPr algn="ctr"/>
                  <a:r>
                    <a:rPr lang="en-US" sz="1200" dirty="0"/>
                    <a:t>Bootstrap </a:t>
                  </a:r>
                </a:p>
                <a:p>
                  <a:pPr algn="ctr"/>
                  <a:r>
                    <a:rPr lang="en-US" sz="1200" dirty="0"/>
                    <a:t>sample (n=5)</a:t>
                  </a:r>
                </a:p>
              </p:txBody>
            </p:sp>
          </p:grpSp>
          <p:grpSp>
            <p:nvGrpSpPr>
              <p:cNvPr id="364" name="Group 363">
                <a:extLst>
                  <a:ext uri="{FF2B5EF4-FFF2-40B4-BE49-F238E27FC236}">
                    <a16:creationId xmlns:a16="http://schemas.microsoft.com/office/drawing/2014/main" id="{D00B7AC4-E57F-44D7-BC65-BB725D952814}"/>
                  </a:ext>
                </a:extLst>
              </p:cNvPr>
              <p:cNvGrpSpPr/>
              <p:nvPr/>
            </p:nvGrpSpPr>
            <p:grpSpPr>
              <a:xfrm>
                <a:off x="6706402" y="-1926488"/>
                <a:ext cx="993474" cy="1443323"/>
                <a:chOff x="6530491" y="2656197"/>
                <a:chExt cx="1986948" cy="2886646"/>
              </a:xfrm>
            </p:grpSpPr>
            <p:grpSp>
              <p:nvGrpSpPr>
                <p:cNvPr id="365" name="Group 364">
                  <a:extLst>
                    <a:ext uri="{FF2B5EF4-FFF2-40B4-BE49-F238E27FC236}">
                      <a16:creationId xmlns:a16="http://schemas.microsoft.com/office/drawing/2014/main" id="{B9767A83-CB71-4E53-A9A7-4C35E1719E09}"/>
                    </a:ext>
                  </a:extLst>
                </p:cNvPr>
                <p:cNvGrpSpPr/>
                <p:nvPr/>
              </p:nvGrpSpPr>
              <p:grpSpPr>
                <a:xfrm>
                  <a:off x="6728323" y="2656197"/>
                  <a:ext cx="1259417" cy="1677533"/>
                  <a:chOff x="7413617" y="2649841"/>
                  <a:chExt cx="1259417" cy="1677533"/>
                </a:xfrm>
              </p:grpSpPr>
              <p:sp>
                <p:nvSpPr>
                  <p:cNvPr id="367" name="Oval 366">
                    <a:extLst>
                      <a:ext uri="{FF2B5EF4-FFF2-40B4-BE49-F238E27FC236}">
                        <a16:creationId xmlns:a16="http://schemas.microsoft.com/office/drawing/2014/main" id="{73F816DA-667F-4DF8-A6FF-3A0171720874}"/>
                      </a:ext>
                    </a:extLst>
                  </p:cNvPr>
                  <p:cNvSpPr/>
                  <p:nvPr/>
                </p:nvSpPr>
                <p:spPr>
                  <a:xfrm>
                    <a:off x="7413617" y="3045012"/>
                    <a:ext cx="503767" cy="50376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4</a:t>
                    </a:r>
                  </a:p>
                </p:txBody>
              </p:sp>
              <p:sp>
                <p:nvSpPr>
                  <p:cNvPr id="368" name="Oval 367">
                    <a:extLst>
                      <a:ext uri="{FF2B5EF4-FFF2-40B4-BE49-F238E27FC236}">
                        <a16:creationId xmlns:a16="http://schemas.microsoft.com/office/drawing/2014/main" id="{C9129851-00E0-4EAB-B1EC-2831460CD7CD}"/>
                      </a:ext>
                    </a:extLst>
                  </p:cNvPr>
                  <p:cNvSpPr/>
                  <p:nvPr/>
                </p:nvSpPr>
                <p:spPr>
                  <a:xfrm>
                    <a:off x="7819107" y="2649841"/>
                    <a:ext cx="503767" cy="503767"/>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6</a:t>
                    </a:r>
                  </a:p>
                </p:txBody>
              </p:sp>
              <p:sp>
                <p:nvSpPr>
                  <p:cNvPr id="369" name="Oval 368">
                    <a:extLst>
                      <a:ext uri="{FF2B5EF4-FFF2-40B4-BE49-F238E27FC236}">
                        <a16:creationId xmlns:a16="http://schemas.microsoft.com/office/drawing/2014/main" id="{F75E769C-1137-47C0-8483-6BA94173C758}"/>
                      </a:ext>
                    </a:extLst>
                  </p:cNvPr>
                  <p:cNvSpPr/>
                  <p:nvPr/>
                </p:nvSpPr>
                <p:spPr>
                  <a:xfrm>
                    <a:off x="8111595" y="3151431"/>
                    <a:ext cx="503767" cy="503767"/>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2</a:t>
                    </a:r>
                  </a:p>
                </p:txBody>
              </p:sp>
              <p:sp>
                <p:nvSpPr>
                  <p:cNvPr id="370" name="Oval 369">
                    <a:extLst>
                      <a:ext uri="{FF2B5EF4-FFF2-40B4-BE49-F238E27FC236}">
                        <a16:creationId xmlns:a16="http://schemas.microsoft.com/office/drawing/2014/main" id="{AC2E6A51-B446-4DD5-A583-0D4BD6F1B38C}"/>
                      </a:ext>
                    </a:extLst>
                  </p:cNvPr>
                  <p:cNvSpPr/>
                  <p:nvPr/>
                </p:nvSpPr>
                <p:spPr>
                  <a:xfrm>
                    <a:off x="7665500" y="3601357"/>
                    <a:ext cx="503767" cy="503767"/>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5</a:t>
                    </a:r>
                  </a:p>
                </p:txBody>
              </p:sp>
              <p:sp>
                <p:nvSpPr>
                  <p:cNvPr id="371" name="Oval 370">
                    <a:extLst>
                      <a:ext uri="{FF2B5EF4-FFF2-40B4-BE49-F238E27FC236}">
                        <a16:creationId xmlns:a16="http://schemas.microsoft.com/office/drawing/2014/main" id="{8582A1E7-85B4-47C5-9F20-DFA7E63C580C}"/>
                      </a:ext>
                    </a:extLst>
                  </p:cNvPr>
                  <p:cNvSpPr/>
                  <p:nvPr/>
                </p:nvSpPr>
                <p:spPr>
                  <a:xfrm>
                    <a:off x="8169267" y="3823607"/>
                    <a:ext cx="503767" cy="503767"/>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8</a:t>
                    </a:r>
                  </a:p>
                </p:txBody>
              </p:sp>
            </p:grpSp>
            <p:sp>
              <p:nvSpPr>
                <p:cNvPr id="366" name="TextBox 365">
                  <a:extLst>
                    <a:ext uri="{FF2B5EF4-FFF2-40B4-BE49-F238E27FC236}">
                      <a16:creationId xmlns:a16="http://schemas.microsoft.com/office/drawing/2014/main" id="{12005AB1-D374-4639-9BD4-945A8D78E7E5}"/>
                    </a:ext>
                  </a:extLst>
                </p:cNvPr>
                <p:cNvSpPr txBox="1"/>
                <p:nvPr/>
              </p:nvSpPr>
              <p:spPr>
                <a:xfrm>
                  <a:off x="6530491" y="4619513"/>
                  <a:ext cx="1986948" cy="923330"/>
                </a:xfrm>
                <a:prstGeom prst="rect">
                  <a:avLst/>
                </a:prstGeom>
                <a:noFill/>
              </p:spPr>
              <p:txBody>
                <a:bodyPr wrap="square" rtlCol="0">
                  <a:spAutoFit/>
                </a:bodyPr>
                <a:lstStyle/>
                <a:p>
                  <a:pPr algn="ctr"/>
                  <a:r>
                    <a:rPr lang="en-US" sz="1200" dirty="0"/>
                    <a:t>Bootstrap </a:t>
                  </a:r>
                </a:p>
                <a:p>
                  <a:pPr algn="ctr"/>
                  <a:r>
                    <a:rPr lang="en-US" sz="1200" dirty="0"/>
                    <a:t>sample (n=5)</a:t>
                  </a:r>
                </a:p>
              </p:txBody>
            </p:sp>
          </p:grpSp>
          <p:grpSp>
            <p:nvGrpSpPr>
              <p:cNvPr id="372" name="Group 371">
                <a:extLst>
                  <a:ext uri="{FF2B5EF4-FFF2-40B4-BE49-F238E27FC236}">
                    <a16:creationId xmlns:a16="http://schemas.microsoft.com/office/drawing/2014/main" id="{024682FF-F304-416D-B263-BFA5EFE36BB9}"/>
                  </a:ext>
                </a:extLst>
              </p:cNvPr>
              <p:cNvGrpSpPr/>
              <p:nvPr/>
            </p:nvGrpSpPr>
            <p:grpSpPr>
              <a:xfrm>
                <a:off x="7743477" y="-1968759"/>
                <a:ext cx="993474" cy="1485473"/>
                <a:chOff x="8604642" y="2571655"/>
                <a:chExt cx="1986948" cy="2970946"/>
              </a:xfrm>
            </p:grpSpPr>
            <p:grpSp>
              <p:nvGrpSpPr>
                <p:cNvPr id="373" name="Group 372">
                  <a:extLst>
                    <a:ext uri="{FF2B5EF4-FFF2-40B4-BE49-F238E27FC236}">
                      <a16:creationId xmlns:a16="http://schemas.microsoft.com/office/drawing/2014/main" id="{AA466946-2A9D-4B80-BBEB-32A20377D03D}"/>
                    </a:ext>
                  </a:extLst>
                </p:cNvPr>
                <p:cNvGrpSpPr/>
                <p:nvPr/>
              </p:nvGrpSpPr>
              <p:grpSpPr>
                <a:xfrm>
                  <a:off x="8744275" y="2571655"/>
                  <a:ext cx="1231273" cy="1786566"/>
                  <a:chOff x="9654121" y="3188348"/>
                  <a:chExt cx="1253717" cy="1786566"/>
                </a:xfrm>
              </p:grpSpPr>
              <p:grpSp>
                <p:nvGrpSpPr>
                  <p:cNvPr id="375" name="Group 374">
                    <a:extLst>
                      <a:ext uri="{FF2B5EF4-FFF2-40B4-BE49-F238E27FC236}">
                        <a16:creationId xmlns:a16="http://schemas.microsoft.com/office/drawing/2014/main" id="{9C6E6D41-356A-467E-BC59-8B4A73387121}"/>
                      </a:ext>
                    </a:extLst>
                  </p:cNvPr>
                  <p:cNvGrpSpPr/>
                  <p:nvPr/>
                </p:nvGrpSpPr>
                <p:grpSpPr>
                  <a:xfrm>
                    <a:off x="9654121" y="3527416"/>
                    <a:ext cx="1253717" cy="1447498"/>
                    <a:chOff x="9654121" y="3527416"/>
                    <a:chExt cx="1253717" cy="1447498"/>
                  </a:xfrm>
                </p:grpSpPr>
                <p:sp>
                  <p:nvSpPr>
                    <p:cNvPr id="377" name="Oval 376">
                      <a:extLst>
                        <a:ext uri="{FF2B5EF4-FFF2-40B4-BE49-F238E27FC236}">
                          <a16:creationId xmlns:a16="http://schemas.microsoft.com/office/drawing/2014/main" id="{54FAF9DA-2B58-4722-A535-6F19F7D254A6}"/>
                        </a:ext>
                      </a:extLst>
                    </p:cNvPr>
                    <p:cNvSpPr/>
                    <p:nvPr/>
                  </p:nvSpPr>
                  <p:spPr>
                    <a:xfrm>
                      <a:off x="9654121" y="3527416"/>
                      <a:ext cx="503767" cy="503767"/>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6</a:t>
                      </a:r>
                    </a:p>
                  </p:txBody>
                </p:sp>
                <p:sp>
                  <p:nvSpPr>
                    <p:cNvPr id="378" name="Oval 377">
                      <a:extLst>
                        <a:ext uri="{FF2B5EF4-FFF2-40B4-BE49-F238E27FC236}">
                          <a16:creationId xmlns:a16="http://schemas.microsoft.com/office/drawing/2014/main" id="{B29A441E-C300-4BDB-B3B9-F8644F20790B}"/>
                        </a:ext>
                      </a:extLst>
                    </p:cNvPr>
                    <p:cNvSpPr/>
                    <p:nvPr/>
                  </p:nvSpPr>
                  <p:spPr>
                    <a:xfrm>
                      <a:off x="10366907" y="4471147"/>
                      <a:ext cx="503767" cy="503767"/>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6</a:t>
                      </a:r>
                    </a:p>
                  </p:txBody>
                </p:sp>
                <p:sp>
                  <p:nvSpPr>
                    <p:cNvPr id="379" name="Oval 378">
                      <a:extLst>
                        <a:ext uri="{FF2B5EF4-FFF2-40B4-BE49-F238E27FC236}">
                          <a16:creationId xmlns:a16="http://schemas.microsoft.com/office/drawing/2014/main" id="{CFE7703C-5CD8-4E68-B911-B08D9F451F97}"/>
                        </a:ext>
                      </a:extLst>
                    </p:cNvPr>
                    <p:cNvSpPr/>
                    <p:nvPr/>
                  </p:nvSpPr>
                  <p:spPr>
                    <a:xfrm>
                      <a:off x="9863139" y="4031183"/>
                      <a:ext cx="503767" cy="503767"/>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2</a:t>
                      </a:r>
                    </a:p>
                  </p:txBody>
                </p:sp>
                <p:sp>
                  <p:nvSpPr>
                    <p:cNvPr id="380" name="Oval 379">
                      <a:extLst>
                        <a:ext uri="{FF2B5EF4-FFF2-40B4-BE49-F238E27FC236}">
                          <a16:creationId xmlns:a16="http://schemas.microsoft.com/office/drawing/2014/main" id="{562D5694-9AC3-4F29-962D-E981E01949CE}"/>
                        </a:ext>
                      </a:extLst>
                    </p:cNvPr>
                    <p:cNvSpPr/>
                    <p:nvPr/>
                  </p:nvSpPr>
                  <p:spPr>
                    <a:xfrm>
                      <a:off x="10404071" y="3779299"/>
                      <a:ext cx="503767" cy="503767"/>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8</a:t>
                      </a:r>
                    </a:p>
                  </p:txBody>
                </p:sp>
              </p:grpSp>
              <p:sp>
                <p:nvSpPr>
                  <p:cNvPr id="376" name="Oval 375">
                    <a:extLst>
                      <a:ext uri="{FF2B5EF4-FFF2-40B4-BE49-F238E27FC236}">
                        <a16:creationId xmlns:a16="http://schemas.microsoft.com/office/drawing/2014/main" id="{41249B15-D1BC-455A-BB94-2C8D6038CCB3}"/>
                      </a:ext>
                    </a:extLst>
                  </p:cNvPr>
                  <p:cNvSpPr/>
                  <p:nvPr/>
                </p:nvSpPr>
                <p:spPr>
                  <a:xfrm>
                    <a:off x="10157888" y="3188348"/>
                    <a:ext cx="503767" cy="503767"/>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5</a:t>
                    </a:r>
                  </a:p>
                </p:txBody>
              </p:sp>
            </p:grpSp>
            <p:sp>
              <p:nvSpPr>
                <p:cNvPr id="374" name="TextBox 373">
                  <a:extLst>
                    <a:ext uri="{FF2B5EF4-FFF2-40B4-BE49-F238E27FC236}">
                      <a16:creationId xmlns:a16="http://schemas.microsoft.com/office/drawing/2014/main" id="{E9CE8B1F-E0A8-4EDE-8015-E9866820BEC3}"/>
                    </a:ext>
                  </a:extLst>
                </p:cNvPr>
                <p:cNvSpPr txBox="1"/>
                <p:nvPr/>
              </p:nvSpPr>
              <p:spPr>
                <a:xfrm>
                  <a:off x="8604642" y="4619271"/>
                  <a:ext cx="1986948" cy="923330"/>
                </a:xfrm>
                <a:prstGeom prst="rect">
                  <a:avLst/>
                </a:prstGeom>
                <a:noFill/>
              </p:spPr>
              <p:txBody>
                <a:bodyPr wrap="square" rtlCol="0">
                  <a:spAutoFit/>
                </a:bodyPr>
                <a:lstStyle/>
                <a:p>
                  <a:pPr algn="ctr"/>
                  <a:r>
                    <a:rPr lang="en-US" sz="1200" dirty="0"/>
                    <a:t>Bootstrap </a:t>
                  </a:r>
                </a:p>
                <a:p>
                  <a:pPr algn="ctr"/>
                  <a:r>
                    <a:rPr lang="en-US" sz="1200" dirty="0"/>
                    <a:t>sample (n=5)</a:t>
                  </a:r>
                </a:p>
              </p:txBody>
            </p:sp>
          </p:grpSp>
          <p:sp>
            <p:nvSpPr>
              <p:cNvPr id="389" name="Arrow: Down 388">
                <a:extLst>
                  <a:ext uri="{FF2B5EF4-FFF2-40B4-BE49-F238E27FC236}">
                    <a16:creationId xmlns:a16="http://schemas.microsoft.com/office/drawing/2014/main" id="{0FFD95FE-E36D-4D65-B177-5FE1873997F5}"/>
                  </a:ext>
                </a:extLst>
              </p:cNvPr>
              <p:cNvSpPr/>
              <p:nvPr/>
            </p:nvSpPr>
            <p:spPr>
              <a:xfrm>
                <a:off x="3912928" y="-458253"/>
                <a:ext cx="318640" cy="183697"/>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390" name="Arrow: Down 389">
                <a:extLst>
                  <a:ext uri="{FF2B5EF4-FFF2-40B4-BE49-F238E27FC236}">
                    <a16:creationId xmlns:a16="http://schemas.microsoft.com/office/drawing/2014/main" id="{8CDF6752-E0BD-4D54-A913-01DAA6E8E036}"/>
                  </a:ext>
                </a:extLst>
              </p:cNvPr>
              <p:cNvSpPr/>
              <p:nvPr/>
            </p:nvSpPr>
            <p:spPr>
              <a:xfrm>
                <a:off x="4974009" y="-455404"/>
                <a:ext cx="318640" cy="183697"/>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391" name="Arrow: Down 390">
                <a:extLst>
                  <a:ext uri="{FF2B5EF4-FFF2-40B4-BE49-F238E27FC236}">
                    <a16:creationId xmlns:a16="http://schemas.microsoft.com/office/drawing/2014/main" id="{377AD2CB-4F66-41FA-AB4C-342087EE909B}"/>
                  </a:ext>
                </a:extLst>
              </p:cNvPr>
              <p:cNvSpPr/>
              <p:nvPr/>
            </p:nvSpPr>
            <p:spPr>
              <a:xfrm>
                <a:off x="6014257" y="-458253"/>
                <a:ext cx="318640" cy="183697"/>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392" name="Arrow: Down 391">
                <a:extLst>
                  <a:ext uri="{FF2B5EF4-FFF2-40B4-BE49-F238E27FC236}">
                    <a16:creationId xmlns:a16="http://schemas.microsoft.com/office/drawing/2014/main" id="{08EC93C2-A233-4D8C-8124-9DCE27587B9C}"/>
                  </a:ext>
                </a:extLst>
              </p:cNvPr>
              <p:cNvSpPr/>
              <p:nvPr/>
            </p:nvSpPr>
            <p:spPr>
              <a:xfrm>
                <a:off x="7035242" y="-458254"/>
                <a:ext cx="318640" cy="183697"/>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393" name="Arrow: Down 392">
                <a:extLst>
                  <a:ext uri="{FF2B5EF4-FFF2-40B4-BE49-F238E27FC236}">
                    <a16:creationId xmlns:a16="http://schemas.microsoft.com/office/drawing/2014/main" id="{E7ACA66C-5DC2-4515-A109-550FE58D4F22}"/>
                  </a:ext>
                </a:extLst>
              </p:cNvPr>
              <p:cNvSpPr/>
              <p:nvPr/>
            </p:nvSpPr>
            <p:spPr>
              <a:xfrm>
                <a:off x="8082793" y="-458254"/>
                <a:ext cx="318640" cy="183697"/>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395" name="TextBox 394">
                <a:extLst>
                  <a:ext uri="{FF2B5EF4-FFF2-40B4-BE49-F238E27FC236}">
                    <a16:creationId xmlns:a16="http://schemas.microsoft.com/office/drawing/2014/main" id="{26D52F3D-FD03-462D-A88D-A8217F19BED1}"/>
                  </a:ext>
                </a:extLst>
              </p:cNvPr>
              <p:cNvSpPr txBox="1"/>
              <p:nvPr/>
            </p:nvSpPr>
            <p:spPr>
              <a:xfrm>
                <a:off x="3612403" y="-238865"/>
                <a:ext cx="902181" cy="276999"/>
              </a:xfrm>
              <a:prstGeom prst="rect">
                <a:avLst/>
              </a:prstGeom>
              <a:noFill/>
            </p:spPr>
            <p:txBody>
              <a:bodyPr wrap="square" rtlCol="0">
                <a:spAutoFit/>
              </a:bodyPr>
              <a:lstStyle/>
              <a:p>
                <a:pPr algn="ctr"/>
                <a:r>
                  <a:rPr lang="en-US" sz="1200" dirty="0"/>
                  <a:t>Mean = 5.2</a:t>
                </a:r>
              </a:p>
            </p:txBody>
          </p:sp>
          <p:sp>
            <p:nvSpPr>
              <p:cNvPr id="396" name="TextBox 395">
                <a:extLst>
                  <a:ext uri="{FF2B5EF4-FFF2-40B4-BE49-F238E27FC236}">
                    <a16:creationId xmlns:a16="http://schemas.microsoft.com/office/drawing/2014/main" id="{A7E3AF21-DFF9-44EA-AF1A-5DBF9FE0BCE9}"/>
                  </a:ext>
                </a:extLst>
              </p:cNvPr>
              <p:cNvSpPr txBox="1"/>
              <p:nvPr/>
            </p:nvSpPr>
            <p:spPr>
              <a:xfrm>
                <a:off x="4678608" y="-238865"/>
                <a:ext cx="902181" cy="276999"/>
              </a:xfrm>
              <a:prstGeom prst="rect">
                <a:avLst/>
              </a:prstGeom>
              <a:noFill/>
            </p:spPr>
            <p:txBody>
              <a:bodyPr wrap="square" rtlCol="0">
                <a:spAutoFit/>
              </a:bodyPr>
              <a:lstStyle/>
              <a:p>
                <a:pPr algn="ctr"/>
                <a:r>
                  <a:rPr lang="en-US" sz="1200" dirty="0"/>
                  <a:t>Mean = 4.2</a:t>
                </a:r>
              </a:p>
            </p:txBody>
          </p:sp>
          <p:sp>
            <p:nvSpPr>
              <p:cNvPr id="397" name="TextBox 396">
                <a:extLst>
                  <a:ext uri="{FF2B5EF4-FFF2-40B4-BE49-F238E27FC236}">
                    <a16:creationId xmlns:a16="http://schemas.microsoft.com/office/drawing/2014/main" id="{E11971DB-59A5-40C4-AE82-B369B56F4E88}"/>
                  </a:ext>
                </a:extLst>
              </p:cNvPr>
              <p:cNvSpPr txBox="1"/>
              <p:nvPr/>
            </p:nvSpPr>
            <p:spPr>
              <a:xfrm>
                <a:off x="5763211" y="-238866"/>
                <a:ext cx="902181" cy="276999"/>
              </a:xfrm>
              <a:prstGeom prst="rect">
                <a:avLst/>
              </a:prstGeom>
              <a:noFill/>
            </p:spPr>
            <p:txBody>
              <a:bodyPr wrap="square" rtlCol="0">
                <a:spAutoFit/>
              </a:bodyPr>
              <a:lstStyle/>
              <a:p>
                <a:pPr algn="ctr"/>
                <a:r>
                  <a:rPr lang="en-US" sz="1200" dirty="0"/>
                  <a:t>Mean = 5.2</a:t>
                </a:r>
              </a:p>
            </p:txBody>
          </p:sp>
          <p:sp>
            <p:nvSpPr>
              <p:cNvPr id="398" name="TextBox 397">
                <a:extLst>
                  <a:ext uri="{FF2B5EF4-FFF2-40B4-BE49-F238E27FC236}">
                    <a16:creationId xmlns:a16="http://schemas.microsoft.com/office/drawing/2014/main" id="{E48C90FA-62A3-4042-8287-D51DDFAA48C2}"/>
                  </a:ext>
                </a:extLst>
              </p:cNvPr>
              <p:cNvSpPr txBox="1"/>
              <p:nvPr/>
            </p:nvSpPr>
            <p:spPr>
              <a:xfrm>
                <a:off x="6775105" y="-240661"/>
                <a:ext cx="902181" cy="276999"/>
              </a:xfrm>
              <a:prstGeom prst="rect">
                <a:avLst/>
              </a:prstGeom>
              <a:noFill/>
            </p:spPr>
            <p:txBody>
              <a:bodyPr wrap="square" rtlCol="0">
                <a:spAutoFit/>
              </a:bodyPr>
              <a:lstStyle/>
              <a:p>
                <a:pPr algn="ctr"/>
                <a:r>
                  <a:rPr lang="en-US" sz="1200" dirty="0"/>
                  <a:t>Mean = 5.0</a:t>
                </a:r>
              </a:p>
            </p:txBody>
          </p:sp>
          <p:sp>
            <p:nvSpPr>
              <p:cNvPr id="399" name="TextBox 398">
                <a:extLst>
                  <a:ext uri="{FF2B5EF4-FFF2-40B4-BE49-F238E27FC236}">
                    <a16:creationId xmlns:a16="http://schemas.microsoft.com/office/drawing/2014/main" id="{B79A6212-8FFC-4FBA-A0BC-AF8382D4ABC6}"/>
                  </a:ext>
                </a:extLst>
              </p:cNvPr>
              <p:cNvSpPr txBox="1"/>
              <p:nvPr/>
            </p:nvSpPr>
            <p:spPr>
              <a:xfrm>
                <a:off x="7807969" y="-240662"/>
                <a:ext cx="902181" cy="276999"/>
              </a:xfrm>
              <a:prstGeom prst="rect">
                <a:avLst/>
              </a:prstGeom>
              <a:noFill/>
            </p:spPr>
            <p:txBody>
              <a:bodyPr wrap="square" rtlCol="0">
                <a:spAutoFit/>
              </a:bodyPr>
              <a:lstStyle/>
              <a:p>
                <a:pPr algn="ctr"/>
                <a:r>
                  <a:rPr lang="en-US" sz="1200" dirty="0"/>
                  <a:t>Mean = 5.4</a:t>
                </a:r>
              </a:p>
            </p:txBody>
          </p:sp>
        </p:grpSp>
        <p:sp>
          <p:nvSpPr>
            <p:cNvPr id="405" name="TextBox 404">
              <a:extLst>
                <a:ext uri="{FF2B5EF4-FFF2-40B4-BE49-F238E27FC236}">
                  <a16:creationId xmlns:a16="http://schemas.microsoft.com/office/drawing/2014/main" id="{8F10A7DD-F7EF-4844-8CD6-CB11E6370AED}"/>
                </a:ext>
              </a:extLst>
            </p:cNvPr>
            <p:cNvSpPr txBox="1"/>
            <p:nvPr/>
          </p:nvSpPr>
          <p:spPr>
            <a:xfrm>
              <a:off x="4357148" y="387441"/>
              <a:ext cx="2264173" cy="553998"/>
            </a:xfrm>
            <a:prstGeom prst="rect">
              <a:avLst/>
            </a:prstGeom>
            <a:noFill/>
          </p:spPr>
          <p:txBody>
            <a:bodyPr wrap="square" rtlCol="0">
              <a:spAutoFit/>
            </a:bodyPr>
            <a:lstStyle/>
            <a:p>
              <a:pPr algn="ctr"/>
              <a:r>
                <a:rPr lang="en-US" sz="3000" b="1" dirty="0"/>
                <a:t>VS.</a:t>
              </a:r>
            </a:p>
          </p:txBody>
        </p:sp>
        <p:sp>
          <p:nvSpPr>
            <p:cNvPr id="406" name="TextBox 405">
              <a:extLst>
                <a:ext uri="{FF2B5EF4-FFF2-40B4-BE49-F238E27FC236}">
                  <a16:creationId xmlns:a16="http://schemas.microsoft.com/office/drawing/2014/main" id="{D2FC5B5E-460A-4B35-8055-DC310CD6FE32}"/>
                </a:ext>
              </a:extLst>
            </p:cNvPr>
            <p:cNvSpPr txBox="1"/>
            <p:nvPr/>
          </p:nvSpPr>
          <p:spPr>
            <a:xfrm>
              <a:off x="3637727" y="3585310"/>
              <a:ext cx="3556557" cy="477054"/>
            </a:xfrm>
            <a:prstGeom prst="rect">
              <a:avLst/>
            </a:prstGeom>
            <a:noFill/>
          </p:spPr>
          <p:txBody>
            <a:bodyPr wrap="square" rtlCol="0">
              <a:spAutoFit/>
            </a:bodyPr>
            <a:lstStyle/>
            <a:p>
              <a:pPr algn="ctr"/>
              <a:r>
                <a:rPr lang="en-US" sz="2500" dirty="0">
                  <a:solidFill>
                    <a:schemeClr val="tx1">
                      <a:alpha val="20000"/>
                    </a:schemeClr>
                  </a:solidFill>
                  <a:effectLst>
                    <a:outerShdw blurRad="50800" dist="50800" dir="5400000" algn="ctr" rotWithShape="0">
                      <a:srgbClr val="000000">
                        <a:alpha val="0"/>
                      </a:srgbClr>
                    </a:outerShdw>
                  </a:effectLst>
                </a:rPr>
                <a:t>aegis4048.github.io</a:t>
              </a:r>
            </a:p>
          </p:txBody>
        </p:sp>
      </p:grpSp>
    </p:spTree>
    <p:extLst>
      <p:ext uri="{BB962C8B-B14F-4D97-AF65-F5344CB8AC3E}">
        <p14:creationId xmlns:p14="http://schemas.microsoft.com/office/powerpoint/2010/main" val="27981370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4B46887-1E3E-496E-9F51-04EF4D9A68D4}"/>
              </a:ext>
            </a:extLst>
          </p:cNvPr>
          <p:cNvPicPr>
            <a:picLocks noChangeAspect="1"/>
          </p:cNvPicPr>
          <p:nvPr/>
        </p:nvPicPr>
        <p:blipFill>
          <a:blip r:embed="rId2"/>
          <a:stretch>
            <a:fillRect/>
          </a:stretch>
        </p:blipFill>
        <p:spPr>
          <a:xfrm>
            <a:off x="736924" y="764332"/>
            <a:ext cx="9222722" cy="5517405"/>
          </a:xfrm>
          <a:prstGeom prst="rect">
            <a:avLst/>
          </a:prstGeom>
        </p:spPr>
      </p:pic>
      <p:cxnSp>
        <p:nvCxnSpPr>
          <p:cNvPr id="6" name="Straight Connector 5">
            <a:extLst>
              <a:ext uri="{FF2B5EF4-FFF2-40B4-BE49-F238E27FC236}">
                <a16:creationId xmlns:a16="http://schemas.microsoft.com/office/drawing/2014/main" id="{3FE00A89-1FC0-4D66-B290-9A34B90DCDCE}"/>
              </a:ext>
            </a:extLst>
          </p:cNvPr>
          <p:cNvCxnSpPr>
            <a:cxnSpLocks/>
          </p:cNvCxnSpPr>
          <p:nvPr/>
        </p:nvCxnSpPr>
        <p:spPr>
          <a:xfrm flipH="1">
            <a:off x="1706939" y="3325346"/>
            <a:ext cx="7946649" cy="0"/>
          </a:xfrm>
          <a:prstGeom prst="line">
            <a:avLst/>
          </a:prstGeom>
          <a:ln w="25400">
            <a:solidFill>
              <a:schemeClr val="bg2">
                <a:lumMod val="90000"/>
                <a:alpha val="44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ED45C4E-FA7B-4F68-BF0D-1FE638B5F8C0}"/>
                  </a:ext>
                </a:extLst>
              </p:cNvPr>
              <p:cNvSpPr txBox="1"/>
              <p:nvPr/>
            </p:nvSpPr>
            <p:spPr>
              <a:xfrm>
                <a:off x="2219324" y="2424095"/>
                <a:ext cx="3209924" cy="553998"/>
              </a:xfrm>
              <a:prstGeom prst="rect">
                <a:avLst/>
              </a:prstGeom>
              <a:noFill/>
            </p:spPr>
            <p:txBody>
              <a:bodyPr wrap="square" rtlCol="0">
                <a:spAutoFit/>
              </a:bodyPr>
              <a:lstStyle/>
              <a:p>
                <a:r>
                  <a:rPr lang="en-US" sz="3000" b="1" dirty="0">
                    <a:solidFill>
                      <a:schemeClr val="accent6"/>
                    </a:solidFill>
                  </a:rPr>
                  <a:t>True</a:t>
                </a:r>
                <a:r>
                  <a:rPr lang="en-US" sz="3000" dirty="0"/>
                  <a:t>: </a:t>
                </a:r>
                <a14:m>
                  <m:oMath xmlns:m="http://schemas.openxmlformats.org/officeDocument/2006/math">
                    <m:r>
                      <a:rPr lang="en-US" sz="3000" i="1" smtClean="0">
                        <a:latin typeface="Cambria Math" panose="02040503050406030204" pitchFamily="18" charset="0"/>
                        <a:ea typeface="Cambria Math" panose="02040503050406030204" pitchFamily="18" charset="0"/>
                      </a:rPr>
                      <m:t>𝜎</m:t>
                    </m:r>
                    <m:d>
                      <m:dPr>
                        <m:ctrlPr>
                          <a:rPr lang="en-US" sz="3000" b="0" i="1" smtClean="0">
                            <a:latin typeface="Cambria Math" panose="02040503050406030204" pitchFamily="18" charset="0"/>
                            <a:ea typeface="Cambria Math" panose="02040503050406030204" pitchFamily="18" charset="0"/>
                          </a:rPr>
                        </m:ctrlPr>
                      </m:dPr>
                      <m:e>
                        <m:r>
                          <a:rPr lang="en-US" sz="3000" b="0" i="1" smtClean="0">
                            <a:latin typeface="Cambria Math" panose="02040503050406030204" pitchFamily="18" charset="0"/>
                            <a:ea typeface="Cambria Math" panose="02040503050406030204" pitchFamily="18" charset="0"/>
                          </a:rPr>
                          <m:t>𝑥</m:t>
                        </m:r>
                      </m:e>
                    </m:d>
                  </m:oMath>
                </a14:m>
                <a:r>
                  <a:rPr lang="en-US" sz="3000" dirty="0"/>
                  <a:t> &gt; 0.5</a:t>
                </a:r>
              </a:p>
            </p:txBody>
          </p:sp>
        </mc:Choice>
        <mc:Fallback xmlns="">
          <p:sp>
            <p:nvSpPr>
              <p:cNvPr id="9" name="TextBox 8">
                <a:extLst>
                  <a:ext uri="{FF2B5EF4-FFF2-40B4-BE49-F238E27FC236}">
                    <a16:creationId xmlns:a16="http://schemas.microsoft.com/office/drawing/2014/main" id="{8ED45C4E-FA7B-4F68-BF0D-1FE638B5F8C0}"/>
                  </a:ext>
                </a:extLst>
              </p:cNvPr>
              <p:cNvSpPr txBox="1">
                <a:spLocks noRot="1" noChangeAspect="1" noMove="1" noResize="1" noEditPoints="1" noAdjustHandles="1" noChangeArrowheads="1" noChangeShapeType="1" noTextEdit="1"/>
              </p:cNvSpPr>
              <p:nvPr/>
            </p:nvSpPr>
            <p:spPr>
              <a:xfrm>
                <a:off x="2219324" y="2424095"/>
                <a:ext cx="3209924" cy="553998"/>
              </a:xfrm>
              <a:prstGeom prst="rect">
                <a:avLst/>
              </a:prstGeom>
              <a:blipFill>
                <a:blip r:embed="rId3"/>
                <a:stretch>
                  <a:fillRect l="-4364" t="-13187" b="-3406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BCE397A-2199-442F-9B72-4246E2525BEB}"/>
                  </a:ext>
                </a:extLst>
              </p:cNvPr>
              <p:cNvSpPr txBox="1"/>
              <p:nvPr/>
            </p:nvSpPr>
            <p:spPr>
              <a:xfrm>
                <a:off x="2219324" y="3672600"/>
                <a:ext cx="3128961" cy="553998"/>
              </a:xfrm>
              <a:prstGeom prst="rect">
                <a:avLst/>
              </a:prstGeom>
              <a:noFill/>
            </p:spPr>
            <p:txBody>
              <a:bodyPr wrap="square" rtlCol="0">
                <a:spAutoFit/>
              </a:bodyPr>
              <a:lstStyle/>
              <a:p>
                <a:r>
                  <a:rPr lang="en-US" sz="3000" b="1" dirty="0">
                    <a:solidFill>
                      <a:srgbClr val="FF0000"/>
                    </a:solidFill>
                  </a:rPr>
                  <a:t>False</a:t>
                </a:r>
                <a:r>
                  <a:rPr lang="en-US" sz="3000" dirty="0"/>
                  <a:t>: </a:t>
                </a:r>
                <a14:m>
                  <m:oMath xmlns:m="http://schemas.openxmlformats.org/officeDocument/2006/math">
                    <m:r>
                      <a:rPr lang="en-US" sz="3000" i="1" smtClean="0">
                        <a:latin typeface="Cambria Math" panose="02040503050406030204" pitchFamily="18" charset="0"/>
                        <a:ea typeface="Cambria Math" panose="02040503050406030204" pitchFamily="18" charset="0"/>
                      </a:rPr>
                      <m:t>𝜎</m:t>
                    </m:r>
                    <m:d>
                      <m:dPr>
                        <m:ctrlPr>
                          <a:rPr lang="en-US" sz="3000" b="0" i="1" smtClean="0">
                            <a:latin typeface="Cambria Math" panose="02040503050406030204" pitchFamily="18" charset="0"/>
                            <a:ea typeface="Cambria Math" panose="02040503050406030204" pitchFamily="18" charset="0"/>
                          </a:rPr>
                        </m:ctrlPr>
                      </m:dPr>
                      <m:e>
                        <m:r>
                          <a:rPr lang="en-US" sz="3000" b="0" i="1" smtClean="0">
                            <a:latin typeface="Cambria Math" panose="02040503050406030204" pitchFamily="18" charset="0"/>
                            <a:ea typeface="Cambria Math" panose="02040503050406030204" pitchFamily="18" charset="0"/>
                          </a:rPr>
                          <m:t>𝑥</m:t>
                        </m:r>
                      </m:e>
                    </m:d>
                  </m:oMath>
                </a14:m>
                <a:r>
                  <a:rPr lang="en-US" sz="3000" dirty="0"/>
                  <a:t> &lt; 0.5</a:t>
                </a:r>
              </a:p>
            </p:txBody>
          </p:sp>
        </mc:Choice>
        <mc:Fallback xmlns="">
          <p:sp>
            <p:nvSpPr>
              <p:cNvPr id="10" name="TextBox 9">
                <a:extLst>
                  <a:ext uri="{FF2B5EF4-FFF2-40B4-BE49-F238E27FC236}">
                    <a16:creationId xmlns:a16="http://schemas.microsoft.com/office/drawing/2014/main" id="{EBCE397A-2199-442F-9B72-4246E2525BEB}"/>
                  </a:ext>
                </a:extLst>
              </p:cNvPr>
              <p:cNvSpPr txBox="1">
                <a:spLocks noRot="1" noChangeAspect="1" noMove="1" noResize="1" noEditPoints="1" noAdjustHandles="1" noChangeArrowheads="1" noChangeShapeType="1" noTextEdit="1"/>
              </p:cNvSpPr>
              <p:nvPr/>
            </p:nvSpPr>
            <p:spPr>
              <a:xfrm>
                <a:off x="2219324" y="3672600"/>
                <a:ext cx="3128961" cy="553998"/>
              </a:xfrm>
              <a:prstGeom prst="rect">
                <a:avLst/>
              </a:prstGeom>
              <a:blipFill>
                <a:blip r:embed="rId4"/>
                <a:stretch>
                  <a:fillRect l="-4483" t="-13187" b="-34066"/>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77AA6FD6-1653-4E90-BF84-C568C964674D}"/>
              </a:ext>
            </a:extLst>
          </p:cNvPr>
          <p:cNvSpPr txBox="1"/>
          <p:nvPr/>
        </p:nvSpPr>
        <p:spPr>
          <a:xfrm>
            <a:off x="6805613" y="4902417"/>
            <a:ext cx="2619375" cy="461665"/>
          </a:xfrm>
          <a:prstGeom prst="rect">
            <a:avLst/>
          </a:prstGeom>
          <a:noFill/>
        </p:spPr>
        <p:txBody>
          <a:bodyPr wrap="square" rtlCol="0">
            <a:spAutoFit/>
          </a:bodyPr>
          <a:lstStyle/>
          <a:p>
            <a:r>
              <a:rPr lang="en-US" sz="2400"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12" name="Rectangle 11">
            <a:extLst>
              <a:ext uri="{FF2B5EF4-FFF2-40B4-BE49-F238E27FC236}">
                <a16:creationId xmlns:a16="http://schemas.microsoft.com/office/drawing/2014/main" id="{88F393FC-59B3-47AB-9BF0-176F33D7BDE4}"/>
              </a:ext>
            </a:extLst>
          </p:cNvPr>
          <p:cNvSpPr/>
          <p:nvPr/>
        </p:nvSpPr>
        <p:spPr>
          <a:xfrm>
            <a:off x="6805613" y="1814513"/>
            <a:ext cx="2395537" cy="60958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4554882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 up of a map&#10;&#10;Description automatically generated">
            <a:extLst>
              <a:ext uri="{FF2B5EF4-FFF2-40B4-BE49-F238E27FC236}">
                <a16:creationId xmlns:a16="http://schemas.microsoft.com/office/drawing/2014/main" id="{68D0D3D1-9E15-4CEC-803D-F879B118C9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6310" y="1750119"/>
            <a:ext cx="9777307" cy="3665538"/>
          </a:xfrm>
          <a:prstGeom prst="rect">
            <a:avLst/>
          </a:prstGeom>
        </p:spPr>
      </p:pic>
      <p:sp>
        <p:nvSpPr>
          <p:cNvPr id="6" name="TextBox 5">
            <a:extLst>
              <a:ext uri="{FF2B5EF4-FFF2-40B4-BE49-F238E27FC236}">
                <a16:creationId xmlns:a16="http://schemas.microsoft.com/office/drawing/2014/main" id="{CF2E3C1E-F2CE-4C57-BF3D-513344F73D8E}"/>
              </a:ext>
            </a:extLst>
          </p:cNvPr>
          <p:cNvSpPr txBox="1"/>
          <p:nvPr/>
        </p:nvSpPr>
        <p:spPr>
          <a:xfrm>
            <a:off x="1874333" y="2208311"/>
            <a:ext cx="2029121" cy="307777"/>
          </a:xfrm>
          <a:prstGeom prst="rect">
            <a:avLst/>
          </a:prstGeom>
          <a:noFill/>
        </p:spPr>
        <p:txBody>
          <a:bodyPr wrap="square" rtlCol="0">
            <a:spAutoFit/>
          </a:bodyPr>
          <a:lstStyle/>
          <a:p>
            <a:r>
              <a:rPr lang="en-US" sz="1400"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7" name="TextBox 6">
            <a:extLst>
              <a:ext uri="{FF2B5EF4-FFF2-40B4-BE49-F238E27FC236}">
                <a16:creationId xmlns:a16="http://schemas.microsoft.com/office/drawing/2014/main" id="{BFC399F4-1692-40FC-A842-36AEA98A18AF}"/>
              </a:ext>
            </a:extLst>
          </p:cNvPr>
          <p:cNvSpPr txBox="1"/>
          <p:nvPr/>
        </p:nvSpPr>
        <p:spPr>
          <a:xfrm>
            <a:off x="6832375" y="2208312"/>
            <a:ext cx="2029121" cy="307777"/>
          </a:xfrm>
          <a:prstGeom prst="rect">
            <a:avLst/>
          </a:prstGeom>
          <a:noFill/>
        </p:spPr>
        <p:txBody>
          <a:bodyPr wrap="square" rtlCol="0">
            <a:spAutoFit/>
          </a:bodyPr>
          <a:lstStyle/>
          <a:p>
            <a:r>
              <a:rPr lang="en-US" sz="1400"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350783386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oup 32">
            <a:extLst>
              <a:ext uri="{FF2B5EF4-FFF2-40B4-BE49-F238E27FC236}">
                <a16:creationId xmlns:a16="http://schemas.microsoft.com/office/drawing/2014/main" id="{E726805B-171D-4F25-BFC8-38A153196A11}"/>
              </a:ext>
            </a:extLst>
          </p:cNvPr>
          <p:cNvGrpSpPr/>
          <p:nvPr/>
        </p:nvGrpSpPr>
        <p:grpSpPr>
          <a:xfrm>
            <a:off x="1355688" y="2425345"/>
            <a:ext cx="10371057" cy="2321859"/>
            <a:chOff x="29306" y="2380128"/>
            <a:chExt cx="10371057" cy="2321859"/>
          </a:xfrm>
        </p:grpSpPr>
        <p:sp>
          <p:nvSpPr>
            <p:cNvPr id="5" name="Rectangle 4">
              <a:extLst>
                <a:ext uri="{FF2B5EF4-FFF2-40B4-BE49-F238E27FC236}">
                  <a16:creationId xmlns:a16="http://schemas.microsoft.com/office/drawing/2014/main" id="{93D433DE-FAB6-47DF-8778-43BC74E03FD4}"/>
                </a:ext>
              </a:extLst>
            </p:cNvPr>
            <p:cNvSpPr/>
            <p:nvPr/>
          </p:nvSpPr>
          <p:spPr>
            <a:xfrm>
              <a:off x="29306" y="2664281"/>
              <a:ext cx="3369825" cy="3095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endParaRPr>
            </a:p>
          </p:txBody>
        </p:sp>
        <mc:AlternateContent xmlns:mc="http://schemas.openxmlformats.org/markup-compatibility/2006" xmlns:a14="http://schemas.microsoft.com/office/drawing/2010/main">
          <mc:Choice Requires="a14">
            <p:sp>
              <p:nvSpPr>
                <p:cNvPr id="11" name="Double Bracket 10">
                  <a:extLst>
                    <a:ext uri="{FF2B5EF4-FFF2-40B4-BE49-F238E27FC236}">
                      <a16:creationId xmlns:a16="http://schemas.microsoft.com/office/drawing/2014/main" id="{A5D0596E-AF6F-40B6-B68B-96BA5D71955A}"/>
                    </a:ext>
                  </a:extLst>
                </p:cNvPr>
                <p:cNvSpPr/>
                <p:nvPr/>
              </p:nvSpPr>
              <p:spPr>
                <a:xfrm>
                  <a:off x="29306" y="2380128"/>
                  <a:ext cx="3369825" cy="2321859"/>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𝐷</m:t>
                            </m:r>
                            <m:r>
                              <a:rPr lang="en-US" b="0" i="1" smtClean="0">
                                <a:latin typeface="Cambria Math" panose="02040503050406030204" pitchFamily="18" charset="0"/>
                              </a:rPr>
                              <m:t>=1</m:t>
                            </m:r>
                          </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𝑑𝑟𝑖𝑙𝑙𝑖𝑛𝑔</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𝑒𝑛𝑔𝑖𝑛𝑒𝑒𝑟</m:t>
                                </m:r>
                              </m:sub>
                            </m:sSub>
                          </m:e>
                        </m:d>
                      </m:oMath>
                    </m:oMathPara>
                  </a14:m>
                  <a:endParaRPr lang="en-US" b="0" dirty="0"/>
                </a:p>
                <a:p>
                  <a:pPr algn="ctr"/>
                  <a14:m>
                    <m:oMathPara xmlns:m="http://schemas.openxmlformats.org/officeDocument/2006/math">
                      <m:oMathParaPr>
                        <m:jc m:val="left"/>
                      </m:oMathParaPr>
                      <m:oMath xmlns:m="http://schemas.openxmlformats.org/officeDocument/2006/math">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𝐷</m:t>
                        </m:r>
                        <m:r>
                          <a:rPr lang="en-US" i="1">
                            <a:latin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𝑑𝑟𝑖𝑙𝑙𝑖𝑛𝑔</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𝑚𝑖𝑛𝑖𝑚𝑖𝑧𝑒𝑑</m:t>
                            </m:r>
                          </m:sub>
                        </m:sSub>
                        <m:r>
                          <a:rPr lang="en-US" i="1">
                            <a:latin typeface="Cambria Math" panose="02040503050406030204" pitchFamily="18" charset="0"/>
                          </a:rPr>
                          <m:t>)</m:t>
                        </m:r>
                      </m:oMath>
                    </m:oMathPara>
                  </a14:m>
                  <a:endParaRPr lang="en-US" dirty="0"/>
                </a:p>
                <a:p>
                  <a:pPr algn="ctr"/>
                  <a14:m>
                    <m:oMathPara xmlns:m="http://schemas.openxmlformats.org/officeDocument/2006/math">
                      <m:oMathParaPr>
                        <m:jc m:val="left"/>
                      </m:oMathParaPr>
                      <m:oMath xmlns:m="http://schemas.openxmlformats.org/officeDocument/2006/math">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𝐷</m:t>
                        </m:r>
                        <m:r>
                          <a:rPr lang="en-US" i="1">
                            <a:latin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𝑑𝑟𝑖𝑙𝑙𝑖𝑛𝑔</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𝑝𝑟𝑖𝑚𝑎𝑟𝑦</m:t>
                            </m:r>
                          </m:sub>
                        </m:sSub>
                        <m:r>
                          <a:rPr lang="en-US" i="1">
                            <a:latin typeface="Cambria Math" panose="02040503050406030204" pitchFamily="18" charset="0"/>
                          </a:rPr>
                          <m:t>)</m:t>
                        </m:r>
                      </m:oMath>
                    </m:oMathPara>
                  </a14:m>
                  <a:endParaRPr lang="en-US" dirty="0"/>
                </a:p>
                <a:p>
                  <a:pPr algn="ctr"/>
                  <a14:m>
                    <m:oMathPara xmlns:m="http://schemas.openxmlformats.org/officeDocument/2006/math">
                      <m:oMathParaPr>
                        <m:jc m:val="left"/>
                      </m:oMathParaPr>
                      <m:oMath xmlns:m="http://schemas.openxmlformats.org/officeDocument/2006/math">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𝐷</m:t>
                        </m:r>
                        <m:r>
                          <a:rPr lang="en-US" i="1">
                            <a:latin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𝑑𝑟𝑖𝑙𝑙𝑖𝑛𝑔</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𝑐𝑜𝑛𝑐𝑒𝑟𝑛𝑠</m:t>
                            </m:r>
                          </m:sub>
                        </m:sSub>
                        <m:r>
                          <a:rPr lang="en-US" i="1">
                            <a:latin typeface="Cambria Math" panose="02040503050406030204" pitchFamily="18" charset="0"/>
                          </a:rPr>
                          <m:t>)</m:t>
                        </m:r>
                      </m:oMath>
                    </m:oMathPara>
                  </a14:m>
                  <a:endParaRPr lang="en-US" dirty="0"/>
                </a:p>
                <a:p>
                  <a:pPr algn="ctr"/>
                  <a14:m>
                    <m:oMathPara xmlns:m="http://schemas.openxmlformats.org/officeDocument/2006/math">
                      <m:oMathParaPr>
                        <m:jc m:val="left"/>
                      </m:oMathParaPr>
                      <m:oMath xmlns:m="http://schemas.openxmlformats.org/officeDocument/2006/math">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𝐷</m:t>
                        </m:r>
                        <m:r>
                          <a:rPr lang="en-US" i="1">
                            <a:latin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𝑑𝑟𝑖𝑙𝑙𝑖𝑛𝑔</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𝑙𝑒𝑑</m:t>
                            </m:r>
                          </m:sub>
                        </m:sSub>
                        <m:r>
                          <a:rPr lang="en-US" i="1">
                            <a:latin typeface="Cambria Math" panose="02040503050406030204" pitchFamily="18" charset="0"/>
                          </a:rPr>
                          <m:t>)</m:t>
                        </m:r>
                      </m:oMath>
                    </m:oMathPara>
                  </a14:m>
                  <a:endParaRPr lang="en-US" dirty="0"/>
                </a:p>
                <a:p>
                  <a:pPr algn="ctr"/>
                  <a14:m>
                    <m:oMathPara xmlns:m="http://schemas.openxmlformats.org/officeDocument/2006/math">
                      <m:oMathParaPr>
                        <m:jc m:val="left"/>
                      </m:oMathParaPr>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=1</m:t>
                            </m:r>
                          </m:e>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𝑑𝑟𝑖𝑙𝑙𝑖𝑛𝑔</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𝑝𝑎𝑔𝑒</m:t>
                                </m:r>
                              </m:sub>
                            </m:sSub>
                          </m:e>
                        </m:d>
                      </m:oMath>
                    </m:oMathPara>
                  </a14:m>
                  <a:endParaRPr lang="en-US" dirty="0"/>
                </a:p>
              </p:txBody>
            </p:sp>
          </mc:Choice>
          <mc:Fallback xmlns="">
            <p:sp>
              <p:nvSpPr>
                <p:cNvPr id="11" name="Double Bracket 10">
                  <a:extLst>
                    <a:ext uri="{FF2B5EF4-FFF2-40B4-BE49-F238E27FC236}">
                      <a16:creationId xmlns:a16="http://schemas.microsoft.com/office/drawing/2014/main" id="{A5D0596E-AF6F-40B6-B68B-96BA5D71955A}"/>
                    </a:ext>
                  </a:extLst>
                </p:cNvPr>
                <p:cNvSpPr>
                  <a:spLocks noRot="1" noChangeAspect="1" noMove="1" noResize="1" noEditPoints="1" noAdjustHandles="1" noChangeArrowheads="1" noChangeShapeType="1" noTextEdit="1"/>
                </p:cNvSpPr>
                <p:nvPr/>
              </p:nvSpPr>
              <p:spPr>
                <a:xfrm>
                  <a:off x="29306" y="2380128"/>
                  <a:ext cx="3369825" cy="2321859"/>
                </a:xfrm>
                <a:prstGeom prst="bracketPair">
                  <a:avLst/>
                </a:prstGeom>
                <a:blipFill>
                  <a:blip r:embed="rId2"/>
                  <a:stretch>
                    <a:fillRect/>
                  </a:stretch>
                </a:blipFill>
                <a:ln w="28575"/>
              </p:spPr>
              <p:txBody>
                <a:bodyPr/>
                <a:lstStyle/>
                <a:p>
                  <a:r>
                    <a:rPr lang="en-US">
                      <a:noFill/>
                    </a:rPr>
                    <a:t> </a:t>
                  </a:r>
                </a:p>
              </p:txBody>
            </p:sp>
          </mc:Fallback>
        </mc:AlternateContent>
        <p:grpSp>
          <p:nvGrpSpPr>
            <p:cNvPr id="16" name="Group 15">
              <a:extLst>
                <a:ext uri="{FF2B5EF4-FFF2-40B4-BE49-F238E27FC236}">
                  <a16:creationId xmlns:a16="http://schemas.microsoft.com/office/drawing/2014/main" id="{F877D8EB-FC9A-4E97-B547-04A776E2E7E8}"/>
                </a:ext>
              </a:extLst>
            </p:cNvPr>
            <p:cNvGrpSpPr/>
            <p:nvPr/>
          </p:nvGrpSpPr>
          <p:grpSpPr>
            <a:xfrm>
              <a:off x="4104860" y="2380129"/>
              <a:ext cx="818451" cy="2321858"/>
              <a:chOff x="4784491" y="2380128"/>
              <a:chExt cx="818451" cy="2321858"/>
            </a:xfrm>
          </p:grpSpPr>
          <p:sp>
            <p:nvSpPr>
              <p:cNvPr id="14" name="Rectangle 13">
                <a:extLst>
                  <a:ext uri="{FF2B5EF4-FFF2-40B4-BE49-F238E27FC236}">
                    <a16:creationId xmlns:a16="http://schemas.microsoft.com/office/drawing/2014/main" id="{5BED4880-6BBF-494B-AC11-75A4A4E245E0}"/>
                  </a:ext>
                </a:extLst>
              </p:cNvPr>
              <p:cNvSpPr/>
              <p:nvPr/>
            </p:nvSpPr>
            <p:spPr>
              <a:xfrm>
                <a:off x="4793455" y="2752164"/>
                <a:ext cx="809487" cy="22166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endParaRPr>
              </a:p>
            </p:txBody>
          </p:sp>
          <p:sp>
            <p:nvSpPr>
              <p:cNvPr id="13" name="Double Bracket 12">
                <a:extLst>
                  <a:ext uri="{FF2B5EF4-FFF2-40B4-BE49-F238E27FC236}">
                    <a16:creationId xmlns:a16="http://schemas.microsoft.com/office/drawing/2014/main" id="{499AF717-0E9C-45CC-84AF-F3ABA886F4C0}"/>
                  </a:ext>
                </a:extLst>
              </p:cNvPr>
              <p:cNvSpPr/>
              <p:nvPr/>
            </p:nvSpPr>
            <p:spPr>
              <a:xfrm>
                <a:off x="4784491" y="2380128"/>
                <a:ext cx="818451" cy="2321858"/>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0.432</a:t>
                </a:r>
              </a:p>
              <a:p>
                <a:pPr algn="ctr"/>
                <a:r>
                  <a:rPr lang="en-US" dirty="0"/>
                  <a:t>0.312</a:t>
                </a:r>
              </a:p>
              <a:p>
                <a:pPr algn="ctr"/>
                <a:r>
                  <a:rPr lang="en-US" dirty="0"/>
                  <a:t>0.565</a:t>
                </a:r>
              </a:p>
              <a:p>
                <a:pPr algn="ctr"/>
                <a:r>
                  <a:rPr lang="en-US" dirty="0"/>
                  <a:t>0.102</a:t>
                </a:r>
              </a:p>
              <a:p>
                <a:pPr algn="ctr"/>
                <a:r>
                  <a:rPr lang="en-US" dirty="0"/>
                  <a:t>0.853</a:t>
                </a:r>
              </a:p>
              <a:p>
                <a:pPr algn="ctr"/>
                <a:r>
                  <a:rPr lang="en-US" dirty="0"/>
                  <a:t>0.642</a:t>
                </a:r>
              </a:p>
            </p:txBody>
          </p:sp>
        </p:grpSp>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84137E64-AC43-46E8-BB4F-E47185B9A964}"/>
                    </a:ext>
                  </a:extLst>
                </p:cNvPr>
                <p:cNvSpPr/>
                <p:nvPr/>
              </p:nvSpPr>
              <p:spPr>
                <a:xfrm>
                  <a:off x="3546651" y="3356391"/>
                  <a:ext cx="41068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m:t>
                        </m:r>
                      </m:oMath>
                    </m:oMathPara>
                  </a14:m>
                  <a:endParaRPr lang="en-US" dirty="0"/>
                </a:p>
              </p:txBody>
            </p:sp>
          </mc:Choice>
          <mc:Fallback xmlns="">
            <p:sp>
              <p:nvSpPr>
                <p:cNvPr id="15" name="Rectangle 14">
                  <a:extLst>
                    <a:ext uri="{FF2B5EF4-FFF2-40B4-BE49-F238E27FC236}">
                      <a16:creationId xmlns:a16="http://schemas.microsoft.com/office/drawing/2014/main" id="{84137E64-AC43-46E8-BB4F-E47185B9A964}"/>
                    </a:ext>
                  </a:extLst>
                </p:cNvPr>
                <p:cNvSpPr>
                  <a:spLocks noRot="1" noChangeAspect="1" noMove="1" noResize="1" noEditPoints="1" noAdjustHandles="1" noChangeArrowheads="1" noChangeShapeType="1" noTextEdit="1"/>
                </p:cNvSpPr>
                <p:nvPr/>
              </p:nvSpPr>
              <p:spPr>
                <a:xfrm>
                  <a:off x="3546651" y="3356391"/>
                  <a:ext cx="410689" cy="369332"/>
                </a:xfrm>
                <a:prstGeom prst="rect">
                  <a:avLst/>
                </a:prstGeom>
                <a:blipFill>
                  <a:blip r:embed="rId3"/>
                  <a:stretch>
                    <a:fillRect/>
                  </a:stretch>
                </a:blipFill>
              </p:spPr>
              <p:txBody>
                <a:bodyPr/>
                <a:lstStyle/>
                <a:p>
                  <a:r>
                    <a:rPr lang="en-US">
                      <a:noFill/>
                    </a:rPr>
                    <a:t> </a:t>
                  </a:r>
                </a:p>
              </p:txBody>
            </p:sp>
          </mc:Fallback>
        </mc:AlternateContent>
        <p:sp>
          <p:nvSpPr>
            <p:cNvPr id="20" name="Arrow: Right 19">
              <a:extLst>
                <a:ext uri="{FF2B5EF4-FFF2-40B4-BE49-F238E27FC236}">
                  <a16:creationId xmlns:a16="http://schemas.microsoft.com/office/drawing/2014/main" id="{4071A033-44AF-4597-ABF6-8A2E5A448B19}"/>
                </a:ext>
              </a:extLst>
            </p:cNvPr>
            <p:cNvSpPr/>
            <p:nvPr/>
          </p:nvSpPr>
          <p:spPr>
            <a:xfrm>
              <a:off x="5178408" y="3394935"/>
              <a:ext cx="488576" cy="2922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a:extLst>
                <a:ext uri="{FF2B5EF4-FFF2-40B4-BE49-F238E27FC236}">
                  <a16:creationId xmlns:a16="http://schemas.microsoft.com/office/drawing/2014/main" id="{7026FB15-DABC-49AC-8982-DCF6067B6C5C}"/>
                </a:ext>
              </a:extLst>
            </p:cNvPr>
            <p:cNvGrpSpPr/>
            <p:nvPr/>
          </p:nvGrpSpPr>
          <p:grpSpPr>
            <a:xfrm>
              <a:off x="5922081" y="2380129"/>
              <a:ext cx="818451" cy="2321858"/>
              <a:chOff x="4784491" y="2380128"/>
              <a:chExt cx="818451" cy="2321858"/>
            </a:xfrm>
          </p:grpSpPr>
          <p:sp>
            <p:nvSpPr>
              <p:cNvPr id="22" name="Rectangle 21">
                <a:extLst>
                  <a:ext uri="{FF2B5EF4-FFF2-40B4-BE49-F238E27FC236}">
                    <a16:creationId xmlns:a16="http://schemas.microsoft.com/office/drawing/2014/main" id="{888A97C3-DE25-431F-B814-B8886E620A82}"/>
                  </a:ext>
                </a:extLst>
              </p:cNvPr>
              <p:cNvSpPr/>
              <p:nvPr/>
            </p:nvSpPr>
            <p:spPr>
              <a:xfrm>
                <a:off x="4793455" y="2752164"/>
                <a:ext cx="809487" cy="22166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endParaRPr>
              </a:p>
            </p:txBody>
          </p:sp>
          <p:sp>
            <p:nvSpPr>
              <p:cNvPr id="23" name="Double Bracket 22">
                <a:extLst>
                  <a:ext uri="{FF2B5EF4-FFF2-40B4-BE49-F238E27FC236}">
                    <a16:creationId xmlns:a16="http://schemas.microsoft.com/office/drawing/2014/main" id="{B8605E15-F872-49A4-B34E-BB85269ECA97}"/>
                  </a:ext>
                </a:extLst>
              </p:cNvPr>
              <p:cNvSpPr/>
              <p:nvPr/>
            </p:nvSpPr>
            <p:spPr>
              <a:xfrm>
                <a:off x="4784491" y="2380128"/>
                <a:ext cx="818451" cy="2321858"/>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0.653</a:t>
                </a:r>
              </a:p>
              <a:p>
                <a:pPr algn="ctr"/>
                <a:r>
                  <a:rPr lang="en-US" dirty="0"/>
                  <a:t>0.169</a:t>
                </a:r>
              </a:p>
              <a:p>
                <a:pPr algn="ctr"/>
                <a:r>
                  <a:rPr lang="en-US" dirty="0"/>
                  <a:t>0.221</a:t>
                </a:r>
              </a:p>
              <a:p>
                <a:pPr algn="ctr"/>
                <a:r>
                  <a:rPr lang="en-US" dirty="0"/>
                  <a:t>0.043</a:t>
                </a:r>
              </a:p>
              <a:p>
                <a:pPr algn="ctr"/>
                <a:r>
                  <a:rPr lang="en-US" dirty="0"/>
                  <a:t>0.532</a:t>
                </a:r>
              </a:p>
              <a:p>
                <a:pPr algn="ctr"/>
                <a:r>
                  <a:rPr lang="en-US" dirty="0"/>
                  <a:t>0.380</a:t>
                </a:r>
              </a:p>
            </p:txBody>
          </p:sp>
        </p:grpSp>
        <p:sp>
          <p:nvSpPr>
            <p:cNvPr id="24" name="Arrow: Right 23">
              <a:extLst>
                <a:ext uri="{FF2B5EF4-FFF2-40B4-BE49-F238E27FC236}">
                  <a16:creationId xmlns:a16="http://schemas.microsoft.com/office/drawing/2014/main" id="{27D7FC55-9A6A-49EF-9626-CCEB55C9C289}"/>
                </a:ext>
              </a:extLst>
            </p:cNvPr>
            <p:cNvSpPr/>
            <p:nvPr/>
          </p:nvSpPr>
          <p:spPr>
            <a:xfrm>
              <a:off x="6995629" y="3394935"/>
              <a:ext cx="488576" cy="2922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37174456-A5FB-489F-B081-786263BEDF56}"/>
                </a:ext>
              </a:extLst>
            </p:cNvPr>
            <p:cNvGrpSpPr/>
            <p:nvPr/>
          </p:nvGrpSpPr>
          <p:grpSpPr>
            <a:xfrm>
              <a:off x="7739302" y="2380129"/>
              <a:ext cx="818451" cy="2321858"/>
              <a:chOff x="4784491" y="2380128"/>
              <a:chExt cx="818451" cy="2321858"/>
            </a:xfrm>
          </p:grpSpPr>
          <p:sp>
            <p:nvSpPr>
              <p:cNvPr id="26" name="Rectangle 25">
                <a:extLst>
                  <a:ext uri="{FF2B5EF4-FFF2-40B4-BE49-F238E27FC236}">
                    <a16:creationId xmlns:a16="http://schemas.microsoft.com/office/drawing/2014/main" id="{B67CC374-6B48-4B91-A878-55913170A1BA}"/>
                  </a:ext>
                </a:extLst>
              </p:cNvPr>
              <p:cNvSpPr/>
              <p:nvPr/>
            </p:nvSpPr>
            <p:spPr>
              <a:xfrm>
                <a:off x="4793455" y="2752164"/>
                <a:ext cx="809487" cy="22166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endParaRPr>
              </a:p>
            </p:txBody>
          </p:sp>
          <p:sp>
            <p:nvSpPr>
              <p:cNvPr id="27" name="Double Bracket 26">
                <a:extLst>
                  <a:ext uri="{FF2B5EF4-FFF2-40B4-BE49-F238E27FC236}">
                    <a16:creationId xmlns:a16="http://schemas.microsoft.com/office/drawing/2014/main" id="{5B4FE134-3C2B-4169-BE4F-AF8C951BA0AC}"/>
                  </a:ext>
                </a:extLst>
              </p:cNvPr>
              <p:cNvSpPr/>
              <p:nvPr/>
            </p:nvSpPr>
            <p:spPr>
              <a:xfrm>
                <a:off x="4784491" y="2380128"/>
                <a:ext cx="818451" cy="2321858"/>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0.853</a:t>
                </a:r>
              </a:p>
              <a:p>
                <a:pPr algn="ctr"/>
                <a:r>
                  <a:rPr lang="en-US" dirty="0"/>
                  <a:t>0.042</a:t>
                </a:r>
              </a:p>
              <a:p>
                <a:pPr algn="ctr"/>
                <a:r>
                  <a:rPr lang="en-US" dirty="0"/>
                  <a:t>0.083</a:t>
                </a:r>
              </a:p>
              <a:p>
                <a:pPr algn="ctr"/>
                <a:r>
                  <a:rPr lang="en-US" dirty="0"/>
                  <a:t>0.009</a:t>
                </a:r>
              </a:p>
              <a:p>
                <a:pPr algn="ctr"/>
                <a:r>
                  <a:rPr lang="en-US" dirty="0"/>
                  <a:t>0.115</a:t>
                </a:r>
              </a:p>
              <a:p>
                <a:pPr algn="ctr"/>
                <a:r>
                  <a:rPr lang="en-US" dirty="0"/>
                  <a:t>0.101</a:t>
                </a:r>
              </a:p>
            </p:txBody>
          </p:sp>
        </p:grpSp>
        <p:sp>
          <p:nvSpPr>
            <p:cNvPr id="28" name="Arrow: Right 27">
              <a:extLst>
                <a:ext uri="{FF2B5EF4-FFF2-40B4-BE49-F238E27FC236}">
                  <a16:creationId xmlns:a16="http://schemas.microsoft.com/office/drawing/2014/main" id="{A28E38B1-DFD5-4652-BFD6-4C88C85318DD}"/>
                </a:ext>
              </a:extLst>
            </p:cNvPr>
            <p:cNvSpPr/>
            <p:nvPr/>
          </p:nvSpPr>
          <p:spPr>
            <a:xfrm>
              <a:off x="8838239" y="3394934"/>
              <a:ext cx="488576" cy="2922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Group 28">
              <a:extLst>
                <a:ext uri="{FF2B5EF4-FFF2-40B4-BE49-F238E27FC236}">
                  <a16:creationId xmlns:a16="http://schemas.microsoft.com/office/drawing/2014/main" id="{10DBE55C-5A93-4574-AB24-5FB0A12A9A8D}"/>
                </a:ext>
              </a:extLst>
            </p:cNvPr>
            <p:cNvGrpSpPr/>
            <p:nvPr/>
          </p:nvGrpSpPr>
          <p:grpSpPr>
            <a:xfrm>
              <a:off x="9581912" y="2380128"/>
              <a:ext cx="818451" cy="2321858"/>
              <a:chOff x="4784491" y="2380128"/>
              <a:chExt cx="818451" cy="2321858"/>
            </a:xfrm>
          </p:grpSpPr>
          <p:sp>
            <p:nvSpPr>
              <p:cNvPr id="30" name="Rectangle 29">
                <a:extLst>
                  <a:ext uri="{FF2B5EF4-FFF2-40B4-BE49-F238E27FC236}">
                    <a16:creationId xmlns:a16="http://schemas.microsoft.com/office/drawing/2014/main" id="{1BE54B37-CC7B-47ED-9F18-D7F30D8D1D88}"/>
                  </a:ext>
                </a:extLst>
              </p:cNvPr>
              <p:cNvSpPr/>
              <p:nvPr/>
            </p:nvSpPr>
            <p:spPr>
              <a:xfrm>
                <a:off x="4793455" y="2752164"/>
                <a:ext cx="809487" cy="22166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endParaRPr>
              </a:p>
            </p:txBody>
          </p:sp>
          <p:sp>
            <p:nvSpPr>
              <p:cNvPr id="31" name="Double Bracket 30">
                <a:extLst>
                  <a:ext uri="{FF2B5EF4-FFF2-40B4-BE49-F238E27FC236}">
                    <a16:creationId xmlns:a16="http://schemas.microsoft.com/office/drawing/2014/main" id="{8CB80C81-E011-4DA1-A72D-25D3A6FA222D}"/>
                  </a:ext>
                </a:extLst>
              </p:cNvPr>
              <p:cNvSpPr/>
              <p:nvPr/>
            </p:nvSpPr>
            <p:spPr>
              <a:xfrm>
                <a:off x="4784491" y="2380128"/>
                <a:ext cx="818451" cy="2321858"/>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0.998</a:t>
                </a:r>
              </a:p>
              <a:p>
                <a:pPr algn="ctr"/>
                <a:r>
                  <a:rPr lang="en-US" dirty="0"/>
                  <a:t>0.000</a:t>
                </a:r>
              </a:p>
              <a:p>
                <a:pPr algn="ctr"/>
                <a:r>
                  <a:rPr lang="en-US" dirty="0"/>
                  <a:t>0.001</a:t>
                </a:r>
              </a:p>
              <a:p>
                <a:pPr algn="ctr"/>
                <a:r>
                  <a:rPr lang="en-US" dirty="0"/>
                  <a:t>0.000</a:t>
                </a:r>
              </a:p>
              <a:p>
                <a:pPr algn="ctr"/>
                <a:r>
                  <a:rPr lang="en-US" dirty="0"/>
                  <a:t>0.001</a:t>
                </a:r>
              </a:p>
              <a:p>
                <a:pPr algn="ctr"/>
                <a:r>
                  <a:rPr lang="en-US" dirty="0"/>
                  <a:t>0.002</a:t>
                </a:r>
              </a:p>
            </p:txBody>
          </p:sp>
        </p:grpSp>
      </p:grpSp>
      <p:grpSp>
        <p:nvGrpSpPr>
          <p:cNvPr id="2" name="Group 1">
            <a:extLst>
              <a:ext uri="{FF2B5EF4-FFF2-40B4-BE49-F238E27FC236}">
                <a16:creationId xmlns:a16="http://schemas.microsoft.com/office/drawing/2014/main" id="{3260266D-0C9B-4319-B26C-5418EF60419B}"/>
              </a:ext>
            </a:extLst>
          </p:cNvPr>
          <p:cNvGrpSpPr/>
          <p:nvPr/>
        </p:nvGrpSpPr>
        <p:grpSpPr>
          <a:xfrm>
            <a:off x="140799" y="2757204"/>
            <a:ext cx="959792" cy="1767879"/>
            <a:chOff x="768871" y="2719546"/>
            <a:chExt cx="959792" cy="1767879"/>
          </a:xfrm>
        </p:grpSpPr>
        <p:sp>
          <p:nvSpPr>
            <p:cNvPr id="34" name="TextBox 33">
              <a:extLst>
                <a:ext uri="{FF2B5EF4-FFF2-40B4-BE49-F238E27FC236}">
                  <a16:creationId xmlns:a16="http://schemas.microsoft.com/office/drawing/2014/main" id="{A134A145-B059-43CD-BE3E-AC3ECD776B4D}"/>
                </a:ext>
              </a:extLst>
            </p:cNvPr>
            <p:cNvSpPr txBox="1"/>
            <p:nvPr/>
          </p:nvSpPr>
          <p:spPr>
            <a:xfrm>
              <a:off x="774067" y="2719546"/>
              <a:ext cx="878238" cy="307777"/>
            </a:xfrm>
            <a:prstGeom prst="rect">
              <a:avLst/>
            </a:prstGeom>
            <a:noFill/>
          </p:spPr>
          <p:txBody>
            <a:bodyPr wrap="square" rtlCol="0">
              <a:spAutoFit/>
            </a:bodyPr>
            <a:lstStyle/>
            <a:p>
              <a:r>
                <a:rPr lang="en-US" sz="1400" b="1" dirty="0">
                  <a:solidFill>
                    <a:schemeClr val="accent2"/>
                  </a:solidFill>
                </a:rPr>
                <a:t>engineer</a:t>
              </a:r>
            </a:p>
          </p:txBody>
        </p:sp>
        <p:sp>
          <p:nvSpPr>
            <p:cNvPr id="35" name="TextBox 34">
              <a:extLst>
                <a:ext uri="{FF2B5EF4-FFF2-40B4-BE49-F238E27FC236}">
                  <a16:creationId xmlns:a16="http://schemas.microsoft.com/office/drawing/2014/main" id="{C497C758-14B5-490E-8F1F-B2BBF6EB6C06}"/>
                </a:ext>
              </a:extLst>
            </p:cNvPr>
            <p:cNvSpPr txBox="1"/>
            <p:nvPr/>
          </p:nvSpPr>
          <p:spPr>
            <a:xfrm>
              <a:off x="774067" y="2978156"/>
              <a:ext cx="954596" cy="307777"/>
            </a:xfrm>
            <a:prstGeom prst="rect">
              <a:avLst/>
            </a:prstGeom>
            <a:noFill/>
          </p:spPr>
          <p:txBody>
            <a:bodyPr wrap="square" rtlCol="0">
              <a:spAutoFit/>
            </a:bodyPr>
            <a:lstStyle/>
            <a:p>
              <a:r>
                <a:rPr lang="en-US" sz="1400" b="1" dirty="0">
                  <a:highlight>
                    <a:srgbClr val="FFFF00"/>
                  </a:highlight>
                </a:rPr>
                <a:t>minimized</a:t>
              </a:r>
            </a:p>
          </p:txBody>
        </p:sp>
        <p:sp>
          <p:nvSpPr>
            <p:cNvPr id="37" name="TextBox 36">
              <a:extLst>
                <a:ext uri="{FF2B5EF4-FFF2-40B4-BE49-F238E27FC236}">
                  <a16:creationId xmlns:a16="http://schemas.microsoft.com/office/drawing/2014/main" id="{FD36CCBC-EA9E-4E3F-AFBD-B8F385B988DF}"/>
                </a:ext>
              </a:extLst>
            </p:cNvPr>
            <p:cNvSpPr txBox="1"/>
            <p:nvPr/>
          </p:nvSpPr>
          <p:spPr>
            <a:xfrm>
              <a:off x="774067" y="3578902"/>
              <a:ext cx="878238" cy="307777"/>
            </a:xfrm>
            <a:prstGeom prst="rect">
              <a:avLst/>
            </a:prstGeom>
            <a:noFill/>
          </p:spPr>
          <p:txBody>
            <a:bodyPr wrap="square" rtlCol="0">
              <a:spAutoFit/>
            </a:bodyPr>
            <a:lstStyle/>
            <a:p>
              <a:r>
                <a:rPr lang="en-US" sz="1400" b="1" dirty="0">
                  <a:highlight>
                    <a:srgbClr val="FFFF00"/>
                  </a:highlight>
                </a:rPr>
                <a:t>concerns</a:t>
              </a:r>
            </a:p>
          </p:txBody>
        </p:sp>
        <p:sp>
          <p:nvSpPr>
            <p:cNvPr id="39" name="TextBox 38">
              <a:extLst>
                <a:ext uri="{FF2B5EF4-FFF2-40B4-BE49-F238E27FC236}">
                  <a16:creationId xmlns:a16="http://schemas.microsoft.com/office/drawing/2014/main" id="{821E5F47-1163-46BD-B226-B899253D0C38}"/>
                </a:ext>
              </a:extLst>
            </p:cNvPr>
            <p:cNvSpPr txBox="1"/>
            <p:nvPr/>
          </p:nvSpPr>
          <p:spPr>
            <a:xfrm>
              <a:off x="768871" y="3274849"/>
              <a:ext cx="842181" cy="307777"/>
            </a:xfrm>
            <a:prstGeom prst="rect">
              <a:avLst/>
            </a:prstGeom>
            <a:noFill/>
          </p:spPr>
          <p:txBody>
            <a:bodyPr wrap="square" rtlCol="0">
              <a:spAutoFit/>
            </a:bodyPr>
            <a:lstStyle/>
            <a:p>
              <a:r>
                <a:rPr lang="en-US" sz="1400" b="1" dirty="0">
                  <a:highlight>
                    <a:srgbClr val="FFFF00"/>
                  </a:highlight>
                </a:rPr>
                <a:t>primary</a:t>
              </a:r>
            </a:p>
          </p:txBody>
        </p:sp>
        <p:sp>
          <p:nvSpPr>
            <p:cNvPr id="41" name="TextBox 40">
              <a:extLst>
                <a:ext uri="{FF2B5EF4-FFF2-40B4-BE49-F238E27FC236}">
                  <a16:creationId xmlns:a16="http://schemas.microsoft.com/office/drawing/2014/main" id="{517CA33A-59D1-43E5-B7FB-F384CAFA47B5}"/>
                </a:ext>
              </a:extLst>
            </p:cNvPr>
            <p:cNvSpPr txBox="1"/>
            <p:nvPr/>
          </p:nvSpPr>
          <p:spPr>
            <a:xfrm>
              <a:off x="768871" y="3875595"/>
              <a:ext cx="878238" cy="307777"/>
            </a:xfrm>
            <a:prstGeom prst="rect">
              <a:avLst/>
            </a:prstGeom>
            <a:noFill/>
          </p:spPr>
          <p:txBody>
            <a:bodyPr wrap="square" rtlCol="0">
              <a:spAutoFit/>
            </a:bodyPr>
            <a:lstStyle/>
            <a:p>
              <a:r>
                <a:rPr lang="en-US" sz="1400" b="1" dirty="0">
                  <a:highlight>
                    <a:srgbClr val="FFFF00"/>
                  </a:highlight>
                </a:rPr>
                <a:t>led</a:t>
              </a:r>
            </a:p>
          </p:txBody>
        </p:sp>
        <p:sp>
          <p:nvSpPr>
            <p:cNvPr id="42" name="TextBox 41">
              <a:extLst>
                <a:ext uri="{FF2B5EF4-FFF2-40B4-BE49-F238E27FC236}">
                  <a16:creationId xmlns:a16="http://schemas.microsoft.com/office/drawing/2014/main" id="{446C1B2B-F95A-44CD-8FAD-3E7B4D94FCA5}"/>
                </a:ext>
              </a:extLst>
            </p:cNvPr>
            <p:cNvSpPr txBox="1"/>
            <p:nvPr/>
          </p:nvSpPr>
          <p:spPr>
            <a:xfrm>
              <a:off x="774067" y="4179648"/>
              <a:ext cx="878238" cy="307777"/>
            </a:xfrm>
            <a:prstGeom prst="rect">
              <a:avLst/>
            </a:prstGeom>
            <a:noFill/>
          </p:spPr>
          <p:txBody>
            <a:bodyPr wrap="square" rtlCol="0">
              <a:spAutoFit/>
            </a:bodyPr>
            <a:lstStyle/>
            <a:p>
              <a:r>
                <a:rPr lang="en-US" sz="1400" b="1" dirty="0">
                  <a:highlight>
                    <a:srgbClr val="FFFF00"/>
                  </a:highlight>
                </a:rPr>
                <a:t>page</a:t>
              </a:r>
            </a:p>
          </p:txBody>
        </p:sp>
      </p:grp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51783905-A86C-4379-AF04-11B6E006502D}"/>
                  </a:ext>
                </a:extLst>
              </p:cNvPr>
              <p:cNvSpPr txBox="1"/>
              <p:nvPr/>
            </p:nvSpPr>
            <p:spPr>
              <a:xfrm>
                <a:off x="5345936" y="1760842"/>
                <a:ext cx="103983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𝑖𝑡𝑒𝑟</m:t>
                      </m:r>
                      <m:r>
                        <a:rPr lang="en-US" b="0" i="1" smtClean="0">
                          <a:latin typeface="Cambria Math" panose="02040503050406030204" pitchFamily="18" charset="0"/>
                        </a:rPr>
                        <m:t>=1</m:t>
                      </m:r>
                    </m:oMath>
                  </m:oMathPara>
                </a14:m>
                <a:endParaRPr lang="en-US" dirty="0"/>
              </a:p>
            </p:txBody>
          </p:sp>
        </mc:Choice>
        <mc:Fallback xmlns="">
          <p:sp>
            <p:nvSpPr>
              <p:cNvPr id="43" name="TextBox 42">
                <a:extLst>
                  <a:ext uri="{FF2B5EF4-FFF2-40B4-BE49-F238E27FC236}">
                    <a16:creationId xmlns:a16="http://schemas.microsoft.com/office/drawing/2014/main" id="{51783905-A86C-4379-AF04-11B6E006502D}"/>
                  </a:ext>
                </a:extLst>
              </p:cNvPr>
              <p:cNvSpPr txBox="1">
                <a:spLocks noRot="1" noChangeAspect="1" noMove="1" noResize="1" noEditPoints="1" noAdjustHandles="1" noChangeArrowheads="1" noChangeShapeType="1" noTextEdit="1"/>
              </p:cNvSpPr>
              <p:nvPr/>
            </p:nvSpPr>
            <p:spPr>
              <a:xfrm>
                <a:off x="5345936" y="1760842"/>
                <a:ext cx="1039839"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CF4E22BE-96A5-47FA-A06A-DEAC71429D60}"/>
                  </a:ext>
                </a:extLst>
              </p:cNvPr>
              <p:cNvSpPr txBox="1"/>
              <p:nvPr/>
            </p:nvSpPr>
            <p:spPr>
              <a:xfrm>
                <a:off x="7163157" y="1760842"/>
                <a:ext cx="103983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𝑖𝑡𝑒𝑟</m:t>
                      </m:r>
                      <m:r>
                        <a:rPr lang="en-US" b="0" i="1" smtClean="0">
                          <a:latin typeface="Cambria Math" panose="02040503050406030204" pitchFamily="18" charset="0"/>
                        </a:rPr>
                        <m:t>=2</m:t>
                      </m:r>
                    </m:oMath>
                  </m:oMathPara>
                </a14:m>
                <a:endParaRPr lang="en-US" dirty="0"/>
              </a:p>
            </p:txBody>
          </p:sp>
        </mc:Choice>
        <mc:Fallback xmlns="">
          <p:sp>
            <p:nvSpPr>
              <p:cNvPr id="44" name="TextBox 43">
                <a:extLst>
                  <a:ext uri="{FF2B5EF4-FFF2-40B4-BE49-F238E27FC236}">
                    <a16:creationId xmlns:a16="http://schemas.microsoft.com/office/drawing/2014/main" id="{CF4E22BE-96A5-47FA-A06A-DEAC71429D60}"/>
                  </a:ext>
                </a:extLst>
              </p:cNvPr>
              <p:cNvSpPr txBox="1">
                <a:spLocks noRot="1" noChangeAspect="1" noMove="1" noResize="1" noEditPoints="1" noAdjustHandles="1" noChangeArrowheads="1" noChangeShapeType="1" noTextEdit="1"/>
              </p:cNvSpPr>
              <p:nvPr/>
            </p:nvSpPr>
            <p:spPr>
              <a:xfrm>
                <a:off x="7163157" y="1760842"/>
                <a:ext cx="1039839"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778645A5-E09E-4E2B-94FB-4CFA9ED20A08}"/>
                  </a:ext>
                </a:extLst>
              </p:cNvPr>
              <p:cNvSpPr txBox="1"/>
              <p:nvPr/>
            </p:nvSpPr>
            <p:spPr>
              <a:xfrm>
                <a:off x="8980378" y="1760842"/>
                <a:ext cx="103983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𝑖𝑡𝑒𝑟</m:t>
                      </m:r>
                      <m:r>
                        <a:rPr lang="en-US" b="0" i="1" smtClean="0">
                          <a:latin typeface="Cambria Math" panose="02040503050406030204" pitchFamily="18" charset="0"/>
                        </a:rPr>
                        <m:t>=3</m:t>
                      </m:r>
                    </m:oMath>
                  </m:oMathPara>
                </a14:m>
                <a:endParaRPr lang="en-US" dirty="0"/>
              </a:p>
            </p:txBody>
          </p:sp>
        </mc:Choice>
        <mc:Fallback xmlns="">
          <p:sp>
            <p:nvSpPr>
              <p:cNvPr id="47" name="TextBox 46">
                <a:extLst>
                  <a:ext uri="{FF2B5EF4-FFF2-40B4-BE49-F238E27FC236}">
                    <a16:creationId xmlns:a16="http://schemas.microsoft.com/office/drawing/2014/main" id="{778645A5-E09E-4E2B-94FB-4CFA9ED20A08}"/>
                  </a:ext>
                </a:extLst>
              </p:cNvPr>
              <p:cNvSpPr txBox="1">
                <a:spLocks noRot="1" noChangeAspect="1" noMove="1" noResize="1" noEditPoints="1" noAdjustHandles="1" noChangeArrowheads="1" noChangeShapeType="1" noTextEdit="1"/>
              </p:cNvSpPr>
              <p:nvPr/>
            </p:nvSpPr>
            <p:spPr>
              <a:xfrm>
                <a:off x="8980378" y="1760842"/>
                <a:ext cx="1039839"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65EAE00A-EE90-4579-9931-021016B12852}"/>
                  </a:ext>
                </a:extLst>
              </p:cNvPr>
              <p:cNvSpPr txBox="1"/>
              <p:nvPr/>
            </p:nvSpPr>
            <p:spPr>
              <a:xfrm>
                <a:off x="10797599" y="1760842"/>
                <a:ext cx="103983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𝑖𝑡𝑒𝑟</m:t>
                      </m:r>
                      <m:r>
                        <a:rPr lang="en-US" b="0" i="1" smtClean="0">
                          <a:latin typeface="Cambria Math" panose="02040503050406030204" pitchFamily="18" charset="0"/>
                        </a:rPr>
                        <m:t>=4</m:t>
                      </m:r>
                    </m:oMath>
                  </m:oMathPara>
                </a14:m>
                <a:endParaRPr lang="en-US" dirty="0"/>
              </a:p>
            </p:txBody>
          </p:sp>
        </mc:Choice>
        <mc:Fallback xmlns="">
          <p:sp>
            <p:nvSpPr>
              <p:cNvPr id="48" name="TextBox 47">
                <a:extLst>
                  <a:ext uri="{FF2B5EF4-FFF2-40B4-BE49-F238E27FC236}">
                    <a16:creationId xmlns:a16="http://schemas.microsoft.com/office/drawing/2014/main" id="{65EAE00A-EE90-4579-9931-021016B12852}"/>
                  </a:ext>
                </a:extLst>
              </p:cNvPr>
              <p:cNvSpPr txBox="1">
                <a:spLocks noRot="1" noChangeAspect="1" noMove="1" noResize="1" noEditPoints="1" noAdjustHandles="1" noChangeArrowheads="1" noChangeShapeType="1" noTextEdit="1"/>
              </p:cNvSpPr>
              <p:nvPr/>
            </p:nvSpPr>
            <p:spPr>
              <a:xfrm>
                <a:off x="10797599" y="1760842"/>
                <a:ext cx="1039839" cy="369332"/>
              </a:xfrm>
              <a:prstGeom prst="rect">
                <a:avLst/>
              </a:prstGeom>
              <a:blipFill>
                <a:blip r:embed="rId7"/>
                <a:stretch>
                  <a:fillRect/>
                </a:stretch>
              </a:blipFill>
            </p:spPr>
            <p:txBody>
              <a:bodyPr/>
              <a:lstStyle/>
              <a:p>
                <a:r>
                  <a:rPr lang="en-US">
                    <a:noFill/>
                  </a:rPr>
                  <a:t> </a:t>
                </a:r>
              </a:p>
            </p:txBody>
          </p:sp>
        </mc:Fallback>
      </mc:AlternateContent>
      <p:sp>
        <p:nvSpPr>
          <p:cNvPr id="49" name="TextBox 48">
            <a:extLst>
              <a:ext uri="{FF2B5EF4-FFF2-40B4-BE49-F238E27FC236}">
                <a16:creationId xmlns:a16="http://schemas.microsoft.com/office/drawing/2014/main" id="{4B72A82E-BD1B-42B2-A922-BDBAD5810BBA}"/>
              </a:ext>
            </a:extLst>
          </p:cNvPr>
          <p:cNvSpPr txBox="1"/>
          <p:nvPr/>
        </p:nvSpPr>
        <p:spPr>
          <a:xfrm>
            <a:off x="985413" y="3994982"/>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50" name="TextBox 49">
            <a:extLst>
              <a:ext uri="{FF2B5EF4-FFF2-40B4-BE49-F238E27FC236}">
                <a16:creationId xmlns:a16="http://schemas.microsoft.com/office/drawing/2014/main" id="{8ED37A0C-6B4E-436A-B059-1377475A1802}"/>
              </a:ext>
            </a:extLst>
          </p:cNvPr>
          <p:cNvSpPr txBox="1"/>
          <p:nvPr/>
        </p:nvSpPr>
        <p:spPr>
          <a:xfrm>
            <a:off x="9474908" y="3994982"/>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51" name="TextBox 50">
            <a:extLst>
              <a:ext uri="{FF2B5EF4-FFF2-40B4-BE49-F238E27FC236}">
                <a16:creationId xmlns:a16="http://schemas.microsoft.com/office/drawing/2014/main" id="{8FE17E60-F15C-463B-93D6-F10BA48A6B99}"/>
              </a:ext>
            </a:extLst>
          </p:cNvPr>
          <p:cNvSpPr txBox="1"/>
          <p:nvPr/>
        </p:nvSpPr>
        <p:spPr>
          <a:xfrm>
            <a:off x="5283722" y="3964204"/>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52" name="TextBox 51">
            <a:extLst>
              <a:ext uri="{FF2B5EF4-FFF2-40B4-BE49-F238E27FC236}">
                <a16:creationId xmlns:a16="http://schemas.microsoft.com/office/drawing/2014/main" id="{2DE56A2B-885A-426A-A745-432545272515}"/>
              </a:ext>
            </a:extLst>
          </p:cNvPr>
          <p:cNvSpPr txBox="1"/>
          <p:nvPr/>
        </p:nvSpPr>
        <p:spPr>
          <a:xfrm>
            <a:off x="140799" y="1762760"/>
            <a:ext cx="1855428" cy="307777"/>
          </a:xfrm>
          <a:prstGeom prst="rect">
            <a:avLst/>
          </a:prstGeom>
          <a:noFill/>
        </p:spPr>
        <p:txBody>
          <a:bodyPr wrap="square" rtlCol="0">
            <a:spAutoFit/>
          </a:bodyPr>
          <a:lstStyle/>
          <a:p>
            <a:r>
              <a:rPr lang="en-US" sz="1400" b="1" dirty="0"/>
              <a:t>Center word: </a:t>
            </a:r>
            <a:r>
              <a:rPr lang="en-US" sz="1400" b="1" dirty="0">
                <a:solidFill>
                  <a:schemeClr val="accent6"/>
                </a:solidFill>
              </a:rPr>
              <a:t>drilling</a:t>
            </a:r>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44C4F8C3-808D-4C3A-AA3B-14E5906F09A5}"/>
                  </a:ext>
                </a:extLst>
              </p:cNvPr>
              <p:cNvSpPr txBox="1"/>
              <p:nvPr/>
            </p:nvSpPr>
            <p:spPr>
              <a:xfrm>
                <a:off x="3858871" y="1766367"/>
                <a:ext cx="103983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𝐾</m:t>
                      </m:r>
                      <m:r>
                        <a:rPr lang="en-US" b="0" i="1" smtClean="0">
                          <a:latin typeface="Cambria Math" panose="02040503050406030204" pitchFamily="18" charset="0"/>
                        </a:rPr>
                        <m:t>=5</m:t>
                      </m:r>
                    </m:oMath>
                  </m:oMathPara>
                </a14:m>
                <a:endParaRPr lang="en-US" dirty="0"/>
              </a:p>
            </p:txBody>
          </p:sp>
        </mc:Choice>
        <mc:Fallback xmlns="">
          <p:sp>
            <p:nvSpPr>
              <p:cNvPr id="55" name="TextBox 54">
                <a:extLst>
                  <a:ext uri="{FF2B5EF4-FFF2-40B4-BE49-F238E27FC236}">
                    <a16:creationId xmlns:a16="http://schemas.microsoft.com/office/drawing/2014/main" id="{44C4F8C3-808D-4C3A-AA3B-14E5906F09A5}"/>
                  </a:ext>
                </a:extLst>
              </p:cNvPr>
              <p:cNvSpPr txBox="1">
                <a:spLocks noRot="1" noChangeAspect="1" noMove="1" noResize="1" noEditPoints="1" noAdjustHandles="1" noChangeArrowheads="1" noChangeShapeType="1" noTextEdit="1"/>
              </p:cNvSpPr>
              <p:nvPr/>
            </p:nvSpPr>
            <p:spPr>
              <a:xfrm>
                <a:off x="3858871" y="1766367"/>
                <a:ext cx="1039839" cy="369332"/>
              </a:xfrm>
              <a:prstGeom prst="rect">
                <a:avLst/>
              </a:prstGeom>
              <a:blipFill>
                <a:blip r:embed="rId8"/>
                <a:stretch>
                  <a:fillRect/>
                </a:stretch>
              </a:blipFill>
            </p:spPr>
            <p:txBody>
              <a:bodyPr/>
              <a:lstStyle/>
              <a:p>
                <a:r>
                  <a:rPr lang="en-US">
                    <a:noFill/>
                  </a:rPr>
                  <a:t> </a:t>
                </a:r>
              </a:p>
            </p:txBody>
          </p:sp>
        </mc:Fallback>
      </mc:AlternateContent>
      <p:sp>
        <p:nvSpPr>
          <p:cNvPr id="36" name="TextBox 35">
            <a:extLst>
              <a:ext uri="{FF2B5EF4-FFF2-40B4-BE49-F238E27FC236}">
                <a16:creationId xmlns:a16="http://schemas.microsoft.com/office/drawing/2014/main" id="{DC8C665F-2BD5-4F90-8486-2EFA48F30A79}"/>
              </a:ext>
            </a:extLst>
          </p:cNvPr>
          <p:cNvSpPr txBox="1"/>
          <p:nvPr/>
        </p:nvSpPr>
        <p:spPr>
          <a:xfrm>
            <a:off x="140799" y="2027783"/>
            <a:ext cx="2666092" cy="307777"/>
          </a:xfrm>
          <a:prstGeom prst="rect">
            <a:avLst/>
          </a:prstGeom>
          <a:noFill/>
        </p:spPr>
        <p:txBody>
          <a:bodyPr wrap="square" rtlCol="0">
            <a:spAutoFit/>
          </a:bodyPr>
          <a:lstStyle/>
          <a:p>
            <a:r>
              <a:rPr lang="en-US" sz="1400" b="1" dirty="0"/>
              <a:t>Current context word: </a:t>
            </a:r>
            <a:r>
              <a:rPr lang="en-US" sz="1400" b="1" dirty="0">
                <a:solidFill>
                  <a:schemeClr val="accent2"/>
                </a:solidFill>
              </a:rPr>
              <a:t>engineer</a:t>
            </a:r>
          </a:p>
        </p:txBody>
      </p: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8AFFA99E-47FA-4F45-A337-4811BC888720}"/>
                  </a:ext>
                </a:extLst>
              </p:cNvPr>
              <p:cNvSpPr txBox="1"/>
              <p:nvPr/>
            </p:nvSpPr>
            <p:spPr>
              <a:xfrm>
                <a:off x="6306522" y="3024985"/>
                <a:ext cx="880196" cy="307777"/>
              </a:xfrm>
              <a:prstGeom prst="rect">
                <a:avLst/>
              </a:prstGeom>
              <a:noFill/>
            </p:spPr>
            <p:txBody>
              <a:bodyPr wrap="square" rtlCol="0">
                <a:spAutoFit/>
              </a:bodyPr>
              <a:lstStyle/>
              <a:p>
                <a:r>
                  <a:rPr lang="en-US" sz="1400" dirty="0"/>
                  <a:t>Update </a:t>
                </a:r>
                <a14:m>
                  <m:oMath xmlns:m="http://schemas.openxmlformats.org/officeDocument/2006/math">
                    <m:r>
                      <a:rPr lang="en-US" sz="1400" i="1" smtClean="0">
                        <a:latin typeface="Cambria Math" panose="02040503050406030204" pitchFamily="18" charset="0"/>
                        <a:ea typeface="Cambria Math" panose="02040503050406030204" pitchFamily="18" charset="0"/>
                      </a:rPr>
                      <m:t>𝜃</m:t>
                    </m:r>
                  </m:oMath>
                </a14:m>
                <a:endParaRPr lang="en-US" sz="1400" dirty="0"/>
              </a:p>
            </p:txBody>
          </p:sp>
        </mc:Choice>
        <mc:Fallback xmlns="">
          <p:sp>
            <p:nvSpPr>
              <p:cNvPr id="38" name="TextBox 37">
                <a:extLst>
                  <a:ext uri="{FF2B5EF4-FFF2-40B4-BE49-F238E27FC236}">
                    <a16:creationId xmlns:a16="http://schemas.microsoft.com/office/drawing/2014/main" id="{8AFFA99E-47FA-4F45-A337-4811BC888720}"/>
                  </a:ext>
                </a:extLst>
              </p:cNvPr>
              <p:cNvSpPr txBox="1">
                <a:spLocks noRot="1" noChangeAspect="1" noMove="1" noResize="1" noEditPoints="1" noAdjustHandles="1" noChangeArrowheads="1" noChangeShapeType="1" noTextEdit="1"/>
              </p:cNvSpPr>
              <p:nvPr/>
            </p:nvSpPr>
            <p:spPr>
              <a:xfrm>
                <a:off x="6306522" y="3024985"/>
                <a:ext cx="880196" cy="307777"/>
              </a:xfrm>
              <a:prstGeom prst="rect">
                <a:avLst/>
              </a:prstGeom>
              <a:blipFill>
                <a:blip r:embed="rId9"/>
                <a:stretch>
                  <a:fillRect l="-2083" t="-3922" b="-196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88C0D828-2F29-4C15-BF65-4BECAE53C867}"/>
                  </a:ext>
                </a:extLst>
              </p:cNvPr>
              <p:cNvSpPr txBox="1"/>
              <p:nvPr/>
            </p:nvSpPr>
            <p:spPr>
              <a:xfrm>
                <a:off x="8126201" y="3026027"/>
                <a:ext cx="880196" cy="307777"/>
              </a:xfrm>
              <a:prstGeom prst="rect">
                <a:avLst/>
              </a:prstGeom>
              <a:noFill/>
            </p:spPr>
            <p:txBody>
              <a:bodyPr wrap="square" rtlCol="0">
                <a:spAutoFit/>
              </a:bodyPr>
              <a:lstStyle/>
              <a:p>
                <a:r>
                  <a:rPr lang="en-US" sz="1400" dirty="0"/>
                  <a:t>Update </a:t>
                </a:r>
                <a14:m>
                  <m:oMath xmlns:m="http://schemas.openxmlformats.org/officeDocument/2006/math">
                    <m:r>
                      <a:rPr lang="en-US" sz="1400" i="1" smtClean="0">
                        <a:latin typeface="Cambria Math" panose="02040503050406030204" pitchFamily="18" charset="0"/>
                        <a:ea typeface="Cambria Math" panose="02040503050406030204" pitchFamily="18" charset="0"/>
                      </a:rPr>
                      <m:t>𝜃</m:t>
                    </m:r>
                  </m:oMath>
                </a14:m>
                <a:endParaRPr lang="en-US" sz="1400" dirty="0"/>
              </a:p>
            </p:txBody>
          </p:sp>
        </mc:Choice>
        <mc:Fallback xmlns="">
          <p:sp>
            <p:nvSpPr>
              <p:cNvPr id="40" name="TextBox 39">
                <a:extLst>
                  <a:ext uri="{FF2B5EF4-FFF2-40B4-BE49-F238E27FC236}">
                    <a16:creationId xmlns:a16="http://schemas.microsoft.com/office/drawing/2014/main" id="{88C0D828-2F29-4C15-BF65-4BECAE53C867}"/>
                  </a:ext>
                </a:extLst>
              </p:cNvPr>
              <p:cNvSpPr txBox="1">
                <a:spLocks noRot="1" noChangeAspect="1" noMove="1" noResize="1" noEditPoints="1" noAdjustHandles="1" noChangeArrowheads="1" noChangeShapeType="1" noTextEdit="1"/>
              </p:cNvSpPr>
              <p:nvPr/>
            </p:nvSpPr>
            <p:spPr>
              <a:xfrm>
                <a:off x="8126201" y="3026027"/>
                <a:ext cx="880196" cy="307777"/>
              </a:xfrm>
              <a:prstGeom prst="rect">
                <a:avLst/>
              </a:prstGeom>
              <a:blipFill>
                <a:blip r:embed="rId10"/>
                <a:stretch>
                  <a:fillRect l="-2083" t="-1961" b="-196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5BF4357A-91B1-4D5D-9150-DC6BF6F2D605}"/>
                  </a:ext>
                </a:extLst>
              </p:cNvPr>
              <p:cNvSpPr txBox="1"/>
              <p:nvPr/>
            </p:nvSpPr>
            <p:spPr>
              <a:xfrm>
                <a:off x="9956116" y="3024984"/>
                <a:ext cx="880196" cy="307777"/>
              </a:xfrm>
              <a:prstGeom prst="rect">
                <a:avLst/>
              </a:prstGeom>
              <a:noFill/>
            </p:spPr>
            <p:txBody>
              <a:bodyPr wrap="square" rtlCol="0">
                <a:spAutoFit/>
              </a:bodyPr>
              <a:lstStyle/>
              <a:p>
                <a:r>
                  <a:rPr lang="en-US" sz="1400" dirty="0"/>
                  <a:t>Update </a:t>
                </a:r>
                <a14:m>
                  <m:oMath xmlns:m="http://schemas.openxmlformats.org/officeDocument/2006/math">
                    <m:r>
                      <a:rPr lang="en-US" sz="1400" i="1" smtClean="0">
                        <a:latin typeface="Cambria Math" panose="02040503050406030204" pitchFamily="18" charset="0"/>
                        <a:ea typeface="Cambria Math" panose="02040503050406030204" pitchFamily="18" charset="0"/>
                      </a:rPr>
                      <m:t>𝜃</m:t>
                    </m:r>
                  </m:oMath>
                </a14:m>
                <a:endParaRPr lang="en-US" sz="1400" dirty="0"/>
              </a:p>
            </p:txBody>
          </p:sp>
        </mc:Choice>
        <mc:Fallback xmlns="">
          <p:sp>
            <p:nvSpPr>
              <p:cNvPr id="45" name="TextBox 44">
                <a:extLst>
                  <a:ext uri="{FF2B5EF4-FFF2-40B4-BE49-F238E27FC236}">
                    <a16:creationId xmlns:a16="http://schemas.microsoft.com/office/drawing/2014/main" id="{5BF4357A-91B1-4D5D-9150-DC6BF6F2D605}"/>
                  </a:ext>
                </a:extLst>
              </p:cNvPr>
              <p:cNvSpPr txBox="1">
                <a:spLocks noRot="1" noChangeAspect="1" noMove="1" noResize="1" noEditPoints="1" noAdjustHandles="1" noChangeArrowheads="1" noChangeShapeType="1" noTextEdit="1"/>
              </p:cNvSpPr>
              <p:nvPr/>
            </p:nvSpPr>
            <p:spPr>
              <a:xfrm>
                <a:off x="9956116" y="3024984"/>
                <a:ext cx="880196" cy="307777"/>
              </a:xfrm>
              <a:prstGeom prst="rect">
                <a:avLst/>
              </a:prstGeom>
              <a:blipFill>
                <a:blip r:embed="rId11"/>
                <a:stretch>
                  <a:fillRect l="-2069" t="-3922" b="-19608"/>
                </a:stretch>
              </a:blipFill>
            </p:spPr>
            <p:txBody>
              <a:bodyPr/>
              <a:lstStyle/>
              <a:p>
                <a:r>
                  <a:rPr lang="en-US">
                    <a:noFill/>
                  </a:rPr>
                  <a:t> </a:t>
                </a:r>
              </a:p>
            </p:txBody>
          </p:sp>
        </mc:Fallback>
      </mc:AlternateContent>
    </p:spTree>
    <p:extLst>
      <p:ext uri="{BB962C8B-B14F-4D97-AF65-F5344CB8AC3E}">
        <p14:creationId xmlns:p14="http://schemas.microsoft.com/office/powerpoint/2010/main" val="352916555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CB27E0B3-99E8-4D10-BA4F-582388D4EB9D}"/>
              </a:ext>
            </a:extLst>
          </p:cNvPr>
          <p:cNvSpPr/>
          <p:nvPr/>
        </p:nvSpPr>
        <p:spPr>
          <a:xfrm>
            <a:off x="2045147" y="4261034"/>
            <a:ext cx="962512" cy="319034"/>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highlight>
                <a:srgbClr val="FFFF00"/>
              </a:highlight>
            </a:endParaRPr>
          </a:p>
        </p:txBody>
      </p:sp>
      <p:sp>
        <p:nvSpPr>
          <p:cNvPr id="16" name="Rectangle 15">
            <a:extLst>
              <a:ext uri="{FF2B5EF4-FFF2-40B4-BE49-F238E27FC236}">
                <a16:creationId xmlns:a16="http://schemas.microsoft.com/office/drawing/2014/main" id="{2B725696-6BF8-4B5B-BA3F-025252F468B5}"/>
              </a:ext>
            </a:extLst>
          </p:cNvPr>
          <p:cNvSpPr/>
          <p:nvPr/>
        </p:nvSpPr>
        <p:spPr>
          <a:xfrm>
            <a:off x="9425642" y="4606480"/>
            <a:ext cx="417605" cy="319034"/>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highlight>
                <a:srgbClr val="FFFF00"/>
              </a:highlight>
            </a:endParaRPr>
          </a:p>
        </p:txBody>
      </p:sp>
      <p:sp>
        <p:nvSpPr>
          <p:cNvPr id="17" name="Rectangle 16">
            <a:extLst>
              <a:ext uri="{FF2B5EF4-FFF2-40B4-BE49-F238E27FC236}">
                <a16:creationId xmlns:a16="http://schemas.microsoft.com/office/drawing/2014/main" id="{98E19B69-8DC4-400A-BA56-380FB0B89E26}"/>
              </a:ext>
            </a:extLst>
          </p:cNvPr>
          <p:cNvSpPr/>
          <p:nvPr/>
        </p:nvSpPr>
        <p:spPr>
          <a:xfrm>
            <a:off x="8361979" y="4261034"/>
            <a:ext cx="1019586" cy="319034"/>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highlight>
                <a:srgbClr val="FFFF00"/>
              </a:highlight>
            </a:endParaRPr>
          </a:p>
        </p:txBody>
      </p:sp>
      <p:sp>
        <p:nvSpPr>
          <p:cNvPr id="18" name="Rectangle 17">
            <a:extLst>
              <a:ext uri="{FF2B5EF4-FFF2-40B4-BE49-F238E27FC236}">
                <a16:creationId xmlns:a16="http://schemas.microsoft.com/office/drawing/2014/main" id="{8E5AC9B8-5766-428F-BDA2-527CDA93DBC2}"/>
              </a:ext>
            </a:extLst>
          </p:cNvPr>
          <p:cNvSpPr/>
          <p:nvPr/>
        </p:nvSpPr>
        <p:spPr>
          <a:xfrm>
            <a:off x="2882153" y="5290739"/>
            <a:ext cx="609600" cy="319034"/>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highlight>
                <a:srgbClr val="FFFF00"/>
              </a:highlight>
            </a:endParaRPr>
          </a:p>
        </p:txBody>
      </p:sp>
      <p:sp>
        <p:nvSpPr>
          <p:cNvPr id="15" name="Rectangle 14">
            <a:extLst>
              <a:ext uri="{FF2B5EF4-FFF2-40B4-BE49-F238E27FC236}">
                <a16:creationId xmlns:a16="http://schemas.microsoft.com/office/drawing/2014/main" id="{8F72D39E-6FD9-4107-8809-7A3FC5B68626}"/>
              </a:ext>
            </a:extLst>
          </p:cNvPr>
          <p:cNvSpPr/>
          <p:nvPr/>
        </p:nvSpPr>
        <p:spPr>
          <a:xfrm>
            <a:off x="2109096" y="3589616"/>
            <a:ext cx="1261633" cy="319034"/>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highlight>
                <a:srgbClr val="FFFF00"/>
              </a:highlight>
            </a:endParaRPr>
          </a:p>
        </p:txBody>
      </p:sp>
      <p:sp>
        <p:nvSpPr>
          <p:cNvPr id="13" name="Rectangle 12">
            <a:extLst>
              <a:ext uri="{FF2B5EF4-FFF2-40B4-BE49-F238E27FC236}">
                <a16:creationId xmlns:a16="http://schemas.microsoft.com/office/drawing/2014/main" id="{ACAE0EA5-DEC1-4E78-BF53-F21BA6887383}"/>
              </a:ext>
            </a:extLst>
          </p:cNvPr>
          <p:cNvSpPr/>
          <p:nvPr/>
        </p:nvSpPr>
        <p:spPr>
          <a:xfrm>
            <a:off x="9950824" y="1595525"/>
            <a:ext cx="1017494" cy="319034"/>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2" name="Rectangle 11">
            <a:extLst>
              <a:ext uri="{FF2B5EF4-FFF2-40B4-BE49-F238E27FC236}">
                <a16:creationId xmlns:a16="http://schemas.microsoft.com/office/drawing/2014/main" id="{40AF1CEA-91E6-4A55-9D5A-90B2DE2F50C6}"/>
              </a:ext>
            </a:extLst>
          </p:cNvPr>
          <p:cNvSpPr/>
          <p:nvPr/>
        </p:nvSpPr>
        <p:spPr>
          <a:xfrm>
            <a:off x="1322294" y="1916166"/>
            <a:ext cx="1445706" cy="319034"/>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1" name="Rectangle 10">
            <a:extLst>
              <a:ext uri="{FF2B5EF4-FFF2-40B4-BE49-F238E27FC236}">
                <a16:creationId xmlns:a16="http://schemas.microsoft.com/office/drawing/2014/main" id="{A6C87710-3FE4-427F-85BA-E25A9D68C369}"/>
              </a:ext>
            </a:extLst>
          </p:cNvPr>
          <p:cNvSpPr/>
          <p:nvPr/>
        </p:nvSpPr>
        <p:spPr>
          <a:xfrm>
            <a:off x="2768000" y="1916166"/>
            <a:ext cx="889300" cy="319034"/>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0" name="Rectangle 9">
            <a:extLst>
              <a:ext uri="{FF2B5EF4-FFF2-40B4-BE49-F238E27FC236}">
                <a16:creationId xmlns:a16="http://schemas.microsoft.com/office/drawing/2014/main" id="{5824A383-DAC2-4875-B0FC-2149733A2D52}"/>
              </a:ext>
            </a:extLst>
          </p:cNvPr>
          <p:cNvSpPr/>
          <p:nvPr/>
        </p:nvSpPr>
        <p:spPr>
          <a:xfrm>
            <a:off x="5821680" y="1916166"/>
            <a:ext cx="476026" cy="319034"/>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8" name="Rectangle 7">
            <a:extLst>
              <a:ext uri="{FF2B5EF4-FFF2-40B4-BE49-F238E27FC236}">
                <a16:creationId xmlns:a16="http://schemas.microsoft.com/office/drawing/2014/main" id="{C371C2CC-7DB7-457A-A303-5BDB7A21C322}"/>
              </a:ext>
            </a:extLst>
          </p:cNvPr>
          <p:cNvSpPr/>
          <p:nvPr/>
        </p:nvSpPr>
        <p:spPr>
          <a:xfrm>
            <a:off x="5247640" y="1916166"/>
            <a:ext cx="574040" cy="319034"/>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 name="Rectangle 5">
            <a:extLst>
              <a:ext uri="{FF2B5EF4-FFF2-40B4-BE49-F238E27FC236}">
                <a16:creationId xmlns:a16="http://schemas.microsoft.com/office/drawing/2014/main" id="{11546E2A-C09E-4768-8139-D6F54BDE7949}"/>
              </a:ext>
            </a:extLst>
          </p:cNvPr>
          <p:cNvSpPr/>
          <p:nvPr/>
        </p:nvSpPr>
        <p:spPr>
          <a:xfrm>
            <a:off x="4546600" y="1916167"/>
            <a:ext cx="701040" cy="319034"/>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 name="Rectangle 4">
            <a:extLst>
              <a:ext uri="{FF2B5EF4-FFF2-40B4-BE49-F238E27FC236}">
                <a16:creationId xmlns:a16="http://schemas.microsoft.com/office/drawing/2014/main" id="{923D5A0C-7104-4B7B-B64B-F1C23AE8C07A}"/>
              </a:ext>
            </a:extLst>
          </p:cNvPr>
          <p:cNvSpPr/>
          <p:nvPr/>
        </p:nvSpPr>
        <p:spPr>
          <a:xfrm>
            <a:off x="3657300" y="1914559"/>
            <a:ext cx="889300" cy="320641"/>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Rectangle 3">
            <a:extLst>
              <a:ext uri="{FF2B5EF4-FFF2-40B4-BE49-F238E27FC236}">
                <a16:creationId xmlns:a16="http://schemas.microsoft.com/office/drawing/2014/main" id="{B4D14C07-06E9-4B91-841A-570E26C18489}"/>
              </a:ext>
            </a:extLst>
          </p:cNvPr>
          <p:cNvSpPr/>
          <p:nvPr/>
        </p:nvSpPr>
        <p:spPr>
          <a:xfrm>
            <a:off x="1264020" y="1173570"/>
            <a:ext cx="10012680" cy="4832092"/>
          </a:xfrm>
          <a:prstGeom prst="rect">
            <a:avLst/>
          </a:prstGeom>
        </p:spPr>
        <p:txBody>
          <a:bodyPr wrap="square">
            <a:spAutoFit/>
          </a:bodyPr>
          <a:lstStyle/>
          <a:p>
            <a:r>
              <a:rPr lang="en-US" sz="2200" dirty="0">
                <a:latin typeface="Times New Roman" panose="02020603050405020304" pitchFamily="18" charset="0"/>
                <a:cs typeface="Times New Roman" panose="02020603050405020304" pitchFamily="18" charset="0"/>
              </a:rPr>
              <a:t>Drilling fluids serve to balance formation pressures while drilling to ensure wellbore stability. They also carry cuttings to the surface and cool the bit. The drilling engineer traditionally designs drilling fluids with two primary goals in mind:</a:t>
            </a:r>
          </a:p>
          <a:p>
            <a:endParaRPr lang="en-US" sz="2200" dirty="0">
              <a:latin typeface="Times New Roman" panose="02020603050405020304" pitchFamily="18" charset="0"/>
              <a:cs typeface="Times New Roman" panose="02020603050405020304" pitchFamily="18" charset="0"/>
            </a:endParaRPr>
          </a:p>
          <a:p>
            <a:pPr marL="800100" lvl="1" indent="-342900">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To ensure safe, stable boreholes, which is accomplished by operating within an acceptable mud-weight window</a:t>
            </a:r>
          </a:p>
          <a:p>
            <a:pPr marL="800100" lvl="1" indent="-342900">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To achieve high rates of penetration so that rig time and well cost can be minimized</a:t>
            </a:r>
          </a:p>
          <a:p>
            <a:pPr marL="800100" lvl="1" indent="-342900">
              <a:buFont typeface="Arial" panose="020B0604020202020204" pitchFamily="34" charset="0"/>
              <a:buChar char="•"/>
            </a:pPr>
            <a:endParaRPr lang="en-US" sz="2200" dirty="0">
              <a:latin typeface="Times New Roman" panose="02020603050405020304" pitchFamily="18" charset="0"/>
              <a:cs typeface="Times New Roman" panose="02020603050405020304" pitchFamily="18" charset="0"/>
            </a:endParaRPr>
          </a:p>
          <a:p>
            <a:r>
              <a:rPr lang="en-US" sz="2200" dirty="0">
                <a:latin typeface="Times New Roman" panose="02020603050405020304" pitchFamily="18" charset="0"/>
                <a:cs typeface="Times New Roman" panose="02020603050405020304" pitchFamily="18" charset="0"/>
              </a:rPr>
              <a:t>These primary considerations do not include well productivity concerns. A growing recognition of the importance of drilling-induced formation damage has led to the use of drill-in fluids (fluids used to drill through the pay zone) that minimize formation damage. This page discusses the formation damage that may be associated with various types of drilling fluids.</a:t>
            </a:r>
          </a:p>
        </p:txBody>
      </p:sp>
      <p:cxnSp>
        <p:nvCxnSpPr>
          <p:cNvPr id="3" name="Straight Arrow Connector 2">
            <a:extLst>
              <a:ext uri="{FF2B5EF4-FFF2-40B4-BE49-F238E27FC236}">
                <a16:creationId xmlns:a16="http://schemas.microsoft.com/office/drawing/2014/main" id="{421D3EA0-FF11-46BC-84F3-D195BDAF7F07}"/>
              </a:ext>
            </a:extLst>
          </p:cNvPr>
          <p:cNvCxnSpPr>
            <a:cxnSpLocks/>
          </p:cNvCxnSpPr>
          <p:nvPr/>
        </p:nvCxnSpPr>
        <p:spPr>
          <a:xfrm flipV="1">
            <a:off x="10367682" y="1981202"/>
            <a:ext cx="0" cy="380998"/>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63EB4F33-6DD7-45DF-893D-6A3E4F81FABE}"/>
              </a:ext>
            </a:extLst>
          </p:cNvPr>
          <p:cNvSpPr txBox="1"/>
          <p:nvPr/>
        </p:nvSpPr>
        <p:spPr>
          <a:xfrm>
            <a:off x="8260979" y="2358436"/>
            <a:ext cx="2958348" cy="430887"/>
          </a:xfrm>
          <a:prstGeom prst="rect">
            <a:avLst/>
          </a:prstGeom>
          <a:solidFill>
            <a:schemeClr val="accent5">
              <a:lumMod val="20000"/>
              <a:lumOff val="80000"/>
            </a:schemeClr>
          </a:solidFill>
          <a:ln w="22225">
            <a:solidFill>
              <a:schemeClr val="accent1"/>
            </a:solidFill>
          </a:ln>
        </p:spPr>
        <p:txBody>
          <a:bodyPr wrap="square" rtlCol="0">
            <a:spAutoFit/>
          </a:bodyPr>
          <a:lstStyle/>
          <a:p>
            <a:pPr algn="ctr"/>
            <a:r>
              <a:rPr lang="en-US" sz="2200" dirty="0">
                <a:solidFill>
                  <a:schemeClr val="accent5"/>
                </a:solidFill>
              </a:rPr>
              <a:t>current context word</a:t>
            </a:r>
          </a:p>
        </p:txBody>
      </p:sp>
      <p:grpSp>
        <p:nvGrpSpPr>
          <p:cNvPr id="2" name="Group 1">
            <a:extLst>
              <a:ext uri="{FF2B5EF4-FFF2-40B4-BE49-F238E27FC236}">
                <a16:creationId xmlns:a16="http://schemas.microsoft.com/office/drawing/2014/main" id="{A740F630-775F-4F15-AED9-85791B147FAF}"/>
              </a:ext>
            </a:extLst>
          </p:cNvPr>
          <p:cNvGrpSpPr/>
          <p:nvPr/>
        </p:nvGrpSpPr>
        <p:grpSpPr>
          <a:xfrm>
            <a:off x="2849972" y="3658703"/>
            <a:ext cx="6840775" cy="369332"/>
            <a:chOff x="2688707" y="3680479"/>
            <a:chExt cx="6840775" cy="369332"/>
          </a:xfrm>
        </p:grpSpPr>
        <p:sp>
          <p:nvSpPr>
            <p:cNvPr id="19" name="TextBox 18">
              <a:extLst>
                <a:ext uri="{FF2B5EF4-FFF2-40B4-BE49-F238E27FC236}">
                  <a16:creationId xmlns:a16="http://schemas.microsoft.com/office/drawing/2014/main" id="{7FFBBEA6-7AE4-40DD-9A58-F67882ED98DE}"/>
                </a:ext>
              </a:extLst>
            </p:cNvPr>
            <p:cNvSpPr txBox="1"/>
            <p:nvPr/>
          </p:nvSpPr>
          <p:spPr>
            <a:xfrm>
              <a:off x="2688707" y="3680479"/>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21" name="TextBox 20">
              <a:extLst>
                <a:ext uri="{FF2B5EF4-FFF2-40B4-BE49-F238E27FC236}">
                  <a16:creationId xmlns:a16="http://schemas.microsoft.com/office/drawing/2014/main" id="{A1C2411D-BAE6-4761-85C3-43DDDD49705C}"/>
                </a:ext>
              </a:extLst>
            </p:cNvPr>
            <p:cNvSpPr txBox="1"/>
            <p:nvPr/>
          </p:nvSpPr>
          <p:spPr>
            <a:xfrm>
              <a:off x="7500361" y="3680479"/>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grpSp>
    </p:spTree>
    <p:extLst>
      <p:ext uri="{BB962C8B-B14F-4D97-AF65-F5344CB8AC3E}">
        <p14:creationId xmlns:p14="http://schemas.microsoft.com/office/powerpoint/2010/main" val="209242489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EF455317-A20E-4A03-A713-4BB97A67DC86}"/>
              </a:ext>
            </a:extLst>
          </p:cNvPr>
          <p:cNvGrpSpPr/>
          <p:nvPr/>
        </p:nvGrpSpPr>
        <p:grpSpPr>
          <a:xfrm>
            <a:off x="177717" y="458732"/>
            <a:ext cx="11836566" cy="5940535"/>
            <a:chOff x="175177" y="861584"/>
            <a:chExt cx="11836566" cy="5940535"/>
          </a:xfrm>
        </p:grpSpPr>
        <p:pic>
          <p:nvPicPr>
            <p:cNvPr id="13" name="Picture 12">
              <a:extLst>
                <a:ext uri="{FF2B5EF4-FFF2-40B4-BE49-F238E27FC236}">
                  <a16:creationId xmlns:a16="http://schemas.microsoft.com/office/drawing/2014/main" id="{D1985D08-355F-47FD-9A4F-F2D89B73FA37}"/>
                </a:ext>
              </a:extLst>
            </p:cNvPr>
            <p:cNvPicPr>
              <a:picLocks noChangeAspect="1"/>
            </p:cNvPicPr>
            <p:nvPr/>
          </p:nvPicPr>
          <p:blipFill>
            <a:blip r:embed="rId2"/>
            <a:stretch>
              <a:fillRect/>
            </a:stretch>
          </p:blipFill>
          <p:spPr>
            <a:xfrm>
              <a:off x="2077874" y="861584"/>
              <a:ext cx="9933869" cy="5940535"/>
            </a:xfrm>
            <a:prstGeom prst="rect">
              <a:avLst/>
            </a:prstGeom>
          </p:spPr>
        </p:pic>
        <p:sp>
          <p:nvSpPr>
            <p:cNvPr id="6" name="TextBox 5">
              <a:extLst>
                <a:ext uri="{FF2B5EF4-FFF2-40B4-BE49-F238E27FC236}">
                  <a16:creationId xmlns:a16="http://schemas.microsoft.com/office/drawing/2014/main" id="{C3FDA68F-0AC0-4D51-9FA9-DF90ACB3C35B}"/>
                </a:ext>
              </a:extLst>
            </p:cNvPr>
            <p:cNvSpPr txBox="1"/>
            <p:nvPr/>
          </p:nvSpPr>
          <p:spPr>
            <a:xfrm>
              <a:off x="175177" y="1656401"/>
              <a:ext cx="1665109" cy="830997"/>
            </a:xfrm>
            <a:prstGeom prst="rect">
              <a:avLst/>
            </a:prstGeom>
            <a:noFill/>
          </p:spPr>
          <p:txBody>
            <a:bodyPr wrap="square" rtlCol="0">
              <a:spAutoFit/>
            </a:bodyPr>
            <a:lstStyle/>
            <a:p>
              <a:pPr algn="ctr"/>
              <a:r>
                <a:rPr lang="en-US" sz="2400" b="1" dirty="0">
                  <a:solidFill>
                    <a:schemeClr val="accent1">
                      <a:lumMod val="75000"/>
                    </a:schemeClr>
                  </a:solidFill>
                  <a:effectLst>
                    <a:outerShdw blurRad="38100" dist="38100" dir="2700000" algn="tl">
                      <a:srgbClr val="000000">
                        <a:alpha val="43137"/>
                      </a:srgbClr>
                    </a:outerShdw>
                  </a:effectLst>
                </a:rPr>
                <a:t>Vanilla Skip-Gram</a:t>
              </a:r>
            </a:p>
          </p:txBody>
        </p:sp>
        <p:sp>
          <p:nvSpPr>
            <p:cNvPr id="7" name="TextBox 6">
              <a:extLst>
                <a:ext uri="{FF2B5EF4-FFF2-40B4-BE49-F238E27FC236}">
                  <a16:creationId xmlns:a16="http://schemas.microsoft.com/office/drawing/2014/main" id="{25718F77-8CA2-4AEF-8DAD-24E8F306B60E}"/>
                </a:ext>
              </a:extLst>
            </p:cNvPr>
            <p:cNvSpPr txBox="1"/>
            <p:nvPr/>
          </p:nvSpPr>
          <p:spPr>
            <a:xfrm>
              <a:off x="180257" y="4745041"/>
              <a:ext cx="1665109" cy="830997"/>
            </a:xfrm>
            <a:prstGeom prst="rect">
              <a:avLst/>
            </a:prstGeom>
            <a:noFill/>
          </p:spPr>
          <p:txBody>
            <a:bodyPr wrap="square" rtlCol="0">
              <a:spAutoFit/>
            </a:bodyPr>
            <a:lstStyle/>
            <a:p>
              <a:pPr algn="ctr"/>
              <a:r>
                <a:rPr lang="en-US" sz="2400" b="1" dirty="0">
                  <a:solidFill>
                    <a:schemeClr val="accent1">
                      <a:lumMod val="75000"/>
                    </a:schemeClr>
                  </a:solidFill>
                  <a:effectLst>
                    <a:outerShdw blurRad="38100" dist="38100" dir="2700000" algn="tl">
                      <a:srgbClr val="000000">
                        <a:alpha val="43137"/>
                      </a:srgbClr>
                    </a:outerShdw>
                  </a:effectLst>
                </a:rPr>
                <a:t>Negative Sampling</a:t>
              </a:r>
            </a:p>
          </p:txBody>
        </p:sp>
        <p:sp>
          <p:nvSpPr>
            <p:cNvPr id="8" name="TextBox 7">
              <a:extLst>
                <a:ext uri="{FF2B5EF4-FFF2-40B4-BE49-F238E27FC236}">
                  <a16:creationId xmlns:a16="http://schemas.microsoft.com/office/drawing/2014/main" id="{C1578F27-A1CB-4A2C-A19F-087FD99F2108}"/>
                </a:ext>
              </a:extLst>
            </p:cNvPr>
            <p:cNvSpPr txBox="1"/>
            <p:nvPr/>
          </p:nvSpPr>
          <p:spPr>
            <a:xfrm>
              <a:off x="3821112" y="2118066"/>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9" name="TextBox 8">
              <a:extLst>
                <a:ext uri="{FF2B5EF4-FFF2-40B4-BE49-F238E27FC236}">
                  <a16:creationId xmlns:a16="http://schemas.microsoft.com/office/drawing/2014/main" id="{CDFB8791-0E89-4E17-8B64-2D4FB5FBC946}"/>
                </a:ext>
              </a:extLst>
            </p:cNvPr>
            <p:cNvSpPr txBox="1"/>
            <p:nvPr/>
          </p:nvSpPr>
          <p:spPr>
            <a:xfrm>
              <a:off x="8266713" y="2118066"/>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10" name="TextBox 9">
              <a:extLst>
                <a:ext uri="{FF2B5EF4-FFF2-40B4-BE49-F238E27FC236}">
                  <a16:creationId xmlns:a16="http://schemas.microsoft.com/office/drawing/2014/main" id="{8EFB85E2-AEF1-4DEC-B65B-B8749D2B7A3E}"/>
                </a:ext>
              </a:extLst>
            </p:cNvPr>
            <p:cNvSpPr txBox="1"/>
            <p:nvPr/>
          </p:nvSpPr>
          <p:spPr>
            <a:xfrm>
              <a:off x="3821112" y="5206706"/>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11" name="TextBox 10">
              <a:extLst>
                <a:ext uri="{FF2B5EF4-FFF2-40B4-BE49-F238E27FC236}">
                  <a16:creationId xmlns:a16="http://schemas.microsoft.com/office/drawing/2014/main" id="{DB803BBC-9139-4AE7-ACCF-459B8CD0B520}"/>
                </a:ext>
              </a:extLst>
            </p:cNvPr>
            <p:cNvSpPr txBox="1"/>
            <p:nvPr/>
          </p:nvSpPr>
          <p:spPr>
            <a:xfrm>
              <a:off x="8266713" y="5206706"/>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grpSp>
    </p:spTree>
    <p:extLst>
      <p:ext uri="{BB962C8B-B14F-4D97-AF65-F5344CB8AC3E}">
        <p14:creationId xmlns:p14="http://schemas.microsoft.com/office/powerpoint/2010/main" val="391707173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3E3728F-5C5C-403A-B0CD-FA5DC3D1C993}"/>
              </a:ext>
            </a:extLst>
          </p:cNvPr>
          <p:cNvPicPr>
            <a:picLocks noChangeAspect="1"/>
          </p:cNvPicPr>
          <p:nvPr/>
        </p:nvPicPr>
        <p:blipFill>
          <a:blip r:embed="rId2"/>
          <a:stretch>
            <a:fillRect/>
          </a:stretch>
        </p:blipFill>
        <p:spPr>
          <a:xfrm>
            <a:off x="3497580" y="2398818"/>
            <a:ext cx="5196840" cy="2060363"/>
          </a:xfrm>
          <a:prstGeom prst="rect">
            <a:avLst/>
          </a:prstGeom>
        </p:spPr>
      </p:pic>
      <p:sp>
        <p:nvSpPr>
          <p:cNvPr id="6" name="Left Brace 5">
            <a:extLst>
              <a:ext uri="{FF2B5EF4-FFF2-40B4-BE49-F238E27FC236}">
                <a16:creationId xmlns:a16="http://schemas.microsoft.com/office/drawing/2014/main" id="{C015BB06-817A-4921-B3FA-0D297B35C374}"/>
              </a:ext>
            </a:extLst>
          </p:cNvPr>
          <p:cNvSpPr/>
          <p:nvPr/>
        </p:nvSpPr>
        <p:spPr>
          <a:xfrm>
            <a:off x="3103880" y="2438400"/>
            <a:ext cx="269240" cy="2020781"/>
          </a:xfrm>
          <a:prstGeom prst="leftBrace">
            <a:avLst>
              <a:gd name="adj1" fmla="val 63050"/>
              <a:gd name="adj2" fmla="val 50000"/>
            </a:avLst>
          </a:prstGeom>
          <a:ln w="444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D460F307-6380-42B7-A02D-F9804704A8B4}"/>
                  </a:ext>
                </a:extLst>
              </p:cNvPr>
              <p:cNvSpPr txBox="1"/>
              <p:nvPr/>
            </p:nvSpPr>
            <p:spPr>
              <a:xfrm>
                <a:off x="828585" y="3105834"/>
                <a:ext cx="1975575" cy="646331"/>
              </a:xfrm>
              <a:prstGeom prst="rect">
                <a:avLst/>
              </a:prstGeom>
              <a:noFill/>
            </p:spPr>
            <p:txBody>
              <a:bodyPr wrap="square" rtlCol="0">
                <a:spAutoFit/>
              </a:bodyPr>
              <a:lstStyle/>
              <a:p>
                <a:pPr algn="r"/>
                <a:r>
                  <a:rPr lang="en-US" b="1" dirty="0">
                    <a:solidFill>
                      <a:schemeClr val="accent2"/>
                    </a:solidFill>
                  </a:rPr>
                  <a:t>Computed </a:t>
                </a:r>
                <a14:m>
                  <m:oMath xmlns:m="http://schemas.openxmlformats.org/officeDocument/2006/math">
                    <m:r>
                      <a:rPr lang="en-US" b="1" i="1" smtClean="0">
                        <a:solidFill>
                          <a:schemeClr val="accent2"/>
                        </a:solidFill>
                        <a:latin typeface="Cambria Math" panose="02040503050406030204" pitchFamily="18" charset="0"/>
                      </a:rPr>
                      <m:t>𝑽</m:t>
                    </m:r>
                  </m:oMath>
                </a14:m>
                <a:r>
                  <a:rPr lang="en-US" b="1" dirty="0">
                    <a:solidFill>
                      <a:schemeClr val="accent2"/>
                    </a:solidFill>
                  </a:rPr>
                  <a:t> times</a:t>
                </a:r>
              </a:p>
              <a:p>
                <a:pPr algn="r"/>
                <a:r>
                  <a:rPr lang="en-US" b="1" dirty="0">
                    <a:solidFill>
                      <a:schemeClr val="accent2"/>
                    </a:solidFill>
                  </a:rPr>
                  <a:t>for all vocabs</a:t>
                </a:r>
              </a:p>
            </p:txBody>
          </p:sp>
        </mc:Choice>
        <mc:Fallback xmlns="">
          <p:sp>
            <p:nvSpPr>
              <p:cNvPr id="9" name="TextBox 8">
                <a:extLst>
                  <a:ext uri="{FF2B5EF4-FFF2-40B4-BE49-F238E27FC236}">
                    <a16:creationId xmlns:a16="http://schemas.microsoft.com/office/drawing/2014/main" id="{D460F307-6380-42B7-A02D-F9804704A8B4}"/>
                  </a:ext>
                </a:extLst>
              </p:cNvPr>
              <p:cNvSpPr txBox="1">
                <a:spLocks noRot="1" noChangeAspect="1" noMove="1" noResize="1" noEditPoints="1" noAdjustHandles="1" noChangeArrowheads="1" noChangeShapeType="1" noTextEdit="1"/>
              </p:cNvSpPr>
              <p:nvPr/>
            </p:nvSpPr>
            <p:spPr>
              <a:xfrm>
                <a:off x="828585" y="3105834"/>
                <a:ext cx="1975575" cy="646331"/>
              </a:xfrm>
              <a:prstGeom prst="rect">
                <a:avLst/>
              </a:prstGeom>
              <a:blipFill>
                <a:blip r:embed="rId3"/>
                <a:stretch>
                  <a:fillRect l="-1543" t="-4673" r="-2469" b="-13084"/>
                </a:stretch>
              </a:blipFill>
            </p:spPr>
            <p:txBody>
              <a:bodyPr/>
              <a:lstStyle/>
              <a:p>
                <a:r>
                  <a:rPr lang="en-US">
                    <a:noFill/>
                  </a:rPr>
                  <a:t> </a:t>
                </a:r>
              </a:p>
            </p:txBody>
          </p:sp>
        </mc:Fallback>
      </mc:AlternateContent>
      <p:sp>
        <p:nvSpPr>
          <p:cNvPr id="10" name="Rectangle 9">
            <a:extLst>
              <a:ext uri="{FF2B5EF4-FFF2-40B4-BE49-F238E27FC236}">
                <a16:creationId xmlns:a16="http://schemas.microsoft.com/office/drawing/2014/main" id="{403F7937-C3E8-424C-A54B-7764342D3D36}"/>
              </a:ext>
            </a:extLst>
          </p:cNvPr>
          <p:cNvSpPr/>
          <p:nvPr/>
        </p:nvSpPr>
        <p:spPr>
          <a:xfrm>
            <a:off x="5397832" y="3474191"/>
            <a:ext cx="2613327" cy="478050"/>
          </a:xfrm>
          <a:prstGeom prst="rect">
            <a:avLst/>
          </a:prstGeom>
          <a:noFill/>
          <a:ln w="444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70A40F80-5559-43FA-8A8B-F8FE06B98087}"/>
              </a:ext>
            </a:extLst>
          </p:cNvPr>
          <p:cNvCxnSpPr>
            <a:cxnSpLocks/>
            <a:endCxn id="10" idx="2"/>
          </p:cNvCxnSpPr>
          <p:nvPr/>
        </p:nvCxnSpPr>
        <p:spPr>
          <a:xfrm flipH="1" flipV="1">
            <a:off x="6704496" y="3952241"/>
            <a:ext cx="1093304" cy="478050"/>
          </a:xfrm>
          <a:prstGeom prst="line">
            <a:avLst/>
          </a:prstGeom>
          <a:ln w="44450">
            <a:solidFill>
              <a:schemeClr val="accent6"/>
            </a:solidFill>
            <a:head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F9C948D0-7067-489A-BE73-F54E342CF6D7}"/>
                  </a:ext>
                </a:extLst>
              </p:cNvPr>
              <p:cNvSpPr txBox="1"/>
              <p:nvPr/>
            </p:nvSpPr>
            <p:spPr>
              <a:xfrm>
                <a:off x="7940367" y="4107125"/>
                <a:ext cx="3159433" cy="646331"/>
              </a:xfrm>
              <a:prstGeom prst="rect">
                <a:avLst/>
              </a:prstGeom>
              <a:noFill/>
            </p:spPr>
            <p:txBody>
              <a:bodyPr wrap="square" rtlCol="0">
                <a:spAutoFit/>
              </a:bodyPr>
              <a:lstStyle/>
              <a:p>
                <a14:m>
                  <m:oMath xmlns:m="http://schemas.openxmlformats.org/officeDocument/2006/math">
                    <m:r>
                      <a:rPr lang="en-US" b="1" i="1" smtClean="0">
                        <a:solidFill>
                          <a:schemeClr val="accent6"/>
                        </a:solidFill>
                        <a:latin typeface="Cambria Math" panose="02040503050406030204" pitchFamily="18" charset="0"/>
                      </a:rPr>
                      <m:t>𝑽</m:t>
                    </m:r>
                  </m:oMath>
                </a14:m>
                <a:r>
                  <a:rPr lang="en-US" b="1" dirty="0">
                    <a:solidFill>
                      <a:schemeClr val="accent6"/>
                    </a:solidFill>
                  </a:rPr>
                  <a:t> computations are needed to get normalization factor</a:t>
                </a:r>
              </a:p>
            </p:txBody>
          </p:sp>
        </mc:Choice>
        <mc:Fallback xmlns="">
          <p:sp>
            <p:nvSpPr>
              <p:cNvPr id="12" name="TextBox 11">
                <a:extLst>
                  <a:ext uri="{FF2B5EF4-FFF2-40B4-BE49-F238E27FC236}">
                    <a16:creationId xmlns:a16="http://schemas.microsoft.com/office/drawing/2014/main" id="{F9C948D0-7067-489A-BE73-F54E342CF6D7}"/>
                  </a:ext>
                </a:extLst>
              </p:cNvPr>
              <p:cNvSpPr txBox="1">
                <a:spLocks noRot="1" noChangeAspect="1" noMove="1" noResize="1" noEditPoints="1" noAdjustHandles="1" noChangeArrowheads="1" noChangeShapeType="1" noTextEdit="1"/>
              </p:cNvSpPr>
              <p:nvPr/>
            </p:nvSpPr>
            <p:spPr>
              <a:xfrm>
                <a:off x="7940367" y="4107125"/>
                <a:ext cx="3159433" cy="646331"/>
              </a:xfrm>
              <a:prstGeom prst="rect">
                <a:avLst/>
              </a:prstGeom>
              <a:blipFill>
                <a:blip r:embed="rId4"/>
                <a:stretch>
                  <a:fillRect l="-1737" t="-5660" b="-141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1236184B-B7CA-4CA0-92E5-576A690433D4}"/>
                  </a:ext>
                </a:extLst>
              </p:cNvPr>
              <p:cNvSpPr txBox="1"/>
              <p:nvPr/>
            </p:nvSpPr>
            <p:spPr>
              <a:xfrm>
                <a:off x="6704495" y="1983319"/>
                <a:ext cx="4318000" cy="830997"/>
              </a:xfrm>
              <a:prstGeom prst="rect">
                <a:avLst/>
              </a:prstGeom>
              <a:noFill/>
            </p:spPr>
            <p:txBody>
              <a:bodyPr wrap="square" rtlCol="0">
                <a:spAutoFit/>
              </a:bodyPr>
              <a:lstStyle/>
              <a:p>
                <a:pPr algn="r"/>
                <a:r>
                  <a:rPr lang="en-US" sz="2400" b="1" dirty="0">
                    <a:solidFill>
                      <a:schemeClr val="accent5"/>
                    </a:solidFill>
                  </a:rPr>
                  <a:t>Complexity = </a:t>
                </a:r>
                <a14:m>
                  <m:oMath xmlns:m="http://schemas.openxmlformats.org/officeDocument/2006/math">
                    <m:r>
                      <a:rPr lang="en-US" sz="2400" b="1" i="1" smtClean="0">
                        <a:solidFill>
                          <a:schemeClr val="accent5"/>
                        </a:solidFill>
                        <a:latin typeface="Cambria Math" panose="02040503050406030204" pitchFamily="18" charset="0"/>
                      </a:rPr>
                      <m:t>𝑶</m:t>
                    </m:r>
                    <m:d>
                      <m:dPr>
                        <m:ctrlPr>
                          <a:rPr lang="en-US" sz="2400" b="1" i="1" smtClean="0">
                            <a:solidFill>
                              <a:schemeClr val="accent5"/>
                            </a:solidFill>
                            <a:latin typeface="Cambria Math" panose="02040503050406030204" pitchFamily="18" charset="0"/>
                          </a:rPr>
                        </m:ctrlPr>
                      </m:dPr>
                      <m:e>
                        <m:r>
                          <a:rPr lang="en-US" sz="2400" b="1" i="1" smtClean="0">
                            <a:solidFill>
                              <a:schemeClr val="accent5"/>
                            </a:solidFill>
                            <a:latin typeface="Cambria Math" panose="02040503050406030204" pitchFamily="18" charset="0"/>
                          </a:rPr>
                          <m:t>𝑽</m:t>
                        </m:r>
                        <m:r>
                          <a:rPr lang="en-US" sz="2400" b="1" i="1" smtClean="0">
                            <a:solidFill>
                              <a:schemeClr val="accent5"/>
                            </a:solidFill>
                            <a:latin typeface="Cambria Math" panose="02040503050406030204" pitchFamily="18" charset="0"/>
                          </a:rPr>
                          <m:t>+</m:t>
                        </m:r>
                        <m:r>
                          <a:rPr lang="en-US" sz="2400" b="1" i="1" smtClean="0">
                            <a:solidFill>
                              <a:schemeClr val="accent5"/>
                            </a:solidFill>
                            <a:latin typeface="Cambria Math" panose="02040503050406030204" pitchFamily="18" charset="0"/>
                          </a:rPr>
                          <m:t>𝑽</m:t>
                        </m:r>
                      </m:e>
                    </m:d>
                    <m:r>
                      <a:rPr lang="en-US" sz="2400" b="1" i="1">
                        <a:solidFill>
                          <a:schemeClr val="accent5"/>
                        </a:solidFill>
                        <a:latin typeface="Cambria Math" panose="02040503050406030204" pitchFamily="18" charset="0"/>
                        <a:ea typeface="Cambria Math" panose="02040503050406030204" pitchFamily="18" charset="0"/>
                      </a:rPr>
                      <m:t>≈</m:t>
                    </m:r>
                    <m:r>
                      <a:rPr lang="en-US" sz="2400" b="1" i="1" smtClean="0">
                        <a:solidFill>
                          <a:schemeClr val="accent5"/>
                        </a:solidFill>
                        <a:latin typeface="Cambria Math" panose="02040503050406030204" pitchFamily="18" charset="0"/>
                        <a:ea typeface="Cambria Math" panose="02040503050406030204" pitchFamily="18" charset="0"/>
                      </a:rPr>
                      <m:t>𝑶</m:t>
                    </m:r>
                    <m:d>
                      <m:dPr>
                        <m:ctrlPr>
                          <a:rPr lang="en-US" sz="2400" b="1" i="1" smtClean="0">
                            <a:solidFill>
                              <a:schemeClr val="accent5"/>
                            </a:solidFill>
                            <a:latin typeface="Cambria Math" panose="02040503050406030204" pitchFamily="18" charset="0"/>
                            <a:ea typeface="Cambria Math" panose="02040503050406030204" pitchFamily="18" charset="0"/>
                          </a:rPr>
                        </m:ctrlPr>
                      </m:dPr>
                      <m:e>
                        <m:r>
                          <a:rPr lang="en-US" sz="2400" b="1" i="1" smtClean="0">
                            <a:solidFill>
                              <a:schemeClr val="accent5"/>
                            </a:solidFill>
                            <a:latin typeface="Cambria Math" panose="02040503050406030204" pitchFamily="18" charset="0"/>
                            <a:ea typeface="Cambria Math" panose="02040503050406030204" pitchFamily="18" charset="0"/>
                          </a:rPr>
                          <m:t>𝑽</m:t>
                        </m:r>
                      </m:e>
                    </m:d>
                  </m:oMath>
                </a14:m>
                <a:endParaRPr lang="en-US" sz="2400" b="1" dirty="0">
                  <a:solidFill>
                    <a:schemeClr val="accent5"/>
                  </a:solidFill>
                  <a:ea typeface="Cambria Math" panose="02040503050406030204" pitchFamily="18" charset="0"/>
                </a:endParaRPr>
              </a:p>
              <a:p>
                <a:pPr algn="r"/>
                <a:r>
                  <a:rPr lang="en-US" sz="2400" b="1" dirty="0">
                    <a:solidFill>
                      <a:schemeClr val="accent5"/>
                    </a:solidFill>
                  </a:rPr>
                  <a:t>where </a:t>
                </a:r>
                <a14:m>
                  <m:oMath xmlns:m="http://schemas.openxmlformats.org/officeDocument/2006/math">
                    <m:r>
                      <a:rPr lang="en-US" sz="2400" b="1" i="1">
                        <a:solidFill>
                          <a:schemeClr val="accent5"/>
                        </a:solidFill>
                        <a:latin typeface="Cambria Math" panose="02040503050406030204" pitchFamily="18" charset="0"/>
                      </a:rPr>
                      <m:t>𝑽</m:t>
                    </m:r>
                  </m:oMath>
                </a14:m>
                <a:r>
                  <a:rPr lang="en-US" sz="2400" b="1" dirty="0">
                    <a:solidFill>
                      <a:schemeClr val="accent5"/>
                    </a:solidFill>
                  </a:rPr>
                  <a:t> is very large</a:t>
                </a:r>
              </a:p>
            </p:txBody>
          </p:sp>
        </mc:Choice>
        <mc:Fallback xmlns="">
          <p:sp>
            <p:nvSpPr>
              <p:cNvPr id="18" name="TextBox 17">
                <a:extLst>
                  <a:ext uri="{FF2B5EF4-FFF2-40B4-BE49-F238E27FC236}">
                    <a16:creationId xmlns:a16="http://schemas.microsoft.com/office/drawing/2014/main" id="{1236184B-B7CA-4CA0-92E5-576A690433D4}"/>
                  </a:ext>
                </a:extLst>
              </p:cNvPr>
              <p:cNvSpPr txBox="1">
                <a:spLocks noRot="1" noChangeAspect="1" noMove="1" noResize="1" noEditPoints="1" noAdjustHandles="1" noChangeArrowheads="1" noChangeShapeType="1" noTextEdit="1"/>
              </p:cNvSpPr>
              <p:nvPr/>
            </p:nvSpPr>
            <p:spPr>
              <a:xfrm>
                <a:off x="6704495" y="1983319"/>
                <a:ext cx="4318000" cy="830997"/>
              </a:xfrm>
              <a:prstGeom prst="rect">
                <a:avLst/>
              </a:prstGeom>
              <a:blipFill>
                <a:blip r:embed="rId5"/>
                <a:stretch>
                  <a:fillRect t="-5839" r="-2119" b="-15328"/>
                </a:stretch>
              </a:blipFill>
            </p:spPr>
            <p:txBody>
              <a:bodyPr/>
              <a:lstStyle/>
              <a:p>
                <a:r>
                  <a:rPr lang="en-US">
                    <a:noFill/>
                  </a:rPr>
                  <a:t> </a:t>
                </a:r>
              </a:p>
            </p:txBody>
          </p:sp>
        </mc:Fallback>
      </mc:AlternateContent>
      <p:sp>
        <p:nvSpPr>
          <p:cNvPr id="19" name="TextBox 18">
            <a:extLst>
              <a:ext uri="{FF2B5EF4-FFF2-40B4-BE49-F238E27FC236}">
                <a16:creationId xmlns:a16="http://schemas.microsoft.com/office/drawing/2014/main" id="{0B7B00A0-9408-4E84-8FD1-00FFFA3887D5}"/>
              </a:ext>
            </a:extLst>
          </p:cNvPr>
          <p:cNvSpPr txBox="1"/>
          <p:nvPr/>
        </p:nvSpPr>
        <p:spPr>
          <a:xfrm>
            <a:off x="5534987" y="3782020"/>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41191688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3ADB67E-7116-48E7-A675-99D608BF44F6}"/>
              </a:ext>
            </a:extLst>
          </p:cNvPr>
          <p:cNvSpPr/>
          <p:nvPr/>
        </p:nvSpPr>
        <p:spPr>
          <a:xfrm>
            <a:off x="253828" y="914400"/>
            <a:ext cx="11380959" cy="439102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894C426C-E1D4-428E-9121-D278A66248B4}"/>
              </a:ext>
            </a:extLst>
          </p:cNvPr>
          <p:cNvPicPr>
            <a:picLocks noChangeAspect="1"/>
          </p:cNvPicPr>
          <p:nvPr/>
        </p:nvPicPr>
        <p:blipFill>
          <a:blip r:embed="rId2"/>
          <a:stretch>
            <a:fillRect/>
          </a:stretch>
        </p:blipFill>
        <p:spPr>
          <a:xfrm>
            <a:off x="1864518" y="1020804"/>
            <a:ext cx="8462963" cy="350796"/>
          </a:xfrm>
          <a:prstGeom prst="rect">
            <a:avLst/>
          </a:prstGeom>
        </p:spPr>
      </p:pic>
      <p:pic>
        <p:nvPicPr>
          <p:cNvPr id="2" name="Picture 1">
            <a:extLst>
              <a:ext uri="{FF2B5EF4-FFF2-40B4-BE49-F238E27FC236}">
                <a16:creationId xmlns:a16="http://schemas.microsoft.com/office/drawing/2014/main" id="{3B682D55-191E-439B-AF59-B22EDECED8D9}"/>
              </a:ext>
            </a:extLst>
          </p:cNvPr>
          <p:cNvPicPr>
            <a:picLocks noChangeAspect="1"/>
          </p:cNvPicPr>
          <p:nvPr/>
        </p:nvPicPr>
        <p:blipFill>
          <a:blip r:embed="rId3"/>
          <a:stretch>
            <a:fillRect/>
          </a:stretch>
        </p:blipFill>
        <p:spPr>
          <a:xfrm>
            <a:off x="2047621" y="2011680"/>
            <a:ext cx="8096755" cy="2834640"/>
          </a:xfrm>
          <a:prstGeom prst="rect">
            <a:avLst/>
          </a:prstGeom>
        </p:spPr>
      </p:pic>
      <p:sp>
        <p:nvSpPr>
          <p:cNvPr id="5" name="TextBox 4">
            <a:extLst>
              <a:ext uri="{FF2B5EF4-FFF2-40B4-BE49-F238E27FC236}">
                <a16:creationId xmlns:a16="http://schemas.microsoft.com/office/drawing/2014/main" id="{7733E6A0-18A0-4F3F-9211-C46AA4A6A553}"/>
              </a:ext>
            </a:extLst>
          </p:cNvPr>
          <p:cNvSpPr txBox="1"/>
          <p:nvPr/>
        </p:nvSpPr>
        <p:spPr>
          <a:xfrm>
            <a:off x="5558472" y="3504374"/>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41238517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AFABD5C-E230-4091-B401-713D170FD526}"/>
              </a:ext>
            </a:extLst>
          </p:cNvPr>
          <p:cNvSpPr/>
          <p:nvPr/>
        </p:nvSpPr>
        <p:spPr>
          <a:xfrm>
            <a:off x="253828" y="1652588"/>
            <a:ext cx="11380959" cy="384333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FC403CF1-BF8B-4D12-85A6-0E2CC85B1FC7}"/>
              </a:ext>
            </a:extLst>
          </p:cNvPr>
          <p:cNvPicPr>
            <a:picLocks noChangeAspect="1"/>
          </p:cNvPicPr>
          <p:nvPr/>
        </p:nvPicPr>
        <p:blipFill>
          <a:blip r:embed="rId2"/>
          <a:stretch>
            <a:fillRect/>
          </a:stretch>
        </p:blipFill>
        <p:spPr>
          <a:xfrm>
            <a:off x="1648685" y="2065496"/>
            <a:ext cx="8591244" cy="3017520"/>
          </a:xfrm>
          <a:prstGeom prst="rect">
            <a:avLst/>
          </a:prstGeom>
        </p:spPr>
      </p:pic>
      <p:sp>
        <p:nvSpPr>
          <p:cNvPr id="4" name="TextBox 3">
            <a:extLst>
              <a:ext uri="{FF2B5EF4-FFF2-40B4-BE49-F238E27FC236}">
                <a16:creationId xmlns:a16="http://schemas.microsoft.com/office/drawing/2014/main" id="{8AF0EFB2-5EB3-4254-8E23-F7A5F66EC47A}"/>
              </a:ext>
            </a:extLst>
          </p:cNvPr>
          <p:cNvSpPr txBox="1"/>
          <p:nvPr/>
        </p:nvSpPr>
        <p:spPr>
          <a:xfrm>
            <a:off x="5276084" y="3495409"/>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187945957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44C5752-F07C-4D42-AFE9-7AC8CCDE8AF7}"/>
              </a:ext>
            </a:extLst>
          </p:cNvPr>
          <p:cNvSpPr/>
          <p:nvPr/>
        </p:nvSpPr>
        <p:spPr>
          <a:xfrm>
            <a:off x="253828" y="1855720"/>
            <a:ext cx="11380959" cy="344970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0211EAFE-AA75-44BC-A611-0311A660A1A9}"/>
              </a:ext>
            </a:extLst>
          </p:cNvPr>
          <p:cNvPicPr>
            <a:picLocks noChangeAspect="1"/>
          </p:cNvPicPr>
          <p:nvPr/>
        </p:nvPicPr>
        <p:blipFill>
          <a:blip r:embed="rId2"/>
          <a:stretch>
            <a:fillRect/>
          </a:stretch>
        </p:blipFill>
        <p:spPr>
          <a:xfrm>
            <a:off x="414641" y="2151684"/>
            <a:ext cx="10969798" cy="2834640"/>
          </a:xfrm>
          <a:prstGeom prst="rect">
            <a:avLst/>
          </a:prstGeom>
        </p:spPr>
      </p:pic>
      <p:sp>
        <p:nvSpPr>
          <p:cNvPr id="4" name="TextBox 3">
            <a:extLst>
              <a:ext uri="{FF2B5EF4-FFF2-40B4-BE49-F238E27FC236}">
                <a16:creationId xmlns:a16="http://schemas.microsoft.com/office/drawing/2014/main" id="{CB1C59E0-CAB7-4C10-9642-CFE6CEBD4BAA}"/>
              </a:ext>
            </a:extLst>
          </p:cNvPr>
          <p:cNvSpPr txBox="1"/>
          <p:nvPr/>
        </p:nvSpPr>
        <p:spPr>
          <a:xfrm>
            <a:off x="5800519" y="3580572"/>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6" name="TextBox 5">
            <a:extLst>
              <a:ext uri="{FF2B5EF4-FFF2-40B4-BE49-F238E27FC236}">
                <a16:creationId xmlns:a16="http://schemas.microsoft.com/office/drawing/2014/main" id="{A49EEF35-30B0-4841-ACE9-A279F8CBAA0F}"/>
              </a:ext>
            </a:extLst>
          </p:cNvPr>
          <p:cNvSpPr txBox="1"/>
          <p:nvPr/>
        </p:nvSpPr>
        <p:spPr>
          <a:xfrm>
            <a:off x="892343" y="3569004"/>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7" name="TextBox 6">
            <a:extLst>
              <a:ext uri="{FF2B5EF4-FFF2-40B4-BE49-F238E27FC236}">
                <a16:creationId xmlns:a16="http://schemas.microsoft.com/office/drawing/2014/main" id="{1C938A27-B0DE-4017-981B-AE09E1AC90AF}"/>
              </a:ext>
            </a:extLst>
          </p:cNvPr>
          <p:cNvSpPr txBox="1"/>
          <p:nvPr/>
        </p:nvSpPr>
        <p:spPr>
          <a:xfrm>
            <a:off x="9018848" y="3569004"/>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143440439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089E516-B456-47D4-929B-7416FC965B51}"/>
              </a:ext>
            </a:extLst>
          </p:cNvPr>
          <p:cNvSpPr/>
          <p:nvPr/>
        </p:nvSpPr>
        <p:spPr>
          <a:xfrm>
            <a:off x="253828" y="0"/>
            <a:ext cx="11380959" cy="6858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4E6A77AB-6FA5-44D9-A453-F35C1BC5781A}"/>
              </a:ext>
            </a:extLst>
          </p:cNvPr>
          <p:cNvPicPr>
            <a:picLocks noChangeAspect="1"/>
          </p:cNvPicPr>
          <p:nvPr/>
        </p:nvPicPr>
        <p:blipFill>
          <a:blip r:embed="rId3"/>
          <a:stretch>
            <a:fillRect/>
          </a:stretch>
        </p:blipFill>
        <p:spPr>
          <a:xfrm>
            <a:off x="1893570" y="44988"/>
            <a:ext cx="8404860" cy="6678376"/>
          </a:xfrm>
          <a:prstGeom prst="rect">
            <a:avLst/>
          </a:prstGeom>
        </p:spPr>
      </p:pic>
      <p:sp>
        <p:nvSpPr>
          <p:cNvPr id="4" name="TextBox 3">
            <a:extLst>
              <a:ext uri="{FF2B5EF4-FFF2-40B4-BE49-F238E27FC236}">
                <a16:creationId xmlns:a16="http://schemas.microsoft.com/office/drawing/2014/main" id="{455018F5-12FE-4256-BD1F-4A828E7AC11B}"/>
              </a:ext>
            </a:extLst>
          </p:cNvPr>
          <p:cNvSpPr txBox="1"/>
          <p:nvPr/>
        </p:nvSpPr>
        <p:spPr>
          <a:xfrm>
            <a:off x="4254107" y="1762393"/>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5" name="TextBox 4">
            <a:extLst>
              <a:ext uri="{FF2B5EF4-FFF2-40B4-BE49-F238E27FC236}">
                <a16:creationId xmlns:a16="http://schemas.microsoft.com/office/drawing/2014/main" id="{E5298B15-78E5-4533-B258-41A0B95A9FC9}"/>
              </a:ext>
            </a:extLst>
          </p:cNvPr>
          <p:cNvSpPr txBox="1"/>
          <p:nvPr/>
        </p:nvSpPr>
        <p:spPr>
          <a:xfrm>
            <a:off x="7060060" y="5095607"/>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10" name="TextBox 9">
            <a:extLst>
              <a:ext uri="{FF2B5EF4-FFF2-40B4-BE49-F238E27FC236}">
                <a16:creationId xmlns:a16="http://schemas.microsoft.com/office/drawing/2014/main" id="{98C997A9-776D-4CDB-9BAB-3F52505DD813}"/>
              </a:ext>
            </a:extLst>
          </p:cNvPr>
          <p:cNvSpPr txBox="1"/>
          <p:nvPr/>
        </p:nvSpPr>
        <p:spPr>
          <a:xfrm>
            <a:off x="3496589" y="5095607"/>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32874822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41" name="Group 1040">
            <a:extLst>
              <a:ext uri="{FF2B5EF4-FFF2-40B4-BE49-F238E27FC236}">
                <a16:creationId xmlns:a16="http://schemas.microsoft.com/office/drawing/2014/main" id="{E46A4FDE-BDA8-478A-93D5-C2D44BD23488}"/>
              </a:ext>
            </a:extLst>
          </p:cNvPr>
          <p:cNvGrpSpPr/>
          <p:nvPr/>
        </p:nvGrpSpPr>
        <p:grpSpPr>
          <a:xfrm>
            <a:off x="5252890" y="44874"/>
            <a:ext cx="1661054" cy="1212322"/>
            <a:chOff x="5480092" y="143535"/>
            <a:chExt cx="1661054" cy="1212322"/>
          </a:xfrm>
        </p:grpSpPr>
        <p:sp>
          <p:nvSpPr>
            <p:cNvPr id="13" name="Oval 12">
              <a:extLst>
                <a:ext uri="{FF2B5EF4-FFF2-40B4-BE49-F238E27FC236}">
                  <a16:creationId xmlns:a16="http://schemas.microsoft.com/office/drawing/2014/main" id="{72A30A78-7D7F-4CAC-9D7D-165ED604A04B}"/>
                </a:ext>
              </a:extLst>
            </p:cNvPr>
            <p:cNvSpPr/>
            <p:nvPr/>
          </p:nvSpPr>
          <p:spPr>
            <a:xfrm>
              <a:off x="5480092" y="852090"/>
              <a:ext cx="503767" cy="50376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14" name="Oval 13">
              <a:extLst>
                <a:ext uri="{FF2B5EF4-FFF2-40B4-BE49-F238E27FC236}">
                  <a16:creationId xmlns:a16="http://schemas.microsoft.com/office/drawing/2014/main" id="{0329826B-7B44-458C-A5F2-FD6FCB506468}"/>
                </a:ext>
              </a:extLst>
            </p:cNvPr>
            <p:cNvSpPr/>
            <p:nvPr/>
          </p:nvSpPr>
          <p:spPr>
            <a:xfrm>
              <a:off x="6026724" y="647302"/>
              <a:ext cx="503767" cy="503767"/>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a:t>
              </a:r>
            </a:p>
          </p:txBody>
        </p:sp>
        <p:sp>
          <p:nvSpPr>
            <p:cNvPr id="15" name="Oval 14">
              <a:extLst>
                <a:ext uri="{FF2B5EF4-FFF2-40B4-BE49-F238E27FC236}">
                  <a16:creationId xmlns:a16="http://schemas.microsoft.com/office/drawing/2014/main" id="{1279610D-6D1C-49EC-9E48-237C98A074F8}"/>
                </a:ext>
              </a:extLst>
            </p:cNvPr>
            <p:cNvSpPr/>
            <p:nvPr/>
          </p:nvSpPr>
          <p:spPr>
            <a:xfrm>
              <a:off x="6321472" y="143535"/>
              <a:ext cx="503767" cy="503767"/>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16" name="Oval 15">
              <a:extLst>
                <a:ext uri="{FF2B5EF4-FFF2-40B4-BE49-F238E27FC236}">
                  <a16:creationId xmlns:a16="http://schemas.microsoft.com/office/drawing/2014/main" id="{9B9AFC5C-5B52-4148-9D4E-C9785805AB13}"/>
                </a:ext>
              </a:extLst>
            </p:cNvPr>
            <p:cNvSpPr/>
            <p:nvPr/>
          </p:nvSpPr>
          <p:spPr>
            <a:xfrm>
              <a:off x="6637379" y="686196"/>
              <a:ext cx="503767" cy="503767"/>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7" name="Oval 16">
              <a:extLst>
                <a:ext uri="{FF2B5EF4-FFF2-40B4-BE49-F238E27FC236}">
                  <a16:creationId xmlns:a16="http://schemas.microsoft.com/office/drawing/2014/main" id="{EE9E6656-E22E-4875-BBE2-633B22645D6A}"/>
                </a:ext>
              </a:extLst>
            </p:cNvPr>
            <p:cNvSpPr/>
            <p:nvPr/>
          </p:nvSpPr>
          <p:spPr>
            <a:xfrm>
              <a:off x="5618644" y="239182"/>
              <a:ext cx="503767" cy="50376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8</a:t>
              </a:r>
            </a:p>
          </p:txBody>
        </p:sp>
      </p:grpSp>
      <p:sp>
        <p:nvSpPr>
          <p:cNvPr id="65" name="TextBox 64">
            <a:extLst>
              <a:ext uri="{FF2B5EF4-FFF2-40B4-BE49-F238E27FC236}">
                <a16:creationId xmlns:a16="http://schemas.microsoft.com/office/drawing/2014/main" id="{EA012D46-590C-4F09-BFD3-BD7A0E287E1F}"/>
              </a:ext>
            </a:extLst>
          </p:cNvPr>
          <p:cNvSpPr txBox="1"/>
          <p:nvPr/>
        </p:nvSpPr>
        <p:spPr>
          <a:xfrm>
            <a:off x="7042976" y="112091"/>
            <a:ext cx="2176021" cy="369332"/>
          </a:xfrm>
          <a:prstGeom prst="rect">
            <a:avLst/>
          </a:prstGeom>
          <a:noFill/>
        </p:spPr>
        <p:txBody>
          <a:bodyPr wrap="square" rtlCol="0">
            <a:spAutoFit/>
          </a:bodyPr>
          <a:lstStyle/>
          <a:p>
            <a:pPr algn="ctr"/>
            <a:r>
              <a:rPr lang="en-US" dirty="0"/>
              <a:t>Original sample (n=5)</a:t>
            </a:r>
          </a:p>
        </p:txBody>
      </p:sp>
      <p:grpSp>
        <p:nvGrpSpPr>
          <p:cNvPr id="64" name="Group 63">
            <a:extLst>
              <a:ext uri="{FF2B5EF4-FFF2-40B4-BE49-F238E27FC236}">
                <a16:creationId xmlns:a16="http://schemas.microsoft.com/office/drawing/2014/main" id="{0580995A-B145-42E2-8673-58E06859A0BA}"/>
              </a:ext>
            </a:extLst>
          </p:cNvPr>
          <p:cNvGrpSpPr/>
          <p:nvPr/>
        </p:nvGrpSpPr>
        <p:grpSpPr>
          <a:xfrm>
            <a:off x="195838" y="3580877"/>
            <a:ext cx="1774774" cy="2617950"/>
            <a:chOff x="161983" y="2648728"/>
            <a:chExt cx="1774774" cy="2617950"/>
          </a:xfrm>
        </p:grpSpPr>
        <p:grpSp>
          <p:nvGrpSpPr>
            <p:cNvPr id="19" name="Group 18">
              <a:extLst>
                <a:ext uri="{FF2B5EF4-FFF2-40B4-BE49-F238E27FC236}">
                  <a16:creationId xmlns:a16="http://schemas.microsoft.com/office/drawing/2014/main" id="{6D475244-7E2D-453E-A14B-A42EEA44459E}"/>
                </a:ext>
              </a:extLst>
            </p:cNvPr>
            <p:cNvGrpSpPr/>
            <p:nvPr/>
          </p:nvGrpSpPr>
          <p:grpSpPr>
            <a:xfrm>
              <a:off x="463351" y="2648728"/>
              <a:ext cx="1190307" cy="1649886"/>
              <a:chOff x="6390699" y="2799668"/>
              <a:chExt cx="1190307" cy="1649886"/>
            </a:xfrm>
          </p:grpSpPr>
          <p:sp>
            <p:nvSpPr>
              <p:cNvPr id="21" name="Oval 20">
                <a:extLst>
                  <a:ext uri="{FF2B5EF4-FFF2-40B4-BE49-F238E27FC236}">
                    <a16:creationId xmlns:a16="http://schemas.microsoft.com/office/drawing/2014/main" id="{8CDB1499-839C-447E-9A26-1897ACAC0FCE}"/>
                  </a:ext>
                </a:extLst>
              </p:cNvPr>
              <p:cNvSpPr/>
              <p:nvPr/>
            </p:nvSpPr>
            <p:spPr>
              <a:xfrm>
                <a:off x="6439958" y="3087612"/>
                <a:ext cx="503767" cy="50376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22" name="Oval 21">
                <a:extLst>
                  <a:ext uri="{FF2B5EF4-FFF2-40B4-BE49-F238E27FC236}">
                    <a16:creationId xmlns:a16="http://schemas.microsoft.com/office/drawing/2014/main" id="{DD57E8DC-F1A5-4993-95C7-FA55247927A5}"/>
                  </a:ext>
                </a:extLst>
              </p:cNvPr>
              <p:cNvSpPr/>
              <p:nvPr/>
            </p:nvSpPr>
            <p:spPr>
              <a:xfrm>
                <a:off x="6976718" y="3369926"/>
                <a:ext cx="503767" cy="50376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23" name="Oval 22">
                <a:extLst>
                  <a:ext uri="{FF2B5EF4-FFF2-40B4-BE49-F238E27FC236}">
                    <a16:creationId xmlns:a16="http://schemas.microsoft.com/office/drawing/2014/main" id="{EBECCBA4-9965-4449-A254-8026C12962A5}"/>
                  </a:ext>
                </a:extLst>
              </p:cNvPr>
              <p:cNvSpPr/>
              <p:nvPr/>
            </p:nvSpPr>
            <p:spPr>
              <a:xfrm>
                <a:off x="6903552" y="3945787"/>
                <a:ext cx="503767" cy="50376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24" name="Oval 23">
                <a:extLst>
                  <a:ext uri="{FF2B5EF4-FFF2-40B4-BE49-F238E27FC236}">
                    <a16:creationId xmlns:a16="http://schemas.microsoft.com/office/drawing/2014/main" id="{03086A9F-1346-4ABE-BA19-DB6A05D9694C}"/>
                  </a:ext>
                </a:extLst>
              </p:cNvPr>
              <p:cNvSpPr/>
              <p:nvPr/>
            </p:nvSpPr>
            <p:spPr>
              <a:xfrm>
                <a:off x="6390699" y="3693904"/>
                <a:ext cx="503767" cy="50376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8</a:t>
                </a:r>
              </a:p>
            </p:txBody>
          </p:sp>
          <p:sp>
            <p:nvSpPr>
              <p:cNvPr id="26" name="Oval 25">
                <a:extLst>
                  <a:ext uri="{FF2B5EF4-FFF2-40B4-BE49-F238E27FC236}">
                    <a16:creationId xmlns:a16="http://schemas.microsoft.com/office/drawing/2014/main" id="{ACB0DF8C-07FD-4598-9F77-7B2632F06B72}"/>
                  </a:ext>
                </a:extLst>
              </p:cNvPr>
              <p:cNvSpPr/>
              <p:nvPr/>
            </p:nvSpPr>
            <p:spPr>
              <a:xfrm>
                <a:off x="7077239" y="2799668"/>
                <a:ext cx="503767" cy="503767"/>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a:t>
                </a:r>
              </a:p>
            </p:txBody>
          </p:sp>
        </p:grpSp>
        <p:sp>
          <p:nvSpPr>
            <p:cNvPr id="67" name="TextBox 66">
              <a:extLst>
                <a:ext uri="{FF2B5EF4-FFF2-40B4-BE49-F238E27FC236}">
                  <a16:creationId xmlns:a16="http://schemas.microsoft.com/office/drawing/2014/main" id="{1DF53D23-6183-4547-9F7A-EBA9303A24DD}"/>
                </a:ext>
              </a:extLst>
            </p:cNvPr>
            <p:cNvSpPr txBox="1"/>
            <p:nvPr/>
          </p:nvSpPr>
          <p:spPr>
            <a:xfrm>
              <a:off x="161983" y="4620347"/>
              <a:ext cx="1774774" cy="646331"/>
            </a:xfrm>
            <a:prstGeom prst="rect">
              <a:avLst/>
            </a:prstGeom>
            <a:noFill/>
          </p:spPr>
          <p:txBody>
            <a:bodyPr wrap="square" rtlCol="0">
              <a:spAutoFit/>
            </a:bodyPr>
            <a:lstStyle/>
            <a:p>
              <a:pPr algn="ctr"/>
              <a:r>
                <a:rPr lang="en-US" dirty="0"/>
                <a:t>Bootstrap </a:t>
              </a:r>
            </a:p>
            <a:p>
              <a:pPr algn="ctr"/>
              <a:r>
                <a:rPr lang="en-US" dirty="0"/>
                <a:t>sample (n=5)</a:t>
              </a:r>
            </a:p>
          </p:txBody>
        </p:sp>
      </p:grpSp>
      <p:grpSp>
        <p:nvGrpSpPr>
          <p:cNvPr id="73" name="Group 72">
            <a:extLst>
              <a:ext uri="{FF2B5EF4-FFF2-40B4-BE49-F238E27FC236}">
                <a16:creationId xmlns:a16="http://schemas.microsoft.com/office/drawing/2014/main" id="{DB62085B-E976-45CA-9773-882D8BDBF229}"/>
              </a:ext>
            </a:extLst>
          </p:cNvPr>
          <p:cNvGrpSpPr/>
          <p:nvPr/>
        </p:nvGrpSpPr>
        <p:grpSpPr>
          <a:xfrm>
            <a:off x="2335140" y="3758745"/>
            <a:ext cx="1774774" cy="2442968"/>
            <a:chOff x="2280503" y="2826596"/>
            <a:chExt cx="1774774" cy="2442968"/>
          </a:xfrm>
        </p:grpSpPr>
        <p:grpSp>
          <p:nvGrpSpPr>
            <p:cNvPr id="29" name="Group 28">
              <a:extLst>
                <a:ext uri="{FF2B5EF4-FFF2-40B4-BE49-F238E27FC236}">
                  <a16:creationId xmlns:a16="http://schemas.microsoft.com/office/drawing/2014/main" id="{D71A853C-EB55-4452-80A2-9D2B08CE6C57}"/>
                </a:ext>
              </a:extLst>
            </p:cNvPr>
            <p:cNvGrpSpPr/>
            <p:nvPr/>
          </p:nvGrpSpPr>
          <p:grpSpPr>
            <a:xfrm>
              <a:off x="2492007" y="2826596"/>
              <a:ext cx="1431533" cy="1553710"/>
              <a:chOff x="6712781" y="2293256"/>
              <a:chExt cx="1431533" cy="1553710"/>
            </a:xfrm>
          </p:grpSpPr>
          <p:sp>
            <p:nvSpPr>
              <p:cNvPr id="30" name="Oval 29">
                <a:extLst>
                  <a:ext uri="{FF2B5EF4-FFF2-40B4-BE49-F238E27FC236}">
                    <a16:creationId xmlns:a16="http://schemas.microsoft.com/office/drawing/2014/main" id="{37E998A3-B4E4-4F1F-B1D5-A6BF9415CFD1}"/>
                  </a:ext>
                </a:extLst>
              </p:cNvPr>
              <p:cNvSpPr/>
              <p:nvPr/>
            </p:nvSpPr>
            <p:spPr>
              <a:xfrm>
                <a:off x="7056722" y="2761576"/>
                <a:ext cx="503767" cy="503767"/>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8</a:t>
                </a:r>
              </a:p>
            </p:txBody>
          </p:sp>
          <p:sp>
            <p:nvSpPr>
              <p:cNvPr id="31" name="Oval 30">
                <a:extLst>
                  <a:ext uri="{FF2B5EF4-FFF2-40B4-BE49-F238E27FC236}">
                    <a16:creationId xmlns:a16="http://schemas.microsoft.com/office/drawing/2014/main" id="{F4141CEF-DE66-4870-AE99-277F4D8F31C9}"/>
                  </a:ext>
                </a:extLst>
              </p:cNvPr>
              <p:cNvSpPr/>
              <p:nvPr/>
            </p:nvSpPr>
            <p:spPr>
              <a:xfrm>
                <a:off x="6834764" y="3343199"/>
                <a:ext cx="503767" cy="50376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33" name="Oval 32">
                <a:extLst>
                  <a:ext uri="{FF2B5EF4-FFF2-40B4-BE49-F238E27FC236}">
                    <a16:creationId xmlns:a16="http://schemas.microsoft.com/office/drawing/2014/main" id="{254FEC84-6390-4617-A769-AF9B4B5029CE}"/>
                  </a:ext>
                </a:extLst>
              </p:cNvPr>
              <p:cNvSpPr/>
              <p:nvPr/>
            </p:nvSpPr>
            <p:spPr>
              <a:xfrm>
                <a:off x="7388664" y="3245171"/>
                <a:ext cx="503767" cy="503767"/>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34" name="Oval 33">
                <a:extLst>
                  <a:ext uri="{FF2B5EF4-FFF2-40B4-BE49-F238E27FC236}">
                    <a16:creationId xmlns:a16="http://schemas.microsoft.com/office/drawing/2014/main" id="{C553B6E6-BA61-438F-A380-FBBE44BD62AF}"/>
                  </a:ext>
                </a:extLst>
              </p:cNvPr>
              <p:cNvSpPr/>
              <p:nvPr/>
            </p:nvSpPr>
            <p:spPr>
              <a:xfrm>
                <a:off x="7640547" y="2626443"/>
                <a:ext cx="503767" cy="503767"/>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35" name="Oval 34">
                <a:extLst>
                  <a:ext uri="{FF2B5EF4-FFF2-40B4-BE49-F238E27FC236}">
                    <a16:creationId xmlns:a16="http://schemas.microsoft.com/office/drawing/2014/main" id="{6E65E9F5-ACB8-403D-B684-D2548B9D5B96}"/>
                  </a:ext>
                </a:extLst>
              </p:cNvPr>
              <p:cNvSpPr/>
              <p:nvPr/>
            </p:nvSpPr>
            <p:spPr>
              <a:xfrm>
                <a:off x="6712781" y="2293256"/>
                <a:ext cx="503767" cy="503767"/>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grpSp>
        <p:sp>
          <p:nvSpPr>
            <p:cNvPr id="68" name="TextBox 67">
              <a:extLst>
                <a:ext uri="{FF2B5EF4-FFF2-40B4-BE49-F238E27FC236}">
                  <a16:creationId xmlns:a16="http://schemas.microsoft.com/office/drawing/2014/main" id="{055A17FA-99BE-4841-B3C1-08B5323DCD2F}"/>
                </a:ext>
              </a:extLst>
            </p:cNvPr>
            <p:cNvSpPr txBox="1"/>
            <p:nvPr/>
          </p:nvSpPr>
          <p:spPr>
            <a:xfrm>
              <a:off x="2280503" y="4623233"/>
              <a:ext cx="1774774" cy="646331"/>
            </a:xfrm>
            <a:prstGeom prst="rect">
              <a:avLst/>
            </a:prstGeom>
            <a:noFill/>
          </p:spPr>
          <p:txBody>
            <a:bodyPr wrap="square" rtlCol="0">
              <a:spAutoFit/>
            </a:bodyPr>
            <a:lstStyle/>
            <a:p>
              <a:pPr algn="ctr"/>
              <a:r>
                <a:rPr lang="en-US" dirty="0"/>
                <a:t>Bootstrap </a:t>
              </a:r>
            </a:p>
            <a:p>
              <a:pPr algn="ctr"/>
              <a:r>
                <a:rPr lang="en-US" dirty="0"/>
                <a:t>sample (n=5)</a:t>
              </a:r>
            </a:p>
          </p:txBody>
        </p:sp>
      </p:grpSp>
      <p:grpSp>
        <p:nvGrpSpPr>
          <p:cNvPr id="74" name="Group 73">
            <a:extLst>
              <a:ext uri="{FF2B5EF4-FFF2-40B4-BE49-F238E27FC236}">
                <a16:creationId xmlns:a16="http://schemas.microsoft.com/office/drawing/2014/main" id="{31A88D57-960D-4254-8D7B-BA196D818273}"/>
              </a:ext>
            </a:extLst>
          </p:cNvPr>
          <p:cNvGrpSpPr/>
          <p:nvPr/>
        </p:nvGrpSpPr>
        <p:grpSpPr>
          <a:xfrm>
            <a:off x="4365503" y="3564688"/>
            <a:ext cx="1774774" cy="2633063"/>
            <a:chOff x="4456340" y="2632539"/>
            <a:chExt cx="1774774" cy="2633063"/>
          </a:xfrm>
        </p:grpSpPr>
        <p:grpSp>
          <p:nvGrpSpPr>
            <p:cNvPr id="43" name="Group 42">
              <a:extLst>
                <a:ext uri="{FF2B5EF4-FFF2-40B4-BE49-F238E27FC236}">
                  <a16:creationId xmlns:a16="http://schemas.microsoft.com/office/drawing/2014/main" id="{96B68802-2DBD-4510-8C36-51C276C72DA9}"/>
                </a:ext>
              </a:extLst>
            </p:cNvPr>
            <p:cNvGrpSpPr/>
            <p:nvPr/>
          </p:nvGrpSpPr>
          <p:grpSpPr>
            <a:xfrm>
              <a:off x="4686507" y="2632539"/>
              <a:ext cx="1160987" cy="1809864"/>
              <a:chOff x="5439221" y="2691718"/>
              <a:chExt cx="1160987" cy="1809864"/>
            </a:xfrm>
          </p:grpSpPr>
          <p:sp>
            <p:nvSpPr>
              <p:cNvPr id="38" name="Oval 37">
                <a:extLst>
                  <a:ext uri="{FF2B5EF4-FFF2-40B4-BE49-F238E27FC236}">
                    <a16:creationId xmlns:a16="http://schemas.microsoft.com/office/drawing/2014/main" id="{F79FFEA8-4319-4D35-9633-7018A4612057}"/>
                  </a:ext>
                </a:extLst>
              </p:cNvPr>
              <p:cNvSpPr/>
              <p:nvPr/>
            </p:nvSpPr>
            <p:spPr>
              <a:xfrm>
                <a:off x="5480091" y="2899547"/>
                <a:ext cx="503767" cy="503767"/>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39" name="Oval 38">
                <a:extLst>
                  <a:ext uri="{FF2B5EF4-FFF2-40B4-BE49-F238E27FC236}">
                    <a16:creationId xmlns:a16="http://schemas.microsoft.com/office/drawing/2014/main" id="{7246C5B2-E0AF-452E-8841-D15547003326}"/>
                  </a:ext>
                </a:extLst>
              </p:cNvPr>
              <p:cNvSpPr/>
              <p:nvPr/>
            </p:nvSpPr>
            <p:spPr>
              <a:xfrm>
                <a:off x="5439221" y="3571722"/>
                <a:ext cx="503767" cy="503767"/>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41" name="Oval 40">
                <a:extLst>
                  <a:ext uri="{FF2B5EF4-FFF2-40B4-BE49-F238E27FC236}">
                    <a16:creationId xmlns:a16="http://schemas.microsoft.com/office/drawing/2014/main" id="{754736CC-86B4-4F25-8C60-8FFD6CD1DB38}"/>
                  </a:ext>
                </a:extLst>
              </p:cNvPr>
              <p:cNvSpPr/>
              <p:nvPr/>
            </p:nvSpPr>
            <p:spPr>
              <a:xfrm>
                <a:off x="6026724" y="2691718"/>
                <a:ext cx="503767" cy="503767"/>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a:t>
                </a:r>
              </a:p>
            </p:txBody>
          </p:sp>
          <p:sp>
            <p:nvSpPr>
              <p:cNvPr id="42" name="Oval 41">
                <a:extLst>
                  <a:ext uri="{FF2B5EF4-FFF2-40B4-BE49-F238E27FC236}">
                    <a16:creationId xmlns:a16="http://schemas.microsoft.com/office/drawing/2014/main" id="{CCE88A26-9CA3-49A6-9946-37FFC59CB9BF}"/>
                  </a:ext>
                </a:extLst>
              </p:cNvPr>
              <p:cNvSpPr/>
              <p:nvPr/>
            </p:nvSpPr>
            <p:spPr>
              <a:xfrm>
                <a:off x="5993121" y="3997815"/>
                <a:ext cx="503767" cy="503767"/>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44" name="Oval 43">
                <a:extLst>
                  <a:ext uri="{FF2B5EF4-FFF2-40B4-BE49-F238E27FC236}">
                    <a16:creationId xmlns:a16="http://schemas.microsoft.com/office/drawing/2014/main" id="{E0C87DA6-9AB8-46BB-9D8E-5E6D1F736306}"/>
                  </a:ext>
                </a:extLst>
              </p:cNvPr>
              <p:cNvSpPr/>
              <p:nvPr/>
            </p:nvSpPr>
            <p:spPr>
              <a:xfrm>
                <a:off x="6096441" y="3403314"/>
                <a:ext cx="503767" cy="50376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8</a:t>
                </a:r>
              </a:p>
            </p:txBody>
          </p:sp>
        </p:grpSp>
        <p:sp>
          <p:nvSpPr>
            <p:cNvPr id="69" name="TextBox 68">
              <a:extLst>
                <a:ext uri="{FF2B5EF4-FFF2-40B4-BE49-F238E27FC236}">
                  <a16:creationId xmlns:a16="http://schemas.microsoft.com/office/drawing/2014/main" id="{DB47D944-5D73-4C0A-B55D-1BC7CA916E25}"/>
                </a:ext>
              </a:extLst>
            </p:cNvPr>
            <p:cNvSpPr txBox="1"/>
            <p:nvPr/>
          </p:nvSpPr>
          <p:spPr>
            <a:xfrm>
              <a:off x="4456340" y="4619271"/>
              <a:ext cx="1774774" cy="646331"/>
            </a:xfrm>
            <a:prstGeom prst="rect">
              <a:avLst/>
            </a:prstGeom>
            <a:noFill/>
          </p:spPr>
          <p:txBody>
            <a:bodyPr wrap="square" rtlCol="0">
              <a:spAutoFit/>
            </a:bodyPr>
            <a:lstStyle/>
            <a:p>
              <a:pPr algn="ctr"/>
              <a:r>
                <a:rPr lang="en-US" dirty="0"/>
                <a:t>Bootstrap </a:t>
              </a:r>
            </a:p>
            <a:p>
              <a:pPr algn="ctr"/>
              <a:r>
                <a:rPr lang="en-US" dirty="0"/>
                <a:t>sample (n=5)</a:t>
              </a:r>
            </a:p>
          </p:txBody>
        </p:sp>
      </p:grpSp>
      <p:grpSp>
        <p:nvGrpSpPr>
          <p:cNvPr id="75" name="Group 74">
            <a:extLst>
              <a:ext uri="{FF2B5EF4-FFF2-40B4-BE49-F238E27FC236}">
                <a16:creationId xmlns:a16="http://schemas.microsoft.com/office/drawing/2014/main" id="{684346A5-1AEA-4FDC-8C7F-039F99364EA6}"/>
              </a:ext>
            </a:extLst>
          </p:cNvPr>
          <p:cNvGrpSpPr/>
          <p:nvPr/>
        </p:nvGrpSpPr>
        <p:grpSpPr>
          <a:xfrm>
            <a:off x="6439654" y="3588346"/>
            <a:ext cx="1774774" cy="2609647"/>
            <a:chOff x="6530491" y="2656197"/>
            <a:chExt cx="1774774" cy="2609647"/>
          </a:xfrm>
        </p:grpSpPr>
        <p:grpSp>
          <p:nvGrpSpPr>
            <p:cNvPr id="45" name="Group 44">
              <a:extLst>
                <a:ext uri="{FF2B5EF4-FFF2-40B4-BE49-F238E27FC236}">
                  <a16:creationId xmlns:a16="http://schemas.microsoft.com/office/drawing/2014/main" id="{A07441A0-601B-450B-B3D6-DF7EAD155FE2}"/>
                </a:ext>
              </a:extLst>
            </p:cNvPr>
            <p:cNvGrpSpPr/>
            <p:nvPr/>
          </p:nvGrpSpPr>
          <p:grpSpPr>
            <a:xfrm>
              <a:off x="6728323" y="2656197"/>
              <a:ext cx="1259417" cy="1677533"/>
              <a:chOff x="7413617" y="2649841"/>
              <a:chExt cx="1259417" cy="1677533"/>
            </a:xfrm>
          </p:grpSpPr>
          <p:sp>
            <p:nvSpPr>
              <p:cNvPr id="46" name="Oval 45">
                <a:extLst>
                  <a:ext uri="{FF2B5EF4-FFF2-40B4-BE49-F238E27FC236}">
                    <a16:creationId xmlns:a16="http://schemas.microsoft.com/office/drawing/2014/main" id="{68EC99FE-B6BA-41D9-B328-DE96FC5BCA99}"/>
                  </a:ext>
                </a:extLst>
              </p:cNvPr>
              <p:cNvSpPr/>
              <p:nvPr/>
            </p:nvSpPr>
            <p:spPr>
              <a:xfrm>
                <a:off x="7413617" y="3045012"/>
                <a:ext cx="503767" cy="50376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48" name="Oval 47">
                <a:extLst>
                  <a:ext uri="{FF2B5EF4-FFF2-40B4-BE49-F238E27FC236}">
                    <a16:creationId xmlns:a16="http://schemas.microsoft.com/office/drawing/2014/main" id="{FF4FAAFB-F111-4579-8AC3-EB9D73235634}"/>
                  </a:ext>
                </a:extLst>
              </p:cNvPr>
              <p:cNvSpPr/>
              <p:nvPr/>
            </p:nvSpPr>
            <p:spPr>
              <a:xfrm>
                <a:off x="7819107" y="2649841"/>
                <a:ext cx="503767" cy="503767"/>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a:t>
                </a:r>
              </a:p>
            </p:txBody>
          </p:sp>
          <p:sp>
            <p:nvSpPr>
              <p:cNvPr id="49" name="Oval 48">
                <a:extLst>
                  <a:ext uri="{FF2B5EF4-FFF2-40B4-BE49-F238E27FC236}">
                    <a16:creationId xmlns:a16="http://schemas.microsoft.com/office/drawing/2014/main" id="{C3BD3589-466A-4DFA-923E-98FF890A864A}"/>
                  </a:ext>
                </a:extLst>
              </p:cNvPr>
              <p:cNvSpPr/>
              <p:nvPr/>
            </p:nvSpPr>
            <p:spPr>
              <a:xfrm>
                <a:off x="8111595" y="3151431"/>
                <a:ext cx="503767" cy="503767"/>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50" name="Oval 49">
                <a:extLst>
                  <a:ext uri="{FF2B5EF4-FFF2-40B4-BE49-F238E27FC236}">
                    <a16:creationId xmlns:a16="http://schemas.microsoft.com/office/drawing/2014/main" id="{3A52F93B-68EE-45F3-BCF9-0CA9741B5AEE}"/>
                  </a:ext>
                </a:extLst>
              </p:cNvPr>
              <p:cNvSpPr/>
              <p:nvPr/>
            </p:nvSpPr>
            <p:spPr>
              <a:xfrm>
                <a:off x="7665500" y="3601357"/>
                <a:ext cx="503767" cy="503767"/>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51" name="Oval 50">
                <a:extLst>
                  <a:ext uri="{FF2B5EF4-FFF2-40B4-BE49-F238E27FC236}">
                    <a16:creationId xmlns:a16="http://schemas.microsoft.com/office/drawing/2014/main" id="{C64908E3-9CA0-4BAA-89B9-0D6C1559B76F}"/>
                  </a:ext>
                </a:extLst>
              </p:cNvPr>
              <p:cNvSpPr/>
              <p:nvPr/>
            </p:nvSpPr>
            <p:spPr>
              <a:xfrm>
                <a:off x="8169267" y="3823607"/>
                <a:ext cx="503767" cy="503767"/>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8</a:t>
                </a:r>
              </a:p>
            </p:txBody>
          </p:sp>
        </p:grpSp>
        <p:sp>
          <p:nvSpPr>
            <p:cNvPr id="70" name="TextBox 69">
              <a:extLst>
                <a:ext uri="{FF2B5EF4-FFF2-40B4-BE49-F238E27FC236}">
                  <a16:creationId xmlns:a16="http://schemas.microsoft.com/office/drawing/2014/main" id="{FC093169-8155-4155-B192-45D211ADCE21}"/>
                </a:ext>
              </a:extLst>
            </p:cNvPr>
            <p:cNvSpPr txBox="1"/>
            <p:nvPr/>
          </p:nvSpPr>
          <p:spPr>
            <a:xfrm>
              <a:off x="6530491" y="4619513"/>
              <a:ext cx="1774774" cy="646331"/>
            </a:xfrm>
            <a:prstGeom prst="rect">
              <a:avLst/>
            </a:prstGeom>
            <a:noFill/>
          </p:spPr>
          <p:txBody>
            <a:bodyPr wrap="square" rtlCol="0">
              <a:spAutoFit/>
            </a:bodyPr>
            <a:lstStyle/>
            <a:p>
              <a:pPr algn="ctr"/>
              <a:r>
                <a:rPr lang="en-US" dirty="0"/>
                <a:t>Bootstrap </a:t>
              </a:r>
            </a:p>
            <a:p>
              <a:pPr algn="ctr"/>
              <a:r>
                <a:rPr lang="en-US" dirty="0"/>
                <a:t>sample (n=5)</a:t>
              </a:r>
            </a:p>
          </p:txBody>
        </p:sp>
      </p:grpSp>
      <p:grpSp>
        <p:nvGrpSpPr>
          <p:cNvPr id="77" name="Group 76">
            <a:extLst>
              <a:ext uri="{FF2B5EF4-FFF2-40B4-BE49-F238E27FC236}">
                <a16:creationId xmlns:a16="http://schemas.microsoft.com/office/drawing/2014/main" id="{582EA485-7D36-4AEA-87CC-CC0D403BF809}"/>
              </a:ext>
            </a:extLst>
          </p:cNvPr>
          <p:cNvGrpSpPr/>
          <p:nvPr/>
        </p:nvGrpSpPr>
        <p:grpSpPr>
          <a:xfrm>
            <a:off x="8513805" y="3503804"/>
            <a:ext cx="1774774" cy="2693947"/>
            <a:chOff x="8604642" y="2571655"/>
            <a:chExt cx="1774774" cy="2693947"/>
          </a:xfrm>
        </p:grpSpPr>
        <p:grpSp>
          <p:nvGrpSpPr>
            <p:cNvPr id="60" name="Group 59">
              <a:extLst>
                <a:ext uri="{FF2B5EF4-FFF2-40B4-BE49-F238E27FC236}">
                  <a16:creationId xmlns:a16="http://schemas.microsoft.com/office/drawing/2014/main" id="{C60C2365-4C22-49E8-A658-B4FE0C5AAABD}"/>
                </a:ext>
              </a:extLst>
            </p:cNvPr>
            <p:cNvGrpSpPr/>
            <p:nvPr/>
          </p:nvGrpSpPr>
          <p:grpSpPr>
            <a:xfrm>
              <a:off x="8744275" y="2571655"/>
              <a:ext cx="1231273" cy="1786566"/>
              <a:chOff x="9654121" y="3188348"/>
              <a:chExt cx="1253717" cy="1786566"/>
            </a:xfrm>
          </p:grpSpPr>
          <p:grpSp>
            <p:nvGrpSpPr>
              <p:cNvPr id="52" name="Group 51">
                <a:extLst>
                  <a:ext uri="{FF2B5EF4-FFF2-40B4-BE49-F238E27FC236}">
                    <a16:creationId xmlns:a16="http://schemas.microsoft.com/office/drawing/2014/main" id="{B9BD00AA-CD0B-482E-B672-84C709461260}"/>
                  </a:ext>
                </a:extLst>
              </p:cNvPr>
              <p:cNvGrpSpPr/>
              <p:nvPr/>
            </p:nvGrpSpPr>
            <p:grpSpPr>
              <a:xfrm>
                <a:off x="9654121" y="3527416"/>
                <a:ext cx="1253717" cy="1447498"/>
                <a:chOff x="9654121" y="3527416"/>
                <a:chExt cx="1253717" cy="1447498"/>
              </a:xfrm>
            </p:grpSpPr>
            <p:sp>
              <p:nvSpPr>
                <p:cNvPr id="54" name="Oval 53">
                  <a:extLst>
                    <a:ext uri="{FF2B5EF4-FFF2-40B4-BE49-F238E27FC236}">
                      <a16:creationId xmlns:a16="http://schemas.microsoft.com/office/drawing/2014/main" id="{761BAD21-AF8F-4C4C-A878-9707D0CAC5A3}"/>
                    </a:ext>
                  </a:extLst>
                </p:cNvPr>
                <p:cNvSpPr/>
                <p:nvPr/>
              </p:nvSpPr>
              <p:spPr>
                <a:xfrm>
                  <a:off x="9654121" y="3527416"/>
                  <a:ext cx="503767" cy="503767"/>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a:t>
                  </a:r>
                </a:p>
              </p:txBody>
            </p:sp>
            <p:sp>
              <p:nvSpPr>
                <p:cNvPr id="55" name="Oval 54">
                  <a:extLst>
                    <a:ext uri="{FF2B5EF4-FFF2-40B4-BE49-F238E27FC236}">
                      <a16:creationId xmlns:a16="http://schemas.microsoft.com/office/drawing/2014/main" id="{A34C74AC-F5D1-45DB-8CAA-638505E6973E}"/>
                    </a:ext>
                  </a:extLst>
                </p:cNvPr>
                <p:cNvSpPr/>
                <p:nvPr/>
              </p:nvSpPr>
              <p:spPr>
                <a:xfrm>
                  <a:off x="10366907" y="4471147"/>
                  <a:ext cx="503767" cy="503767"/>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a:t>
                  </a:r>
                </a:p>
              </p:txBody>
            </p:sp>
            <p:sp>
              <p:nvSpPr>
                <p:cNvPr id="56" name="Oval 55">
                  <a:extLst>
                    <a:ext uri="{FF2B5EF4-FFF2-40B4-BE49-F238E27FC236}">
                      <a16:creationId xmlns:a16="http://schemas.microsoft.com/office/drawing/2014/main" id="{A6CFCE05-5474-4A27-BF9B-A4329A07462C}"/>
                    </a:ext>
                  </a:extLst>
                </p:cNvPr>
                <p:cNvSpPr/>
                <p:nvPr/>
              </p:nvSpPr>
              <p:spPr>
                <a:xfrm>
                  <a:off x="9863139" y="4031183"/>
                  <a:ext cx="503767" cy="503767"/>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57" name="Oval 56">
                  <a:extLst>
                    <a:ext uri="{FF2B5EF4-FFF2-40B4-BE49-F238E27FC236}">
                      <a16:creationId xmlns:a16="http://schemas.microsoft.com/office/drawing/2014/main" id="{A4C30A5A-E7D7-4689-9451-D943A733F5E4}"/>
                    </a:ext>
                  </a:extLst>
                </p:cNvPr>
                <p:cNvSpPr/>
                <p:nvPr/>
              </p:nvSpPr>
              <p:spPr>
                <a:xfrm>
                  <a:off x="10404071" y="3779299"/>
                  <a:ext cx="503767" cy="503767"/>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8</a:t>
                  </a:r>
                </a:p>
              </p:txBody>
            </p:sp>
          </p:grpSp>
          <p:sp>
            <p:nvSpPr>
              <p:cNvPr id="58" name="Oval 57">
                <a:extLst>
                  <a:ext uri="{FF2B5EF4-FFF2-40B4-BE49-F238E27FC236}">
                    <a16:creationId xmlns:a16="http://schemas.microsoft.com/office/drawing/2014/main" id="{B3E88D00-6E20-45AD-9F54-BA74C0DACC80}"/>
                  </a:ext>
                </a:extLst>
              </p:cNvPr>
              <p:cNvSpPr/>
              <p:nvPr/>
            </p:nvSpPr>
            <p:spPr>
              <a:xfrm>
                <a:off x="10157888" y="3188348"/>
                <a:ext cx="503767" cy="503767"/>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grpSp>
        <p:sp>
          <p:nvSpPr>
            <p:cNvPr id="71" name="TextBox 70">
              <a:extLst>
                <a:ext uri="{FF2B5EF4-FFF2-40B4-BE49-F238E27FC236}">
                  <a16:creationId xmlns:a16="http://schemas.microsoft.com/office/drawing/2014/main" id="{B848A9DA-D992-4641-9D78-A6524044AB1A}"/>
                </a:ext>
              </a:extLst>
            </p:cNvPr>
            <p:cNvSpPr txBox="1"/>
            <p:nvPr/>
          </p:nvSpPr>
          <p:spPr>
            <a:xfrm>
              <a:off x="8604642" y="4619271"/>
              <a:ext cx="1774774" cy="646331"/>
            </a:xfrm>
            <a:prstGeom prst="rect">
              <a:avLst/>
            </a:prstGeom>
            <a:noFill/>
          </p:spPr>
          <p:txBody>
            <a:bodyPr wrap="square" rtlCol="0">
              <a:spAutoFit/>
            </a:bodyPr>
            <a:lstStyle/>
            <a:p>
              <a:pPr algn="ctr"/>
              <a:r>
                <a:rPr lang="en-US" dirty="0"/>
                <a:t>Bootstrap </a:t>
              </a:r>
            </a:p>
            <a:p>
              <a:pPr algn="ctr"/>
              <a:r>
                <a:rPr lang="en-US" dirty="0"/>
                <a:t>sample (n=5)</a:t>
              </a:r>
            </a:p>
          </p:txBody>
        </p:sp>
      </p:grpSp>
      <p:grpSp>
        <p:nvGrpSpPr>
          <p:cNvPr id="80" name="Group 79">
            <a:extLst>
              <a:ext uri="{FF2B5EF4-FFF2-40B4-BE49-F238E27FC236}">
                <a16:creationId xmlns:a16="http://schemas.microsoft.com/office/drawing/2014/main" id="{3C2F9A18-F901-46F9-9814-730C99EBA51E}"/>
              </a:ext>
            </a:extLst>
          </p:cNvPr>
          <p:cNvGrpSpPr/>
          <p:nvPr/>
        </p:nvGrpSpPr>
        <p:grpSpPr>
          <a:xfrm>
            <a:off x="10461387" y="3566708"/>
            <a:ext cx="1774774" cy="2631042"/>
            <a:chOff x="10552224" y="2634559"/>
            <a:chExt cx="1774774" cy="2631042"/>
          </a:xfrm>
        </p:grpSpPr>
        <p:grpSp>
          <p:nvGrpSpPr>
            <p:cNvPr id="61" name="Group 60">
              <a:extLst>
                <a:ext uri="{FF2B5EF4-FFF2-40B4-BE49-F238E27FC236}">
                  <a16:creationId xmlns:a16="http://schemas.microsoft.com/office/drawing/2014/main" id="{8DF70865-3383-486F-BDE3-7784AB05C379}"/>
                </a:ext>
              </a:extLst>
            </p:cNvPr>
            <p:cNvGrpSpPr/>
            <p:nvPr/>
          </p:nvGrpSpPr>
          <p:grpSpPr>
            <a:xfrm>
              <a:off x="10607825" y="2634559"/>
              <a:ext cx="1522502" cy="1683907"/>
              <a:chOff x="10275330" y="277823"/>
              <a:chExt cx="1522502" cy="1683907"/>
            </a:xfrm>
          </p:grpSpPr>
          <p:sp>
            <p:nvSpPr>
              <p:cNvPr id="7" name="Oval 6">
                <a:extLst>
                  <a:ext uri="{FF2B5EF4-FFF2-40B4-BE49-F238E27FC236}">
                    <a16:creationId xmlns:a16="http://schemas.microsoft.com/office/drawing/2014/main" id="{4F2F870E-B39A-43E3-BF25-40AE26D1A3E4}"/>
                  </a:ext>
                </a:extLst>
              </p:cNvPr>
              <p:cNvSpPr/>
              <p:nvPr/>
            </p:nvSpPr>
            <p:spPr>
              <a:xfrm>
                <a:off x="10683410" y="813196"/>
                <a:ext cx="503767" cy="503767"/>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a:t>
                </a:r>
              </a:p>
            </p:txBody>
          </p:sp>
          <p:sp>
            <p:nvSpPr>
              <p:cNvPr id="9" name="Oval 8">
                <a:extLst>
                  <a:ext uri="{FF2B5EF4-FFF2-40B4-BE49-F238E27FC236}">
                    <a16:creationId xmlns:a16="http://schemas.microsoft.com/office/drawing/2014/main" id="{9BC474BE-6257-4250-A752-5B70C699C930}"/>
                  </a:ext>
                </a:extLst>
              </p:cNvPr>
              <p:cNvSpPr/>
              <p:nvPr/>
            </p:nvSpPr>
            <p:spPr>
              <a:xfrm>
                <a:off x="11294065" y="852090"/>
                <a:ext cx="503767" cy="503767"/>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0" name="Oval 9">
                <a:extLst>
                  <a:ext uri="{FF2B5EF4-FFF2-40B4-BE49-F238E27FC236}">
                    <a16:creationId xmlns:a16="http://schemas.microsoft.com/office/drawing/2014/main" id="{DC604B5F-BA31-4096-AEB7-58226627B2A2}"/>
                  </a:ext>
                </a:extLst>
              </p:cNvPr>
              <p:cNvSpPr/>
              <p:nvPr/>
            </p:nvSpPr>
            <p:spPr>
              <a:xfrm>
                <a:off x="10275330" y="405076"/>
                <a:ext cx="503767" cy="50376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8</a:t>
                </a:r>
              </a:p>
            </p:txBody>
          </p:sp>
          <p:sp>
            <p:nvSpPr>
              <p:cNvPr id="62" name="Oval 61">
                <a:extLst>
                  <a:ext uri="{FF2B5EF4-FFF2-40B4-BE49-F238E27FC236}">
                    <a16:creationId xmlns:a16="http://schemas.microsoft.com/office/drawing/2014/main" id="{F12C3F56-3598-49BB-BE1E-27C04C8FB9C9}"/>
                  </a:ext>
                </a:extLst>
              </p:cNvPr>
              <p:cNvSpPr/>
              <p:nvPr/>
            </p:nvSpPr>
            <p:spPr>
              <a:xfrm>
                <a:off x="11042181" y="277823"/>
                <a:ext cx="503767" cy="50376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8</a:t>
                </a:r>
              </a:p>
            </p:txBody>
          </p:sp>
          <p:sp>
            <p:nvSpPr>
              <p:cNvPr id="63" name="Oval 62">
                <a:extLst>
                  <a:ext uri="{FF2B5EF4-FFF2-40B4-BE49-F238E27FC236}">
                    <a16:creationId xmlns:a16="http://schemas.microsoft.com/office/drawing/2014/main" id="{ACB81F3E-452D-448F-A352-5E5873241063}"/>
                  </a:ext>
                </a:extLst>
              </p:cNvPr>
              <p:cNvSpPr/>
              <p:nvPr/>
            </p:nvSpPr>
            <p:spPr>
              <a:xfrm>
                <a:off x="10679613" y="1457963"/>
                <a:ext cx="503767" cy="503767"/>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8</a:t>
                </a:r>
              </a:p>
            </p:txBody>
          </p:sp>
        </p:grpSp>
        <p:sp>
          <p:nvSpPr>
            <p:cNvPr id="72" name="TextBox 71">
              <a:extLst>
                <a:ext uri="{FF2B5EF4-FFF2-40B4-BE49-F238E27FC236}">
                  <a16:creationId xmlns:a16="http://schemas.microsoft.com/office/drawing/2014/main" id="{498F375C-739F-4FD1-8AD7-14734928DA52}"/>
                </a:ext>
              </a:extLst>
            </p:cNvPr>
            <p:cNvSpPr txBox="1"/>
            <p:nvPr/>
          </p:nvSpPr>
          <p:spPr>
            <a:xfrm>
              <a:off x="10552224" y="4619270"/>
              <a:ext cx="1774774" cy="646331"/>
            </a:xfrm>
            <a:prstGeom prst="rect">
              <a:avLst/>
            </a:prstGeom>
            <a:noFill/>
          </p:spPr>
          <p:txBody>
            <a:bodyPr wrap="square" rtlCol="0">
              <a:spAutoFit/>
            </a:bodyPr>
            <a:lstStyle/>
            <a:p>
              <a:pPr algn="ctr"/>
              <a:r>
                <a:rPr lang="en-US" dirty="0"/>
                <a:t>Bootstrap </a:t>
              </a:r>
            </a:p>
            <a:p>
              <a:pPr algn="ctr"/>
              <a:r>
                <a:rPr lang="en-US" dirty="0"/>
                <a:t>sample (n=5)</a:t>
              </a:r>
            </a:p>
          </p:txBody>
        </p:sp>
      </p:grpSp>
      <p:cxnSp>
        <p:nvCxnSpPr>
          <p:cNvPr id="86" name="Straight Arrow Connector 85">
            <a:extLst>
              <a:ext uri="{FF2B5EF4-FFF2-40B4-BE49-F238E27FC236}">
                <a16:creationId xmlns:a16="http://schemas.microsoft.com/office/drawing/2014/main" id="{C2C3F978-F3FA-4124-B689-E146A682E41C}"/>
              </a:ext>
            </a:extLst>
          </p:cNvPr>
          <p:cNvCxnSpPr>
            <a:cxnSpLocks/>
            <a:stCxn id="84" idx="2"/>
          </p:cNvCxnSpPr>
          <p:nvPr/>
        </p:nvCxnSpPr>
        <p:spPr>
          <a:xfrm flipH="1">
            <a:off x="1059058" y="2121388"/>
            <a:ext cx="5121294" cy="127305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D965A7FD-CF6C-4AB9-99AB-F0B832936614}"/>
              </a:ext>
            </a:extLst>
          </p:cNvPr>
          <p:cNvCxnSpPr>
            <a:cxnSpLocks/>
            <a:stCxn id="84" idx="2"/>
          </p:cNvCxnSpPr>
          <p:nvPr/>
        </p:nvCxnSpPr>
        <p:spPr>
          <a:xfrm flipH="1">
            <a:off x="3285412" y="2121388"/>
            <a:ext cx="2894940" cy="128398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64082B71-A17F-4DE9-996B-131AF7AAAE43}"/>
              </a:ext>
            </a:extLst>
          </p:cNvPr>
          <p:cNvCxnSpPr>
            <a:cxnSpLocks/>
            <a:stCxn id="84" idx="2"/>
          </p:cNvCxnSpPr>
          <p:nvPr/>
        </p:nvCxnSpPr>
        <p:spPr>
          <a:xfrm flipH="1">
            <a:off x="5311676" y="2121388"/>
            <a:ext cx="868676" cy="129519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9A65DA0B-D63D-4A7E-9AFE-8F4CCD670564}"/>
              </a:ext>
            </a:extLst>
          </p:cNvPr>
          <p:cNvCxnSpPr>
            <a:cxnSpLocks/>
            <a:stCxn id="84" idx="2"/>
          </p:cNvCxnSpPr>
          <p:nvPr/>
        </p:nvCxnSpPr>
        <p:spPr>
          <a:xfrm>
            <a:off x="6180352" y="2121388"/>
            <a:ext cx="1108032" cy="128398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A6FAE248-575E-4A49-90F8-71BC406DC8A3}"/>
              </a:ext>
            </a:extLst>
          </p:cNvPr>
          <p:cNvCxnSpPr>
            <a:cxnSpLocks/>
            <a:stCxn id="84" idx="2"/>
          </p:cNvCxnSpPr>
          <p:nvPr/>
        </p:nvCxnSpPr>
        <p:spPr>
          <a:xfrm>
            <a:off x="6180352" y="2121388"/>
            <a:ext cx="3220840" cy="126238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Straight Arrow Connector 117">
            <a:extLst>
              <a:ext uri="{FF2B5EF4-FFF2-40B4-BE49-F238E27FC236}">
                <a16:creationId xmlns:a16="http://schemas.microsoft.com/office/drawing/2014/main" id="{34935B00-6C77-4DB9-A3F5-A2383A2A5FC3}"/>
              </a:ext>
            </a:extLst>
          </p:cNvPr>
          <p:cNvCxnSpPr>
            <a:cxnSpLocks/>
            <a:stCxn id="84" idx="2"/>
          </p:cNvCxnSpPr>
          <p:nvPr/>
        </p:nvCxnSpPr>
        <p:spPr>
          <a:xfrm>
            <a:off x="6180352" y="2121388"/>
            <a:ext cx="4975776" cy="127971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4" name="Rectangle 83">
                <a:extLst>
                  <a:ext uri="{FF2B5EF4-FFF2-40B4-BE49-F238E27FC236}">
                    <a16:creationId xmlns:a16="http://schemas.microsoft.com/office/drawing/2014/main" id="{7C1B83FF-101F-4C3D-A621-222153E9637D}"/>
                  </a:ext>
                </a:extLst>
              </p:cNvPr>
              <p:cNvSpPr/>
              <p:nvPr/>
            </p:nvSpPr>
            <p:spPr>
              <a:xfrm>
                <a:off x="3596799" y="1624345"/>
                <a:ext cx="5167105" cy="497043"/>
              </a:xfrm>
              <a:prstGeom prst="rect">
                <a:avLst/>
              </a:prstGeom>
              <a:solidFill>
                <a:schemeClr val="bg2">
                  <a:lumMod val="7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Monte-Carlo iteration of bootstrap </a:t>
                </a:r>
                <a14:m>
                  <m:oMath xmlns:m="http://schemas.openxmlformats.org/officeDocument/2006/math">
                    <m:r>
                      <a:rPr lang="en-US" b="1" i="1" smtClean="0">
                        <a:latin typeface="Cambria Math" panose="02040503050406030204" pitchFamily="18" charset="0"/>
                      </a:rPr>
                      <m:t>𝒓</m:t>
                    </m:r>
                    <m:r>
                      <a:rPr lang="en-US" b="1" i="1" smtClean="0">
                        <a:latin typeface="Cambria Math" panose="02040503050406030204" pitchFamily="18" charset="0"/>
                      </a:rPr>
                      <m:t>=</m:t>
                    </m:r>
                    <m:r>
                      <a:rPr lang="en-US" b="1" i="1" smtClean="0">
                        <a:latin typeface="Cambria Math" panose="02040503050406030204" pitchFamily="18" charset="0"/>
                      </a:rPr>
                      <m:t>𝟔</m:t>
                    </m:r>
                  </m:oMath>
                </a14:m>
                <a:r>
                  <a:rPr lang="en-US" b="1" dirty="0"/>
                  <a:t> times</a:t>
                </a:r>
              </a:p>
            </p:txBody>
          </p:sp>
        </mc:Choice>
        <mc:Fallback xmlns="">
          <p:sp>
            <p:nvSpPr>
              <p:cNvPr id="84" name="Rectangle 83">
                <a:extLst>
                  <a:ext uri="{FF2B5EF4-FFF2-40B4-BE49-F238E27FC236}">
                    <a16:creationId xmlns:a16="http://schemas.microsoft.com/office/drawing/2014/main" id="{7C1B83FF-101F-4C3D-A621-222153E9637D}"/>
                  </a:ext>
                </a:extLst>
              </p:cNvPr>
              <p:cNvSpPr>
                <a:spLocks noRot="1" noChangeAspect="1" noMove="1" noResize="1" noEditPoints="1" noAdjustHandles="1" noChangeArrowheads="1" noChangeShapeType="1" noTextEdit="1"/>
              </p:cNvSpPr>
              <p:nvPr/>
            </p:nvSpPr>
            <p:spPr>
              <a:xfrm>
                <a:off x="3596799" y="1624345"/>
                <a:ext cx="5167105" cy="497043"/>
              </a:xfrm>
              <a:prstGeom prst="rect">
                <a:avLst/>
              </a:prstGeom>
              <a:blipFill>
                <a:blip r:embed="rId2"/>
                <a:stretch>
                  <a:fillRect b="-2299"/>
                </a:stretch>
              </a:blipFill>
              <a:ln w="28575">
                <a:solidFill>
                  <a:schemeClr val="tx1"/>
                </a:solidFill>
              </a:ln>
            </p:spPr>
            <p:txBody>
              <a:bodyPr/>
              <a:lstStyle/>
              <a:p>
                <a:r>
                  <a:rPr lang="en-US">
                    <a:noFill/>
                  </a:rPr>
                  <a:t> </a:t>
                </a:r>
              </a:p>
            </p:txBody>
          </p:sp>
        </mc:Fallback>
      </mc:AlternateContent>
      <p:sp>
        <p:nvSpPr>
          <p:cNvPr id="1042" name="Arrow: Down 1041">
            <a:extLst>
              <a:ext uri="{FF2B5EF4-FFF2-40B4-BE49-F238E27FC236}">
                <a16:creationId xmlns:a16="http://schemas.microsoft.com/office/drawing/2014/main" id="{DE6C27BE-647B-4D09-A78E-CB48C00D867D}"/>
              </a:ext>
            </a:extLst>
          </p:cNvPr>
          <p:cNvSpPr/>
          <p:nvPr/>
        </p:nvSpPr>
        <p:spPr>
          <a:xfrm>
            <a:off x="731591" y="6403700"/>
            <a:ext cx="637281" cy="367393"/>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Arrow: Down 146">
            <a:extLst>
              <a:ext uri="{FF2B5EF4-FFF2-40B4-BE49-F238E27FC236}">
                <a16:creationId xmlns:a16="http://schemas.microsoft.com/office/drawing/2014/main" id="{D2987B9C-080E-462B-8177-74FD1B380E22}"/>
              </a:ext>
            </a:extLst>
          </p:cNvPr>
          <p:cNvSpPr/>
          <p:nvPr/>
        </p:nvSpPr>
        <p:spPr>
          <a:xfrm>
            <a:off x="2853753" y="6409398"/>
            <a:ext cx="637281" cy="367393"/>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Arrow: Down 147">
            <a:extLst>
              <a:ext uri="{FF2B5EF4-FFF2-40B4-BE49-F238E27FC236}">
                <a16:creationId xmlns:a16="http://schemas.microsoft.com/office/drawing/2014/main" id="{F6FD0505-C5C2-43B6-B203-CE5F85F0914E}"/>
              </a:ext>
            </a:extLst>
          </p:cNvPr>
          <p:cNvSpPr/>
          <p:nvPr/>
        </p:nvSpPr>
        <p:spPr>
          <a:xfrm>
            <a:off x="4934249" y="6403699"/>
            <a:ext cx="637281" cy="367393"/>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Arrow: Down 148">
            <a:extLst>
              <a:ext uri="{FF2B5EF4-FFF2-40B4-BE49-F238E27FC236}">
                <a16:creationId xmlns:a16="http://schemas.microsoft.com/office/drawing/2014/main" id="{20A92C4E-F581-45CA-A709-E694E58AE04F}"/>
              </a:ext>
            </a:extLst>
          </p:cNvPr>
          <p:cNvSpPr/>
          <p:nvPr/>
        </p:nvSpPr>
        <p:spPr>
          <a:xfrm>
            <a:off x="6976218" y="6403698"/>
            <a:ext cx="637281" cy="367393"/>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Arrow: Down 149">
            <a:extLst>
              <a:ext uri="{FF2B5EF4-FFF2-40B4-BE49-F238E27FC236}">
                <a16:creationId xmlns:a16="http://schemas.microsoft.com/office/drawing/2014/main" id="{4F4412B7-FF4B-4CC9-A144-5342F06A3BBB}"/>
              </a:ext>
            </a:extLst>
          </p:cNvPr>
          <p:cNvSpPr/>
          <p:nvPr/>
        </p:nvSpPr>
        <p:spPr>
          <a:xfrm>
            <a:off x="9071321" y="6403698"/>
            <a:ext cx="637281" cy="367393"/>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Arrow: Down 150">
            <a:extLst>
              <a:ext uri="{FF2B5EF4-FFF2-40B4-BE49-F238E27FC236}">
                <a16:creationId xmlns:a16="http://schemas.microsoft.com/office/drawing/2014/main" id="{7D59C652-F93B-48E2-ADB7-C6536FE4AA6E}"/>
              </a:ext>
            </a:extLst>
          </p:cNvPr>
          <p:cNvSpPr/>
          <p:nvPr/>
        </p:nvSpPr>
        <p:spPr>
          <a:xfrm>
            <a:off x="10965198" y="6403697"/>
            <a:ext cx="637281" cy="367393"/>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3" name="TextBox 1042">
            <a:extLst>
              <a:ext uri="{FF2B5EF4-FFF2-40B4-BE49-F238E27FC236}">
                <a16:creationId xmlns:a16="http://schemas.microsoft.com/office/drawing/2014/main" id="{D9FDC164-315C-4146-8383-9D13400D954A}"/>
              </a:ext>
            </a:extLst>
          </p:cNvPr>
          <p:cNvSpPr txBox="1"/>
          <p:nvPr/>
        </p:nvSpPr>
        <p:spPr>
          <a:xfrm>
            <a:off x="372771" y="7048373"/>
            <a:ext cx="1274575" cy="367393"/>
          </a:xfrm>
          <a:prstGeom prst="rect">
            <a:avLst/>
          </a:prstGeom>
          <a:noFill/>
        </p:spPr>
        <p:txBody>
          <a:bodyPr wrap="square" rtlCol="0">
            <a:spAutoFit/>
          </a:bodyPr>
          <a:lstStyle/>
          <a:p>
            <a:r>
              <a:rPr lang="en-US" dirty="0"/>
              <a:t>Mean = 5.2</a:t>
            </a:r>
          </a:p>
        </p:txBody>
      </p:sp>
      <p:sp>
        <p:nvSpPr>
          <p:cNvPr id="153" name="TextBox 152">
            <a:extLst>
              <a:ext uri="{FF2B5EF4-FFF2-40B4-BE49-F238E27FC236}">
                <a16:creationId xmlns:a16="http://schemas.microsoft.com/office/drawing/2014/main" id="{5CE0016B-BDA8-443D-9AA6-7A1C064B5842}"/>
              </a:ext>
            </a:extLst>
          </p:cNvPr>
          <p:cNvSpPr txBox="1"/>
          <p:nvPr/>
        </p:nvSpPr>
        <p:spPr>
          <a:xfrm>
            <a:off x="2505180" y="7048373"/>
            <a:ext cx="1274575" cy="367393"/>
          </a:xfrm>
          <a:prstGeom prst="rect">
            <a:avLst/>
          </a:prstGeom>
          <a:noFill/>
        </p:spPr>
        <p:txBody>
          <a:bodyPr wrap="square" rtlCol="0">
            <a:spAutoFit/>
          </a:bodyPr>
          <a:lstStyle/>
          <a:p>
            <a:r>
              <a:rPr lang="en-US" dirty="0"/>
              <a:t>Mean = 4.2</a:t>
            </a:r>
          </a:p>
        </p:txBody>
      </p:sp>
      <p:sp>
        <p:nvSpPr>
          <p:cNvPr id="154" name="TextBox 153">
            <a:extLst>
              <a:ext uri="{FF2B5EF4-FFF2-40B4-BE49-F238E27FC236}">
                <a16:creationId xmlns:a16="http://schemas.microsoft.com/office/drawing/2014/main" id="{5D764F35-57C6-4889-AC1B-247E193266FF}"/>
              </a:ext>
            </a:extLst>
          </p:cNvPr>
          <p:cNvSpPr txBox="1"/>
          <p:nvPr/>
        </p:nvSpPr>
        <p:spPr>
          <a:xfrm>
            <a:off x="4674387" y="7048373"/>
            <a:ext cx="1274575" cy="367393"/>
          </a:xfrm>
          <a:prstGeom prst="rect">
            <a:avLst/>
          </a:prstGeom>
          <a:noFill/>
        </p:spPr>
        <p:txBody>
          <a:bodyPr wrap="square" rtlCol="0">
            <a:spAutoFit/>
          </a:bodyPr>
          <a:lstStyle/>
          <a:p>
            <a:r>
              <a:rPr lang="en-US" dirty="0"/>
              <a:t>Mean = 5.2</a:t>
            </a:r>
          </a:p>
        </p:txBody>
      </p:sp>
      <p:sp>
        <p:nvSpPr>
          <p:cNvPr id="155" name="TextBox 154">
            <a:extLst>
              <a:ext uri="{FF2B5EF4-FFF2-40B4-BE49-F238E27FC236}">
                <a16:creationId xmlns:a16="http://schemas.microsoft.com/office/drawing/2014/main" id="{E871FB0F-E3A0-4987-8F7D-C530B6D44BD9}"/>
              </a:ext>
            </a:extLst>
          </p:cNvPr>
          <p:cNvSpPr txBox="1"/>
          <p:nvPr/>
        </p:nvSpPr>
        <p:spPr>
          <a:xfrm>
            <a:off x="6698176" y="7044780"/>
            <a:ext cx="1274575" cy="369332"/>
          </a:xfrm>
          <a:prstGeom prst="rect">
            <a:avLst/>
          </a:prstGeom>
          <a:noFill/>
        </p:spPr>
        <p:txBody>
          <a:bodyPr wrap="square" rtlCol="0">
            <a:spAutoFit/>
          </a:bodyPr>
          <a:lstStyle/>
          <a:p>
            <a:r>
              <a:rPr lang="en-US" dirty="0"/>
              <a:t>Mean = 5.0</a:t>
            </a:r>
          </a:p>
        </p:txBody>
      </p:sp>
      <p:sp>
        <p:nvSpPr>
          <p:cNvPr id="156" name="TextBox 155">
            <a:extLst>
              <a:ext uri="{FF2B5EF4-FFF2-40B4-BE49-F238E27FC236}">
                <a16:creationId xmlns:a16="http://schemas.microsoft.com/office/drawing/2014/main" id="{D723D5DF-DF51-46A9-B7F3-28C60A3F4581}"/>
              </a:ext>
            </a:extLst>
          </p:cNvPr>
          <p:cNvSpPr txBox="1"/>
          <p:nvPr/>
        </p:nvSpPr>
        <p:spPr>
          <a:xfrm>
            <a:off x="8763904" y="7044780"/>
            <a:ext cx="1274575" cy="369332"/>
          </a:xfrm>
          <a:prstGeom prst="rect">
            <a:avLst/>
          </a:prstGeom>
          <a:noFill/>
        </p:spPr>
        <p:txBody>
          <a:bodyPr wrap="square" rtlCol="0">
            <a:spAutoFit/>
          </a:bodyPr>
          <a:lstStyle/>
          <a:p>
            <a:r>
              <a:rPr lang="en-US" dirty="0"/>
              <a:t>Mean = 5.4</a:t>
            </a:r>
          </a:p>
        </p:txBody>
      </p:sp>
      <p:sp>
        <p:nvSpPr>
          <p:cNvPr id="157" name="TextBox 156">
            <a:extLst>
              <a:ext uri="{FF2B5EF4-FFF2-40B4-BE49-F238E27FC236}">
                <a16:creationId xmlns:a16="http://schemas.microsoft.com/office/drawing/2014/main" id="{1CCB3498-C85F-4218-9A87-FCD8F22B6C1E}"/>
              </a:ext>
            </a:extLst>
          </p:cNvPr>
          <p:cNvSpPr txBox="1"/>
          <p:nvPr/>
        </p:nvSpPr>
        <p:spPr>
          <a:xfrm>
            <a:off x="10711486" y="7044780"/>
            <a:ext cx="1274575" cy="369332"/>
          </a:xfrm>
          <a:prstGeom prst="rect">
            <a:avLst/>
          </a:prstGeom>
          <a:noFill/>
        </p:spPr>
        <p:txBody>
          <a:bodyPr wrap="square" rtlCol="0">
            <a:spAutoFit/>
          </a:bodyPr>
          <a:lstStyle/>
          <a:p>
            <a:r>
              <a:rPr lang="en-US" dirty="0"/>
              <a:t>Mean = 6.4</a:t>
            </a:r>
          </a:p>
        </p:txBody>
      </p:sp>
      <p:sp>
        <p:nvSpPr>
          <p:cNvPr id="166" name="TextBox 165">
            <a:extLst>
              <a:ext uri="{FF2B5EF4-FFF2-40B4-BE49-F238E27FC236}">
                <a16:creationId xmlns:a16="http://schemas.microsoft.com/office/drawing/2014/main" id="{7CCBEB29-6F5A-49AA-9770-98E83F086AEA}"/>
              </a:ext>
            </a:extLst>
          </p:cNvPr>
          <p:cNvSpPr txBox="1"/>
          <p:nvPr/>
        </p:nvSpPr>
        <p:spPr>
          <a:xfrm>
            <a:off x="4340346" y="3227916"/>
            <a:ext cx="3556557" cy="477054"/>
          </a:xfrm>
          <a:prstGeom prst="rect">
            <a:avLst/>
          </a:prstGeom>
          <a:noFill/>
        </p:spPr>
        <p:txBody>
          <a:bodyPr wrap="square" rtlCol="0">
            <a:spAutoFit/>
          </a:bodyPr>
          <a:lstStyle/>
          <a:p>
            <a:pPr algn="ctr"/>
            <a:r>
              <a:rPr lang="en-US" sz="2500" dirty="0">
                <a:solidFill>
                  <a:schemeClr val="tx1">
                    <a:alpha val="20000"/>
                  </a:schemeClr>
                </a:solidFill>
                <a:effectLst>
                  <a:outerShdw blurRad="50800" dist="50800" dir="5400000" algn="ctr" rotWithShape="0">
                    <a:srgbClr val="000000">
                      <a:alpha val="0"/>
                    </a:srgbClr>
                  </a:outerShdw>
                </a:effectLst>
              </a:rPr>
              <a:t>aegis4048.github.io</a:t>
            </a:r>
          </a:p>
        </p:txBody>
      </p:sp>
      <p:grpSp>
        <p:nvGrpSpPr>
          <p:cNvPr id="1083" name="Group 1082">
            <a:extLst>
              <a:ext uri="{FF2B5EF4-FFF2-40B4-BE49-F238E27FC236}">
                <a16:creationId xmlns:a16="http://schemas.microsoft.com/office/drawing/2014/main" id="{CD05E817-C405-4866-B723-49836E4867B7}"/>
              </a:ext>
            </a:extLst>
          </p:cNvPr>
          <p:cNvGrpSpPr/>
          <p:nvPr/>
        </p:nvGrpSpPr>
        <p:grpSpPr>
          <a:xfrm>
            <a:off x="1183746" y="7708825"/>
            <a:ext cx="10097070" cy="1792233"/>
            <a:chOff x="3519797" y="-3166878"/>
            <a:chExt cx="10097070" cy="1792233"/>
          </a:xfrm>
        </p:grpSpPr>
        <p:cxnSp>
          <p:nvCxnSpPr>
            <p:cNvPr id="184" name="Straight Arrow Connector 183">
              <a:extLst>
                <a:ext uri="{FF2B5EF4-FFF2-40B4-BE49-F238E27FC236}">
                  <a16:creationId xmlns:a16="http://schemas.microsoft.com/office/drawing/2014/main" id="{8B2646C1-F1AA-4F9A-B9D2-EE8898F2027E}"/>
                </a:ext>
              </a:extLst>
            </p:cNvPr>
            <p:cNvCxnSpPr>
              <a:cxnSpLocks/>
            </p:cNvCxnSpPr>
            <p:nvPr/>
          </p:nvCxnSpPr>
          <p:spPr>
            <a:xfrm rot="10800000" flipH="1">
              <a:off x="8436803" y="-3144740"/>
              <a:ext cx="5180064" cy="127305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5" name="Straight Arrow Connector 184">
              <a:extLst>
                <a:ext uri="{FF2B5EF4-FFF2-40B4-BE49-F238E27FC236}">
                  <a16:creationId xmlns:a16="http://schemas.microsoft.com/office/drawing/2014/main" id="{2FCF686F-81D9-4A72-B8CE-DA2BB84D2128}"/>
                </a:ext>
              </a:extLst>
            </p:cNvPr>
            <p:cNvCxnSpPr>
              <a:cxnSpLocks/>
            </p:cNvCxnSpPr>
            <p:nvPr/>
          </p:nvCxnSpPr>
          <p:spPr>
            <a:xfrm rot="10800000" flipH="1">
              <a:off x="8436803" y="-3155668"/>
              <a:ext cx="2953710" cy="128398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6" name="Straight Arrow Connector 185">
              <a:extLst>
                <a:ext uri="{FF2B5EF4-FFF2-40B4-BE49-F238E27FC236}">
                  <a16:creationId xmlns:a16="http://schemas.microsoft.com/office/drawing/2014/main" id="{5001E2ED-F19B-4F4D-A96D-16C7059D9FE4}"/>
                </a:ext>
              </a:extLst>
            </p:cNvPr>
            <p:cNvCxnSpPr>
              <a:cxnSpLocks/>
            </p:cNvCxnSpPr>
            <p:nvPr/>
          </p:nvCxnSpPr>
          <p:spPr>
            <a:xfrm rot="10800000" flipH="1">
              <a:off x="8436803" y="-3166878"/>
              <a:ext cx="927446" cy="129519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7" name="Straight Arrow Connector 186">
              <a:extLst>
                <a:ext uri="{FF2B5EF4-FFF2-40B4-BE49-F238E27FC236}">
                  <a16:creationId xmlns:a16="http://schemas.microsoft.com/office/drawing/2014/main" id="{9F58D10B-BD0E-4743-A273-D3B92DCE3FF4}"/>
                </a:ext>
              </a:extLst>
            </p:cNvPr>
            <p:cNvCxnSpPr>
              <a:cxnSpLocks/>
            </p:cNvCxnSpPr>
            <p:nvPr/>
          </p:nvCxnSpPr>
          <p:spPr>
            <a:xfrm rot="10800000">
              <a:off x="7387541" y="-3155668"/>
              <a:ext cx="1049262" cy="128398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8" name="Straight Arrow Connector 187">
              <a:extLst>
                <a:ext uri="{FF2B5EF4-FFF2-40B4-BE49-F238E27FC236}">
                  <a16:creationId xmlns:a16="http://schemas.microsoft.com/office/drawing/2014/main" id="{F1BFD530-2E36-45E0-98E7-52C51E19A4D1}"/>
                </a:ext>
              </a:extLst>
            </p:cNvPr>
            <p:cNvCxnSpPr>
              <a:cxnSpLocks/>
            </p:cNvCxnSpPr>
            <p:nvPr/>
          </p:nvCxnSpPr>
          <p:spPr>
            <a:xfrm rot="10800000">
              <a:off x="5274733" y="-3134073"/>
              <a:ext cx="3162070" cy="126238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9" name="Straight Arrow Connector 188">
              <a:extLst>
                <a:ext uri="{FF2B5EF4-FFF2-40B4-BE49-F238E27FC236}">
                  <a16:creationId xmlns:a16="http://schemas.microsoft.com/office/drawing/2014/main" id="{F3D99D04-A584-4C81-A439-D203FE627A44}"/>
                </a:ext>
              </a:extLst>
            </p:cNvPr>
            <p:cNvCxnSpPr>
              <a:cxnSpLocks/>
            </p:cNvCxnSpPr>
            <p:nvPr/>
          </p:nvCxnSpPr>
          <p:spPr>
            <a:xfrm rot="10800000">
              <a:off x="3519797" y="-3151406"/>
              <a:ext cx="4917006" cy="127971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3" name="Rectangle 182">
                  <a:extLst>
                    <a:ext uri="{FF2B5EF4-FFF2-40B4-BE49-F238E27FC236}">
                      <a16:creationId xmlns:a16="http://schemas.microsoft.com/office/drawing/2014/main" id="{61234C36-8A30-4700-B6D8-AC676106F7E2}"/>
                    </a:ext>
                  </a:extLst>
                </p:cNvPr>
                <p:cNvSpPr/>
                <p:nvPr/>
              </p:nvSpPr>
              <p:spPr>
                <a:xfrm>
                  <a:off x="6210449" y="-1871688"/>
                  <a:ext cx="4549365" cy="497043"/>
                </a:xfrm>
                <a:prstGeom prst="rect">
                  <a:avLst/>
                </a:prstGeom>
                <a:solidFill>
                  <a:schemeClr val="bg2">
                    <a:lumMod val="7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a:rPr lang="en-US" b="1" i="1" smtClean="0">
                          <a:latin typeface="Cambria Math" panose="02040503050406030204" pitchFamily="18" charset="0"/>
                        </a:rPr>
                        <m:t>𝒓</m:t>
                      </m:r>
                      <m:r>
                        <a:rPr lang="en-US" b="1" i="1" smtClean="0">
                          <a:latin typeface="Cambria Math" panose="02040503050406030204" pitchFamily="18" charset="0"/>
                        </a:rPr>
                        <m:t>=</m:t>
                      </m:r>
                      <m:r>
                        <a:rPr lang="en-US" b="1" i="1" smtClean="0">
                          <a:latin typeface="Cambria Math" panose="02040503050406030204" pitchFamily="18" charset="0"/>
                        </a:rPr>
                        <m:t>𝟔</m:t>
                      </m:r>
                    </m:oMath>
                  </a14:m>
                  <a:r>
                    <a:rPr lang="en-US" b="1" dirty="0"/>
                    <a:t> bootstrap sample means</a:t>
                  </a:r>
                </a:p>
              </p:txBody>
            </p:sp>
          </mc:Choice>
          <mc:Fallback xmlns="">
            <p:sp>
              <p:nvSpPr>
                <p:cNvPr id="183" name="Rectangle 182">
                  <a:extLst>
                    <a:ext uri="{FF2B5EF4-FFF2-40B4-BE49-F238E27FC236}">
                      <a16:creationId xmlns:a16="http://schemas.microsoft.com/office/drawing/2014/main" id="{61234C36-8A30-4700-B6D8-AC676106F7E2}"/>
                    </a:ext>
                  </a:extLst>
                </p:cNvPr>
                <p:cNvSpPr>
                  <a:spLocks noRot="1" noChangeAspect="1" noMove="1" noResize="1" noEditPoints="1" noAdjustHandles="1" noChangeArrowheads="1" noChangeShapeType="1" noTextEdit="1"/>
                </p:cNvSpPr>
                <p:nvPr/>
              </p:nvSpPr>
              <p:spPr>
                <a:xfrm>
                  <a:off x="6210449" y="-1871688"/>
                  <a:ext cx="4549365" cy="497043"/>
                </a:xfrm>
                <a:prstGeom prst="rect">
                  <a:avLst/>
                </a:prstGeom>
                <a:blipFill>
                  <a:blip r:embed="rId4"/>
                  <a:stretch>
                    <a:fillRect b="-2299"/>
                  </a:stretch>
                </a:blipFill>
                <a:ln w="28575">
                  <a:solidFill>
                    <a:schemeClr val="tx1"/>
                  </a:solidFill>
                </a:ln>
              </p:spPr>
              <p:txBody>
                <a:bodyPr/>
                <a:lstStyle/>
                <a:p>
                  <a:r>
                    <a:rPr lang="en-US">
                      <a:noFill/>
                    </a:rPr>
                    <a:t> </a:t>
                  </a:r>
                </a:p>
              </p:txBody>
            </p:sp>
          </mc:Fallback>
        </mc:AlternateContent>
      </p:grpSp>
      <p:sp>
        <p:nvSpPr>
          <p:cNvPr id="224" name="Arrow: Down 223">
            <a:extLst>
              <a:ext uri="{FF2B5EF4-FFF2-40B4-BE49-F238E27FC236}">
                <a16:creationId xmlns:a16="http://schemas.microsoft.com/office/drawing/2014/main" id="{1F74B3B7-4073-44BC-AFEA-D22B9623D652}"/>
              </a:ext>
            </a:extLst>
          </p:cNvPr>
          <p:cNvSpPr/>
          <p:nvPr/>
        </p:nvSpPr>
        <p:spPr>
          <a:xfrm>
            <a:off x="5731468" y="9872546"/>
            <a:ext cx="637281" cy="367393"/>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5" name="TextBox 224">
            <a:extLst>
              <a:ext uri="{FF2B5EF4-FFF2-40B4-BE49-F238E27FC236}">
                <a16:creationId xmlns:a16="http://schemas.microsoft.com/office/drawing/2014/main" id="{9A2862B4-7731-4A75-81D2-157423B4CD22}"/>
              </a:ext>
            </a:extLst>
          </p:cNvPr>
          <p:cNvSpPr txBox="1"/>
          <p:nvPr/>
        </p:nvSpPr>
        <p:spPr>
          <a:xfrm>
            <a:off x="4340345" y="7876151"/>
            <a:ext cx="3556557" cy="477054"/>
          </a:xfrm>
          <a:prstGeom prst="rect">
            <a:avLst/>
          </a:prstGeom>
          <a:noFill/>
        </p:spPr>
        <p:txBody>
          <a:bodyPr wrap="square" rtlCol="0">
            <a:spAutoFit/>
          </a:bodyPr>
          <a:lstStyle/>
          <a:p>
            <a:pPr algn="ctr"/>
            <a:r>
              <a:rPr lang="en-US" sz="2500" dirty="0">
                <a:solidFill>
                  <a:schemeClr val="tx1">
                    <a:alpha val="20000"/>
                  </a:schemeClr>
                </a:solidFill>
                <a:effectLst>
                  <a:outerShdw blurRad="50800" dist="50800" dir="5400000" algn="ctr" rotWithShape="0">
                    <a:srgbClr val="000000">
                      <a:alpha val="0"/>
                    </a:srgbClr>
                  </a:outerShdw>
                </a:effectLst>
              </a:rPr>
              <a:t>aegis4048.github.io</a:t>
            </a:r>
          </a:p>
        </p:txBody>
      </p:sp>
      <p:pic>
        <p:nvPicPr>
          <p:cNvPr id="2" name="Picture 1">
            <a:extLst>
              <a:ext uri="{FF2B5EF4-FFF2-40B4-BE49-F238E27FC236}">
                <a16:creationId xmlns:a16="http://schemas.microsoft.com/office/drawing/2014/main" id="{8289C9AA-6486-4C35-A327-260BBB1A4912}"/>
              </a:ext>
            </a:extLst>
          </p:cNvPr>
          <p:cNvPicPr>
            <a:picLocks noChangeAspect="1"/>
          </p:cNvPicPr>
          <p:nvPr/>
        </p:nvPicPr>
        <p:blipFill>
          <a:blip r:embed="rId5"/>
          <a:stretch>
            <a:fillRect/>
          </a:stretch>
        </p:blipFill>
        <p:spPr>
          <a:xfrm>
            <a:off x="1967824" y="10611427"/>
            <a:ext cx="8209677" cy="2151552"/>
          </a:xfrm>
          <a:prstGeom prst="rect">
            <a:avLst/>
          </a:prstGeom>
        </p:spPr>
      </p:pic>
    </p:spTree>
    <p:extLst>
      <p:ext uri="{BB962C8B-B14F-4D97-AF65-F5344CB8AC3E}">
        <p14:creationId xmlns:p14="http://schemas.microsoft.com/office/powerpoint/2010/main" val="412900524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44C5752-F07C-4D42-AFE9-7AC8CCDE8AF7}"/>
              </a:ext>
            </a:extLst>
          </p:cNvPr>
          <p:cNvSpPr/>
          <p:nvPr/>
        </p:nvSpPr>
        <p:spPr>
          <a:xfrm>
            <a:off x="253828" y="1855720"/>
            <a:ext cx="11380959" cy="344970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EAFE1ADA-4903-4507-9027-E2BBD3BE5B7B}"/>
              </a:ext>
            </a:extLst>
          </p:cNvPr>
          <p:cNvPicPr>
            <a:picLocks noChangeAspect="1"/>
          </p:cNvPicPr>
          <p:nvPr/>
        </p:nvPicPr>
        <p:blipFill>
          <a:blip r:embed="rId2"/>
          <a:stretch>
            <a:fillRect/>
          </a:stretch>
        </p:blipFill>
        <p:spPr>
          <a:xfrm>
            <a:off x="2787015" y="2163252"/>
            <a:ext cx="6617970" cy="2834640"/>
          </a:xfrm>
          <a:prstGeom prst="rect">
            <a:avLst/>
          </a:prstGeom>
        </p:spPr>
      </p:pic>
      <p:sp>
        <p:nvSpPr>
          <p:cNvPr id="4" name="TextBox 3">
            <a:extLst>
              <a:ext uri="{FF2B5EF4-FFF2-40B4-BE49-F238E27FC236}">
                <a16:creationId xmlns:a16="http://schemas.microsoft.com/office/drawing/2014/main" id="{91096FD0-6C6D-49DC-8A63-3DC6E515AADD}"/>
              </a:ext>
            </a:extLst>
          </p:cNvPr>
          <p:cNvSpPr txBox="1"/>
          <p:nvPr/>
        </p:nvSpPr>
        <p:spPr>
          <a:xfrm>
            <a:off x="5155061" y="3620913"/>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250205267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44C5752-F07C-4D42-AFE9-7AC8CCDE8AF7}"/>
              </a:ext>
            </a:extLst>
          </p:cNvPr>
          <p:cNvSpPr/>
          <p:nvPr/>
        </p:nvSpPr>
        <p:spPr>
          <a:xfrm>
            <a:off x="253828" y="1855720"/>
            <a:ext cx="11380959" cy="344970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screenshot of a cell phone&#10;&#10;Description automatically generated">
            <a:extLst>
              <a:ext uri="{FF2B5EF4-FFF2-40B4-BE49-F238E27FC236}">
                <a16:creationId xmlns:a16="http://schemas.microsoft.com/office/drawing/2014/main" id="{F19C1F8E-9A1C-4DF7-8136-E4BFCC90D5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7237" y="2310041"/>
            <a:ext cx="11054139" cy="2541061"/>
          </a:xfrm>
          <a:prstGeom prst="rect">
            <a:avLst/>
          </a:prstGeom>
        </p:spPr>
      </p:pic>
      <p:sp>
        <p:nvSpPr>
          <p:cNvPr id="4" name="TextBox 3">
            <a:extLst>
              <a:ext uri="{FF2B5EF4-FFF2-40B4-BE49-F238E27FC236}">
                <a16:creationId xmlns:a16="http://schemas.microsoft.com/office/drawing/2014/main" id="{E1399587-B75B-4CF2-BF7D-B4F28BFEBECC}"/>
              </a:ext>
            </a:extLst>
          </p:cNvPr>
          <p:cNvSpPr txBox="1"/>
          <p:nvPr/>
        </p:nvSpPr>
        <p:spPr>
          <a:xfrm>
            <a:off x="847520" y="3395905"/>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6" name="TextBox 5">
            <a:extLst>
              <a:ext uri="{FF2B5EF4-FFF2-40B4-BE49-F238E27FC236}">
                <a16:creationId xmlns:a16="http://schemas.microsoft.com/office/drawing/2014/main" id="{BEB24AA5-EBD6-4E4A-94BC-2F72D8BD9C68}"/>
              </a:ext>
            </a:extLst>
          </p:cNvPr>
          <p:cNvSpPr txBox="1"/>
          <p:nvPr/>
        </p:nvSpPr>
        <p:spPr>
          <a:xfrm>
            <a:off x="5081439" y="3395905"/>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7" name="TextBox 6">
            <a:extLst>
              <a:ext uri="{FF2B5EF4-FFF2-40B4-BE49-F238E27FC236}">
                <a16:creationId xmlns:a16="http://schemas.microsoft.com/office/drawing/2014/main" id="{622296BA-DBD5-4EAE-8F31-2C679CCA751D}"/>
              </a:ext>
            </a:extLst>
          </p:cNvPr>
          <p:cNvSpPr txBox="1"/>
          <p:nvPr/>
        </p:nvSpPr>
        <p:spPr>
          <a:xfrm>
            <a:off x="9315359" y="3395905"/>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118249635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44C5752-F07C-4D42-AFE9-7AC8CCDE8AF7}"/>
              </a:ext>
            </a:extLst>
          </p:cNvPr>
          <p:cNvSpPr/>
          <p:nvPr/>
        </p:nvSpPr>
        <p:spPr>
          <a:xfrm>
            <a:off x="253828" y="1855720"/>
            <a:ext cx="11380959" cy="344970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A07363CE-289C-4213-A276-D2A28C4B32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5126" y="2309556"/>
            <a:ext cx="11058362" cy="2542032"/>
          </a:xfrm>
          <a:prstGeom prst="rect">
            <a:avLst/>
          </a:prstGeom>
        </p:spPr>
      </p:pic>
      <p:sp>
        <p:nvSpPr>
          <p:cNvPr id="4" name="TextBox 3">
            <a:extLst>
              <a:ext uri="{FF2B5EF4-FFF2-40B4-BE49-F238E27FC236}">
                <a16:creationId xmlns:a16="http://schemas.microsoft.com/office/drawing/2014/main" id="{EC4E902F-2190-4EB4-9DF0-E3E15594178E}"/>
              </a:ext>
            </a:extLst>
          </p:cNvPr>
          <p:cNvSpPr txBox="1"/>
          <p:nvPr/>
        </p:nvSpPr>
        <p:spPr>
          <a:xfrm>
            <a:off x="847520" y="3395905"/>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6" name="TextBox 5">
            <a:extLst>
              <a:ext uri="{FF2B5EF4-FFF2-40B4-BE49-F238E27FC236}">
                <a16:creationId xmlns:a16="http://schemas.microsoft.com/office/drawing/2014/main" id="{DFAF5A11-CFA2-4050-AFA6-B63B81CBFF46}"/>
              </a:ext>
            </a:extLst>
          </p:cNvPr>
          <p:cNvSpPr txBox="1"/>
          <p:nvPr/>
        </p:nvSpPr>
        <p:spPr>
          <a:xfrm>
            <a:off x="5119202" y="3395905"/>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7" name="TextBox 6">
            <a:extLst>
              <a:ext uri="{FF2B5EF4-FFF2-40B4-BE49-F238E27FC236}">
                <a16:creationId xmlns:a16="http://schemas.microsoft.com/office/drawing/2014/main" id="{C13BEF0F-371D-4040-9A01-68B1EEA4F3D7}"/>
              </a:ext>
            </a:extLst>
          </p:cNvPr>
          <p:cNvSpPr txBox="1"/>
          <p:nvPr/>
        </p:nvSpPr>
        <p:spPr>
          <a:xfrm>
            <a:off x="9315359" y="3395905"/>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419704015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DC799A0-05BA-4FC9-8EB3-BA6F4410188A}"/>
                  </a:ext>
                </a:extLst>
              </p:cNvPr>
              <p:cNvSpPr txBox="1"/>
              <p:nvPr/>
            </p:nvSpPr>
            <p:spPr>
              <a:xfrm>
                <a:off x="-247136" y="2931642"/>
                <a:ext cx="2193325" cy="13930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nary>
                        <m:naryPr>
                          <m:chr m:val="∑"/>
                          <m:ctrlPr>
                            <a:rPr lang="en-US" sz="3000" i="1" smtClean="0">
                              <a:latin typeface="Cambria Math" panose="02040503050406030204" pitchFamily="18" charset="0"/>
                            </a:rPr>
                          </m:ctrlPr>
                        </m:naryPr>
                        <m:sub>
                          <m:r>
                            <m:rPr>
                              <m:brk m:alnAt="23"/>
                            </m:rPr>
                            <a:rPr lang="en-US" sz="3000" b="0" i="1" smtClean="0">
                              <a:latin typeface="Cambria Math" panose="02040503050406030204" pitchFamily="18" charset="0"/>
                            </a:rPr>
                            <m:t>𝑐</m:t>
                          </m:r>
                          <m:r>
                            <a:rPr lang="en-US" sz="3000" b="0" i="1" smtClean="0">
                              <a:latin typeface="Cambria Math" panose="02040503050406030204" pitchFamily="18" charset="0"/>
                            </a:rPr>
                            <m:t>=1</m:t>
                          </m:r>
                        </m:sub>
                        <m:sup>
                          <m:r>
                            <a:rPr lang="en-US" sz="3000" b="0" i="1" smtClean="0">
                              <a:latin typeface="Cambria Math" panose="02040503050406030204" pitchFamily="18" charset="0"/>
                            </a:rPr>
                            <m:t>𝐶</m:t>
                          </m:r>
                        </m:sup>
                        <m:e>
                          <m:sSub>
                            <m:sSubPr>
                              <m:ctrlPr>
                                <a:rPr lang="en-US" sz="3000" i="1" smtClean="0">
                                  <a:latin typeface="Cambria Math" panose="02040503050406030204" pitchFamily="18" charset="0"/>
                                </a:rPr>
                              </m:ctrlPr>
                            </m:sSubPr>
                            <m:e>
                              <m:r>
                                <a:rPr lang="en-US" sz="3000" b="0" i="1" smtClean="0">
                                  <a:latin typeface="Cambria Math" panose="02040503050406030204" pitchFamily="18" charset="0"/>
                                </a:rPr>
                                <m:t>𝑒</m:t>
                              </m:r>
                            </m:e>
                            <m:sub>
                              <m:r>
                                <a:rPr lang="en-US" sz="3000" b="0" i="1" smtClean="0">
                                  <a:latin typeface="Cambria Math" panose="02040503050406030204" pitchFamily="18" charset="0"/>
                                </a:rPr>
                                <m:t>𝑐</m:t>
                              </m:r>
                            </m:sub>
                          </m:sSub>
                        </m:e>
                      </m:nary>
                      <m:r>
                        <a:rPr lang="en-US" sz="3000" b="0" i="1" smtClean="0">
                          <a:latin typeface="Cambria Math" panose="02040503050406030204" pitchFamily="18" charset="0"/>
                        </a:rPr>
                        <m:t>=</m:t>
                      </m:r>
                    </m:oMath>
                  </m:oMathPara>
                </a14:m>
                <a:endParaRPr lang="en-US" sz="3000" dirty="0"/>
              </a:p>
            </p:txBody>
          </p:sp>
        </mc:Choice>
        <mc:Fallback xmlns="">
          <p:sp>
            <p:nvSpPr>
              <p:cNvPr id="9" name="TextBox 8">
                <a:extLst>
                  <a:ext uri="{FF2B5EF4-FFF2-40B4-BE49-F238E27FC236}">
                    <a16:creationId xmlns:a16="http://schemas.microsoft.com/office/drawing/2014/main" id="{8DC799A0-05BA-4FC9-8EB3-BA6F4410188A}"/>
                  </a:ext>
                </a:extLst>
              </p:cNvPr>
              <p:cNvSpPr txBox="1">
                <a:spLocks noRot="1" noChangeAspect="1" noMove="1" noResize="1" noEditPoints="1" noAdjustHandles="1" noChangeArrowheads="1" noChangeShapeType="1" noTextEdit="1"/>
              </p:cNvSpPr>
              <p:nvPr/>
            </p:nvSpPr>
            <p:spPr>
              <a:xfrm>
                <a:off x="-247136" y="2931642"/>
                <a:ext cx="2193325" cy="1393010"/>
              </a:xfrm>
              <a:prstGeom prst="rect">
                <a:avLst/>
              </a:prstGeom>
              <a:blipFill>
                <a:blip r:embed="rId2"/>
                <a:stretch>
                  <a:fillRect/>
                </a:stretch>
              </a:blipFill>
            </p:spPr>
            <p:txBody>
              <a:bodyPr/>
              <a:lstStyle/>
              <a:p>
                <a:r>
                  <a:rPr lang="en-US">
                    <a:noFill/>
                  </a:rPr>
                  <a:t> </a:t>
                </a:r>
              </a:p>
            </p:txBody>
          </p:sp>
        </mc:Fallback>
      </mc:AlternateContent>
      <p:grpSp>
        <p:nvGrpSpPr>
          <p:cNvPr id="13" name="Group 12">
            <a:extLst>
              <a:ext uri="{FF2B5EF4-FFF2-40B4-BE49-F238E27FC236}">
                <a16:creationId xmlns:a16="http://schemas.microsoft.com/office/drawing/2014/main" id="{DB5155E5-7228-4577-B2B4-AB8AFDE7D7EA}"/>
              </a:ext>
            </a:extLst>
          </p:cNvPr>
          <p:cNvGrpSpPr/>
          <p:nvPr/>
        </p:nvGrpSpPr>
        <p:grpSpPr>
          <a:xfrm>
            <a:off x="3411651" y="2446362"/>
            <a:ext cx="766301" cy="2363569"/>
            <a:chOff x="2190214" y="2453253"/>
            <a:chExt cx="766301" cy="2363569"/>
          </a:xfrm>
        </p:grpSpPr>
        <p:sp>
          <p:nvSpPr>
            <p:cNvPr id="10" name="Rectangle 9">
              <a:extLst>
                <a:ext uri="{FF2B5EF4-FFF2-40B4-BE49-F238E27FC236}">
                  <a16:creationId xmlns:a16="http://schemas.microsoft.com/office/drawing/2014/main" id="{4E5A5F49-73C9-4698-B0FC-182CF916D121}"/>
                </a:ext>
              </a:extLst>
            </p:cNvPr>
            <p:cNvSpPr/>
            <p:nvPr/>
          </p:nvSpPr>
          <p:spPr>
            <a:xfrm>
              <a:off x="2197243" y="4486783"/>
              <a:ext cx="759272" cy="24025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endParaRPr>
            </a:p>
          </p:txBody>
        </p:sp>
        <p:sp>
          <p:nvSpPr>
            <p:cNvPr id="11" name="Double Bracket 10">
              <a:extLst>
                <a:ext uri="{FF2B5EF4-FFF2-40B4-BE49-F238E27FC236}">
                  <a16:creationId xmlns:a16="http://schemas.microsoft.com/office/drawing/2014/main" id="{5F20D7EA-9574-427C-A367-009E849D2A97}"/>
                </a:ext>
              </a:extLst>
            </p:cNvPr>
            <p:cNvSpPr/>
            <p:nvPr/>
          </p:nvSpPr>
          <p:spPr>
            <a:xfrm>
              <a:off x="2190214" y="2453253"/>
              <a:ext cx="766301" cy="2363569"/>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0.12</a:t>
              </a:r>
            </a:p>
            <a:p>
              <a:pPr algn="ctr"/>
              <a:r>
                <a:rPr lang="en-US" dirty="0"/>
                <a:t>0.21</a:t>
              </a:r>
            </a:p>
            <a:p>
              <a:pPr algn="ctr"/>
              <a:r>
                <a:rPr lang="en-US" dirty="0"/>
                <a:t>0.10</a:t>
              </a:r>
            </a:p>
            <a:p>
              <a:pPr algn="ctr"/>
              <a:r>
                <a:rPr lang="en-US" dirty="0"/>
                <a:t>0.06</a:t>
              </a:r>
            </a:p>
            <a:p>
              <a:pPr algn="ctr"/>
              <a:endParaRPr lang="en-US" dirty="0"/>
            </a:p>
            <a:p>
              <a:pPr algn="ctr"/>
              <a:endParaRPr lang="en-US" dirty="0"/>
            </a:p>
            <a:p>
              <a:pPr algn="ctr"/>
              <a:r>
                <a:rPr lang="en-US" dirty="0"/>
                <a:t>0.13</a:t>
              </a:r>
            </a:p>
            <a:p>
              <a:pPr algn="ctr"/>
              <a:r>
                <a:rPr lang="en-US" dirty="0"/>
                <a:t>-0.91</a:t>
              </a:r>
            </a:p>
          </p:txBody>
        </p:sp>
        <p:pic>
          <p:nvPicPr>
            <p:cNvPr id="12" name="Picture 11">
              <a:extLst>
                <a:ext uri="{FF2B5EF4-FFF2-40B4-BE49-F238E27FC236}">
                  <a16:creationId xmlns:a16="http://schemas.microsoft.com/office/drawing/2014/main" id="{436E2146-5618-4690-84FE-63D3C54CC125}"/>
                </a:ext>
              </a:extLst>
            </p:cNvPr>
            <p:cNvPicPr>
              <a:picLocks noChangeAspect="1"/>
            </p:cNvPicPr>
            <p:nvPr/>
          </p:nvPicPr>
          <p:blipFill>
            <a:blip r:embed="rId3"/>
            <a:stretch>
              <a:fillRect/>
            </a:stretch>
          </p:blipFill>
          <p:spPr>
            <a:xfrm rot="16200000">
              <a:off x="2455494" y="3814228"/>
              <a:ext cx="318528" cy="194656"/>
            </a:xfrm>
            <a:prstGeom prst="rect">
              <a:avLst/>
            </a:prstGeom>
          </p:spPr>
        </p:pic>
      </p:grpSp>
      <p:sp>
        <p:nvSpPr>
          <p:cNvPr id="16" name="TextBox 15">
            <a:extLst>
              <a:ext uri="{FF2B5EF4-FFF2-40B4-BE49-F238E27FC236}">
                <a16:creationId xmlns:a16="http://schemas.microsoft.com/office/drawing/2014/main" id="{80B094F2-6616-49B7-8CDC-37593FF6F467}"/>
              </a:ext>
            </a:extLst>
          </p:cNvPr>
          <p:cNvSpPr txBox="1"/>
          <p:nvPr/>
        </p:nvSpPr>
        <p:spPr>
          <a:xfrm>
            <a:off x="5990209" y="2446362"/>
            <a:ext cx="625098" cy="307777"/>
          </a:xfrm>
          <a:prstGeom prst="rect">
            <a:avLst/>
          </a:prstGeom>
          <a:noFill/>
        </p:spPr>
        <p:txBody>
          <a:bodyPr wrap="square" rtlCol="0">
            <a:spAutoFit/>
          </a:bodyPr>
          <a:lstStyle/>
          <a:p>
            <a:r>
              <a:rPr lang="en-US" sz="1400" dirty="0"/>
              <a:t>man</a:t>
            </a:r>
          </a:p>
        </p:txBody>
      </p:sp>
      <p:sp>
        <p:nvSpPr>
          <p:cNvPr id="17" name="TextBox 16">
            <a:extLst>
              <a:ext uri="{FF2B5EF4-FFF2-40B4-BE49-F238E27FC236}">
                <a16:creationId xmlns:a16="http://schemas.microsoft.com/office/drawing/2014/main" id="{28490926-845E-416F-B43E-FA0CC25E4F9D}"/>
              </a:ext>
            </a:extLst>
          </p:cNvPr>
          <p:cNvSpPr txBox="1"/>
          <p:nvPr/>
        </p:nvSpPr>
        <p:spPr>
          <a:xfrm>
            <a:off x="5990209" y="2704972"/>
            <a:ext cx="681926" cy="307777"/>
          </a:xfrm>
          <a:prstGeom prst="rect">
            <a:avLst/>
          </a:prstGeom>
          <a:noFill/>
        </p:spPr>
        <p:txBody>
          <a:bodyPr wrap="square" rtlCol="0">
            <a:spAutoFit/>
          </a:bodyPr>
          <a:lstStyle/>
          <a:p>
            <a:r>
              <a:rPr lang="en-US" sz="1400" dirty="0"/>
              <a:t>passes</a:t>
            </a:r>
          </a:p>
        </p:txBody>
      </p:sp>
      <p:sp>
        <p:nvSpPr>
          <p:cNvPr id="18" name="TextBox 17">
            <a:extLst>
              <a:ext uri="{FF2B5EF4-FFF2-40B4-BE49-F238E27FC236}">
                <a16:creationId xmlns:a16="http://schemas.microsoft.com/office/drawing/2014/main" id="{B8FCA3D1-99CD-4C5E-8F68-8D5A9692FF80}"/>
              </a:ext>
            </a:extLst>
          </p:cNvPr>
          <p:cNvSpPr txBox="1"/>
          <p:nvPr/>
        </p:nvSpPr>
        <p:spPr>
          <a:xfrm>
            <a:off x="5990209" y="4390924"/>
            <a:ext cx="878238" cy="307777"/>
          </a:xfrm>
          <a:prstGeom prst="rect">
            <a:avLst/>
          </a:prstGeom>
          <a:noFill/>
        </p:spPr>
        <p:txBody>
          <a:bodyPr wrap="square" rtlCol="0">
            <a:spAutoFit/>
          </a:bodyPr>
          <a:lstStyle/>
          <a:p>
            <a:r>
              <a:rPr lang="en-US" sz="1400" b="1" dirty="0">
                <a:solidFill>
                  <a:schemeClr val="accent2"/>
                </a:solidFill>
              </a:rPr>
              <a:t>who</a:t>
            </a:r>
          </a:p>
        </p:txBody>
      </p:sp>
      <p:sp>
        <p:nvSpPr>
          <p:cNvPr id="19" name="TextBox 18">
            <a:extLst>
              <a:ext uri="{FF2B5EF4-FFF2-40B4-BE49-F238E27FC236}">
                <a16:creationId xmlns:a16="http://schemas.microsoft.com/office/drawing/2014/main" id="{253ACDC6-5DA8-489A-A4DE-6577B4165232}"/>
              </a:ext>
            </a:extLst>
          </p:cNvPr>
          <p:cNvSpPr txBox="1"/>
          <p:nvPr/>
        </p:nvSpPr>
        <p:spPr>
          <a:xfrm>
            <a:off x="5990209" y="3305718"/>
            <a:ext cx="878238" cy="307777"/>
          </a:xfrm>
          <a:prstGeom prst="rect">
            <a:avLst/>
          </a:prstGeom>
          <a:noFill/>
        </p:spPr>
        <p:txBody>
          <a:bodyPr wrap="square" rtlCol="0">
            <a:spAutoFit/>
          </a:bodyPr>
          <a:lstStyle/>
          <a:p>
            <a:r>
              <a:rPr lang="en-US" sz="1400" dirty="0"/>
              <a:t>should</a:t>
            </a:r>
          </a:p>
        </p:txBody>
      </p:sp>
      <p:pic>
        <p:nvPicPr>
          <p:cNvPr id="20" name="Picture 19">
            <a:extLst>
              <a:ext uri="{FF2B5EF4-FFF2-40B4-BE49-F238E27FC236}">
                <a16:creationId xmlns:a16="http://schemas.microsoft.com/office/drawing/2014/main" id="{2D172F61-0182-447C-9D27-438422709302}"/>
              </a:ext>
            </a:extLst>
          </p:cNvPr>
          <p:cNvPicPr>
            <a:picLocks noChangeAspect="1"/>
          </p:cNvPicPr>
          <p:nvPr/>
        </p:nvPicPr>
        <p:blipFill>
          <a:blip r:embed="rId3"/>
          <a:stretch>
            <a:fillRect/>
          </a:stretch>
        </p:blipFill>
        <p:spPr>
          <a:xfrm rot="16200000">
            <a:off x="5998319" y="3757488"/>
            <a:ext cx="318528" cy="194656"/>
          </a:xfrm>
          <a:prstGeom prst="rect">
            <a:avLst/>
          </a:prstGeom>
        </p:spPr>
      </p:pic>
      <p:sp>
        <p:nvSpPr>
          <p:cNvPr id="21" name="TextBox 20">
            <a:extLst>
              <a:ext uri="{FF2B5EF4-FFF2-40B4-BE49-F238E27FC236}">
                <a16:creationId xmlns:a16="http://schemas.microsoft.com/office/drawing/2014/main" id="{E41D87D4-E11E-4211-B5A6-07D34FC31A0C}"/>
              </a:ext>
            </a:extLst>
          </p:cNvPr>
          <p:cNvSpPr txBox="1"/>
          <p:nvPr/>
        </p:nvSpPr>
        <p:spPr>
          <a:xfrm>
            <a:off x="5985013" y="3001665"/>
            <a:ext cx="842181" cy="307777"/>
          </a:xfrm>
          <a:prstGeom prst="rect">
            <a:avLst/>
          </a:prstGeom>
          <a:noFill/>
        </p:spPr>
        <p:txBody>
          <a:bodyPr wrap="square" rtlCol="0">
            <a:spAutoFit/>
          </a:bodyPr>
          <a:lstStyle/>
          <a:p>
            <a:r>
              <a:rPr lang="en-US" sz="1400" dirty="0"/>
              <a:t>sentence</a:t>
            </a:r>
          </a:p>
        </p:txBody>
      </p:sp>
      <p:sp>
        <p:nvSpPr>
          <p:cNvPr id="22" name="TextBox 21">
            <a:extLst>
              <a:ext uri="{FF2B5EF4-FFF2-40B4-BE49-F238E27FC236}">
                <a16:creationId xmlns:a16="http://schemas.microsoft.com/office/drawing/2014/main" id="{C31EA295-C74A-46EB-AEEB-00C7A6E641EA}"/>
              </a:ext>
            </a:extLst>
          </p:cNvPr>
          <p:cNvSpPr txBox="1"/>
          <p:nvPr/>
        </p:nvSpPr>
        <p:spPr>
          <a:xfrm>
            <a:off x="5990209" y="4102057"/>
            <a:ext cx="878238" cy="307777"/>
          </a:xfrm>
          <a:prstGeom prst="rect">
            <a:avLst/>
          </a:prstGeom>
          <a:noFill/>
        </p:spPr>
        <p:txBody>
          <a:bodyPr wrap="square" rtlCol="0">
            <a:spAutoFit/>
          </a:bodyPr>
          <a:lstStyle/>
          <a:p>
            <a:r>
              <a:rPr lang="en-US" sz="1400" b="1" dirty="0">
                <a:solidFill>
                  <a:schemeClr val="accent2"/>
                </a:solidFill>
              </a:rPr>
              <a:t>the</a:t>
            </a:r>
          </a:p>
        </p:txBody>
      </p:sp>
      <p:grpSp>
        <p:nvGrpSpPr>
          <p:cNvPr id="24" name="Group 23">
            <a:extLst>
              <a:ext uri="{FF2B5EF4-FFF2-40B4-BE49-F238E27FC236}">
                <a16:creationId xmlns:a16="http://schemas.microsoft.com/office/drawing/2014/main" id="{BD759214-D5A9-4C6D-937F-F73F99400599}"/>
              </a:ext>
            </a:extLst>
          </p:cNvPr>
          <p:cNvGrpSpPr/>
          <p:nvPr/>
        </p:nvGrpSpPr>
        <p:grpSpPr>
          <a:xfrm>
            <a:off x="1826929" y="2446362"/>
            <a:ext cx="766301" cy="2363569"/>
            <a:chOff x="10508140" y="1004853"/>
            <a:chExt cx="766301" cy="2363569"/>
          </a:xfrm>
        </p:grpSpPr>
        <p:sp>
          <p:nvSpPr>
            <p:cNvPr id="14" name="Rectangle 13">
              <a:extLst>
                <a:ext uri="{FF2B5EF4-FFF2-40B4-BE49-F238E27FC236}">
                  <a16:creationId xmlns:a16="http://schemas.microsoft.com/office/drawing/2014/main" id="{FB3EC4BD-BFBB-4071-9041-35FB56CE5C09}"/>
                </a:ext>
              </a:extLst>
            </p:cNvPr>
            <p:cNvSpPr/>
            <p:nvPr/>
          </p:nvSpPr>
          <p:spPr>
            <a:xfrm>
              <a:off x="10515169" y="2759009"/>
              <a:ext cx="759272" cy="24025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endParaRPr>
            </a:p>
          </p:txBody>
        </p:sp>
        <p:sp>
          <p:nvSpPr>
            <p:cNvPr id="15" name="Double Bracket 14">
              <a:extLst>
                <a:ext uri="{FF2B5EF4-FFF2-40B4-BE49-F238E27FC236}">
                  <a16:creationId xmlns:a16="http://schemas.microsoft.com/office/drawing/2014/main" id="{2E015760-2584-4A25-8B7E-C24CDBF525C0}"/>
                </a:ext>
              </a:extLst>
            </p:cNvPr>
            <p:cNvSpPr/>
            <p:nvPr/>
          </p:nvSpPr>
          <p:spPr>
            <a:xfrm>
              <a:off x="10508140" y="1004853"/>
              <a:ext cx="766301" cy="2363569"/>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0.12</a:t>
              </a:r>
            </a:p>
            <a:p>
              <a:pPr algn="ctr"/>
              <a:r>
                <a:rPr lang="en-US" dirty="0"/>
                <a:t>0.21</a:t>
              </a:r>
            </a:p>
            <a:p>
              <a:pPr algn="ctr"/>
              <a:r>
                <a:rPr lang="en-US" dirty="0"/>
                <a:t>0.10</a:t>
              </a:r>
            </a:p>
            <a:p>
              <a:pPr algn="ctr"/>
              <a:r>
                <a:rPr lang="en-US" dirty="0"/>
                <a:t>0.06</a:t>
              </a:r>
            </a:p>
            <a:p>
              <a:pPr algn="ctr"/>
              <a:endParaRPr lang="en-US" dirty="0"/>
            </a:p>
            <a:p>
              <a:pPr algn="ctr"/>
              <a:endParaRPr lang="en-US" dirty="0"/>
            </a:p>
            <a:p>
              <a:pPr algn="ctr"/>
              <a:r>
                <a:rPr lang="en-US" dirty="0"/>
                <a:t>-0.87</a:t>
              </a:r>
            </a:p>
            <a:p>
              <a:pPr algn="ctr"/>
              <a:r>
                <a:rPr lang="en-US" dirty="0"/>
                <a:t>0.09</a:t>
              </a:r>
            </a:p>
          </p:txBody>
        </p:sp>
        <p:pic>
          <p:nvPicPr>
            <p:cNvPr id="23" name="Picture 22">
              <a:extLst>
                <a:ext uri="{FF2B5EF4-FFF2-40B4-BE49-F238E27FC236}">
                  <a16:creationId xmlns:a16="http://schemas.microsoft.com/office/drawing/2014/main" id="{0A9EA923-40BD-4158-88EE-8567C38E3731}"/>
                </a:ext>
              </a:extLst>
            </p:cNvPr>
            <p:cNvPicPr>
              <a:picLocks noChangeAspect="1"/>
            </p:cNvPicPr>
            <p:nvPr/>
          </p:nvPicPr>
          <p:blipFill>
            <a:blip r:embed="rId3"/>
            <a:stretch>
              <a:fillRect/>
            </a:stretch>
          </p:blipFill>
          <p:spPr>
            <a:xfrm rot="16200000">
              <a:off x="10773420" y="2361708"/>
              <a:ext cx="318528" cy="194656"/>
            </a:xfrm>
            <a:prstGeom prst="rect">
              <a:avLst/>
            </a:prstGeom>
          </p:spPr>
        </p:pic>
      </p:grpSp>
      <mc:AlternateContent xmlns:mc="http://schemas.openxmlformats.org/markup-compatibility/2006" xmlns:a14="http://schemas.microsoft.com/office/drawing/2010/main">
        <mc:Choice Requires="a14">
          <p:sp>
            <p:nvSpPr>
              <p:cNvPr id="25" name="Rectangle 24">
                <a:extLst>
                  <a:ext uri="{FF2B5EF4-FFF2-40B4-BE49-F238E27FC236}">
                    <a16:creationId xmlns:a16="http://schemas.microsoft.com/office/drawing/2014/main" id="{A9D1456C-8018-43A8-8B6D-A08F78F4797D}"/>
                  </a:ext>
                </a:extLst>
              </p:cNvPr>
              <p:cNvSpPr/>
              <p:nvPr/>
            </p:nvSpPr>
            <p:spPr>
              <a:xfrm>
                <a:off x="2801186" y="3429000"/>
                <a:ext cx="482824" cy="553998"/>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3000" b="1" i="1" smtClean="0">
                          <a:latin typeface="Cambria Math" panose="02040503050406030204" pitchFamily="18" charset="0"/>
                          <a:ea typeface="Cambria Math" panose="02040503050406030204" pitchFamily="18" charset="0"/>
                        </a:rPr>
                        <m:t>+</m:t>
                      </m:r>
                    </m:oMath>
                  </m:oMathPara>
                </a14:m>
                <a:endParaRPr lang="en-US" sz="3000" b="1" dirty="0"/>
              </a:p>
            </p:txBody>
          </p:sp>
        </mc:Choice>
        <mc:Fallback xmlns="">
          <p:sp>
            <p:nvSpPr>
              <p:cNvPr id="25" name="Rectangle 24">
                <a:extLst>
                  <a:ext uri="{FF2B5EF4-FFF2-40B4-BE49-F238E27FC236}">
                    <a16:creationId xmlns:a16="http://schemas.microsoft.com/office/drawing/2014/main" id="{A9D1456C-8018-43A8-8B6D-A08F78F4797D}"/>
                  </a:ext>
                </a:extLst>
              </p:cNvPr>
              <p:cNvSpPr>
                <a:spLocks noRot="1" noChangeAspect="1" noMove="1" noResize="1" noEditPoints="1" noAdjustHandles="1" noChangeArrowheads="1" noChangeShapeType="1" noTextEdit="1"/>
              </p:cNvSpPr>
              <p:nvPr/>
            </p:nvSpPr>
            <p:spPr>
              <a:xfrm>
                <a:off x="2801186" y="3429000"/>
                <a:ext cx="482824" cy="553998"/>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Rectangle 25">
                <a:extLst>
                  <a:ext uri="{FF2B5EF4-FFF2-40B4-BE49-F238E27FC236}">
                    <a16:creationId xmlns:a16="http://schemas.microsoft.com/office/drawing/2014/main" id="{3557DFD4-1559-4DC3-886C-9791DD87C453}"/>
                  </a:ext>
                </a:extLst>
              </p:cNvPr>
              <p:cNvSpPr/>
              <p:nvPr/>
            </p:nvSpPr>
            <p:spPr>
              <a:xfrm>
                <a:off x="4385908" y="3429000"/>
                <a:ext cx="482824" cy="553998"/>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3000" b="1" i="1" smtClean="0">
                          <a:latin typeface="Cambria Math" panose="02040503050406030204" pitchFamily="18" charset="0"/>
                          <a:ea typeface="Cambria Math" panose="02040503050406030204" pitchFamily="18" charset="0"/>
                        </a:rPr>
                        <m:t>=</m:t>
                      </m:r>
                    </m:oMath>
                  </m:oMathPara>
                </a14:m>
                <a:endParaRPr lang="en-US" sz="3000" b="1" dirty="0"/>
              </a:p>
            </p:txBody>
          </p:sp>
        </mc:Choice>
        <mc:Fallback xmlns="">
          <p:sp>
            <p:nvSpPr>
              <p:cNvPr id="26" name="Rectangle 25">
                <a:extLst>
                  <a:ext uri="{FF2B5EF4-FFF2-40B4-BE49-F238E27FC236}">
                    <a16:creationId xmlns:a16="http://schemas.microsoft.com/office/drawing/2014/main" id="{3557DFD4-1559-4DC3-886C-9791DD87C453}"/>
                  </a:ext>
                </a:extLst>
              </p:cNvPr>
              <p:cNvSpPr>
                <a:spLocks noRot="1" noChangeAspect="1" noMove="1" noResize="1" noEditPoints="1" noAdjustHandles="1" noChangeArrowheads="1" noChangeShapeType="1" noTextEdit="1"/>
              </p:cNvSpPr>
              <p:nvPr/>
            </p:nvSpPr>
            <p:spPr>
              <a:xfrm>
                <a:off x="4385908" y="3429000"/>
                <a:ext cx="482824" cy="553998"/>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580E7406-FD7C-424A-A65F-D0DFF2B3C3D6}"/>
                  </a:ext>
                </a:extLst>
              </p:cNvPr>
              <p:cNvSpPr txBox="1"/>
              <p:nvPr/>
            </p:nvSpPr>
            <p:spPr>
              <a:xfrm>
                <a:off x="1690159" y="1892539"/>
                <a:ext cx="103983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𝑐</m:t>
                      </m:r>
                      <m:r>
                        <a:rPr lang="en-US" b="0" i="1" smtClean="0">
                          <a:latin typeface="Cambria Math" panose="02040503050406030204" pitchFamily="18" charset="0"/>
                        </a:rPr>
                        <m:t>=1</m:t>
                      </m:r>
                    </m:oMath>
                  </m:oMathPara>
                </a14:m>
                <a:endParaRPr lang="en-US" dirty="0"/>
              </a:p>
            </p:txBody>
          </p:sp>
        </mc:Choice>
        <mc:Fallback xmlns="">
          <p:sp>
            <p:nvSpPr>
              <p:cNvPr id="27" name="TextBox 26">
                <a:extLst>
                  <a:ext uri="{FF2B5EF4-FFF2-40B4-BE49-F238E27FC236}">
                    <a16:creationId xmlns:a16="http://schemas.microsoft.com/office/drawing/2014/main" id="{580E7406-FD7C-424A-A65F-D0DFF2B3C3D6}"/>
                  </a:ext>
                </a:extLst>
              </p:cNvPr>
              <p:cNvSpPr txBox="1">
                <a:spLocks noRot="1" noChangeAspect="1" noMove="1" noResize="1" noEditPoints="1" noAdjustHandles="1" noChangeArrowheads="1" noChangeShapeType="1" noTextEdit="1"/>
              </p:cNvSpPr>
              <p:nvPr/>
            </p:nvSpPr>
            <p:spPr>
              <a:xfrm>
                <a:off x="1690159" y="1892539"/>
                <a:ext cx="1039839"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204ED57E-7903-4C6E-87AE-1EE0792EA0CD}"/>
                  </a:ext>
                </a:extLst>
              </p:cNvPr>
              <p:cNvSpPr txBox="1"/>
              <p:nvPr/>
            </p:nvSpPr>
            <p:spPr>
              <a:xfrm>
                <a:off x="3316275" y="1892539"/>
                <a:ext cx="103983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𝑐</m:t>
                      </m:r>
                      <m:r>
                        <a:rPr lang="en-US" b="0" i="1" smtClean="0">
                          <a:latin typeface="Cambria Math" panose="02040503050406030204" pitchFamily="18" charset="0"/>
                        </a:rPr>
                        <m:t>=2</m:t>
                      </m:r>
                    </m:oMath>
                  </m:oMathPara>
                </a14:m>
                <a:endParaRPr lang="en-US" dirty="0"/>
              </a:p>
            </p:txBody>
          </p:sp>
        </mc:Choice>
        <mc:Fallback xmlns="">
          <p:sp>
            <p:nvSpPr>
              <p:cNvPr id="28" name="TextBox 27">
                <a:extLst>
                  <a:ext uri="{FF2B5EF4-FFF2-40B4-BE49-F238E27FC236}">
                    <a16:creationId xmlns:a16="http://schemas.microsoft.com/office/drawing/2014/main" id="{204ED57E-7903-4C6E-87AE-1EE0792EA0CD}"/>
                  </a:ext>
                </a:extLst>
              </p:cNvPr>
              <p:cNvSpPr txBox="1">
                <a:spLocks noRot="1" noChangeAspect="1" noMove="1" noResize="1" noEditPoints="1" noAdjustHandles="1" noChangeArrowheads="1" noChangeShapeType="1" noTextEdit="1"/>
              </p:cNvSpPr>
              <p:nvPr/>
            </p:nvSpPr>
            <p:spPr>
              <a:xfrm>
                <a:off x="3316275" y="1892539"/>
                <a:ext cx="1039839" cy="369332"/>
              </a:xfrm>
              <a:prstGeom prst="rect">
                <a:avLst/>
              </a:prstGeom>
              <a:blipFill>
                <a:blip r:embed="rId7"/>
                <a:stretch>
                  <a:fillRect/>
                </a:stretch>
              </a:blipFill>
            </p:spPr>
            <p:txBody>
              <a:bodyPr/>
              <a:lstStyle/>
              <a:p>
                <a:r>
                  <a:rPr lang="en-US">
                    <a:noFill/>
                  </a:rPr>
                  <a:t> </a:t>
                </a:r>
              </a:p>
            </p:txBody>
          </p:sp>
        </mc:Fallback>
      </mc:AlternateContent>
      <p:sp>
        <p:nvSpPr>
          <p:cNvPr id="30" name="Rectangle 29">
            <a:extLst>
              <a:ext uri="{FF2B5EF4-FFF2-40B4-BE49-F238E27FC236}">
                <a16:creationId xmlns:a16="http://schemas.microsoft.com/office/drawing/2014/main" id="{281AA431-ED1E-4CFF-A641-15453A3A1D58}"/>
              </a:ext>
            </a:extLst>
          </p:cNvPr>
          <p:cNvSpPr/>
          <p:nvPr/>
        </p:nvSpPr>
        <p:spPr>
          <a:xfrm>
            <a:off x="5003402" y="4200518"/>
            <a:ext cx="759272" cy="51963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endParaRPr>
          </a:p>
        </p:txBody>
      </p:sp>
      <p:sp>
        <p:nvSpPr>
          <p:cNvPr id="31" name="Double Bracket 30">
            <a:extLst>
              <a:ext uri="{FF2B5EF4-FFF2-40B4-BE49-F238E27FC236}">
                <a16:creationId xmlns:a16="http://schemas.microsoft.com/office/drawing/2014/main" id="{CA663EDB-6420-4FA2-8B4D-3F815BE20D99}"/>
              </a:ext>
            </a:extLst>
          </p:cNvPr>
          <p:cNvSpPr/>
          <p:nvPr/>
        </p:nvSpPr>
        <p:spPr>
          <a:xfrm>
            <a:off x="4996373" y="2446362"/>
            <a:ext cx="766301" cy="2363569"/>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0.24</a:t>
            </a:r>
          </a:p>
          <a:p>
            <a:pPr algn="ctr"/>
            <a:r>
              <a:rPr lang="en-US" dirty="0"/>
              <a:t>0.42</a:t>
            </a:r>
          </a:p>
          <a:p>
            <a:pPr algn="ctr"/>
            <a:r>
              <a:rPr lang="en-US" dirty="0"/>
              <a:t>0.20</a:t>
            </a:r>
          </a:p>
          <a:p>
            <a:pPr algn="ctr"/>
            <a:r>
              <a:rPr lang="en-US" dirty="0"/>
              <a:t>0.12</a:t>
            </a:r>
          </a:p>
          <a:p>
            <a:pPr algn="ctr"/>
            <a:endParaRPr lang="en-US" dirty="0"/>
          </a:p>
          <a:p>
            <a:pPr algn="ctr"/>
            <a:endParaRPr lang="en-US" dirty="0"/>
          </a:p>
          <a:p>
            <a:pPr algn="ctr"/>
            <a:r>
              <a:rPr lang="en-US" dirty="0"/>
              <a:t>-0.74</a:t>
            </a:r>
          </a:p>
          <a:p>
            <a:pPr algn="ctr"/>
            <a:r>
              <a:rPr lang="en-US" dirty="0"/>
              <a:t>-0.82</a:t>
            </a:r>
          </a:p>
        </p:txBody>
      </p:sp>
      <p:pic>
        <p:nvPicPr>
          <p:cNvPr id="32" name="Picture 31">
            <a:extLst>
              <a:ext uri="{FF2B5EF4-FFF2-40B4-BE49-F238E27FC236}">
                <a16:creationId xmlns:a16="http://schemas.microsoft.com/office/drawing/2014/main" id="{438B2E0E-0882-49CA-B147-3B03BBB6F9E4}"/>
              </a:ext>
            </a:extLst>
          </p:cNvPr>
          <p:cNvPicPr>
            <a:picLocks noChangeAspect="1"/>
          </p:cNvPicPr>
          <p:nvPr/>
        </p:nvPicPr>
        <p:blipFill>
          <a:blip r:embed="rId3"/>
          <a:stretch>
            <a:fillRect/>
          </a:stretch>
        </p:blipFill>
        <p:spPr>
          <a:xfrm rot="16200000">
            <a:off x="5261653" y="3803217"/>
            <a:ext cx="318528" cy="194656"/>
          </a:xfrm>
          <a:prstGeom prst="rect">
            <a:avLst/>
          </a:prstGeom>
        </p:spPr>
      </p:pic>
      <p:sp>
        <p:nvSpPr>
          <p:cNvPr id="29" name="TextBox 28">
            <a:extLst>
              <a:ext uri="{FF2B5EF4-FFF2-40B4-BE49-F238E27FC236}">
                <a16:creationId xmlns:a16="http://schemas.microsoft.com/office/drawing/2014/main" id="{C56CB65F-36CB-45CF-BF8B-8C2D145BD1D1}"/>
              </a:ext>
            </a:extLst>
          </p:cNvPr>
          <p:cNvSpPr txBox="1"/>
          <p:nvPr/>
        </p:nvSpPr>
        <p:spPr>
          <a:xfrm>
            <a:off x="2243770" y="3898458"/>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32852312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Rectangle 134">
            <a:extLst>
              <a:ext uri="{FF2B5EF4-FFF2-40B4-BE49-F238E27FC236}">
                <a16:creationId xmlns:a16="http://schemas.microsoft.com/office/drawing/2014/main" id="{4C565DB2-2A10-4B3E-B1B7-A74EB908EB75}"/>
              </a:ext>
            </a:extLst>
          </p:cNvPr>
          <p:cNvSpPr/>
          <p:nvPr/>
        </p:nvSpPr>
        <p:spPr>
          <a:xfrm>
            <a:off x="8110858" y="3956055"/>
            <a:ext cx="754906" cy="50059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6" name="Rectangle 135">
            <a:extLst>
              <a:ext uri="{FF2B5EF4-FFF2-40B4-BE49-F238E27FC236}">
                <a16:creationId xmlns:a16="http://schemas.microsoft.com/office/drawing/2014/main" id="{1F12160C-EFAA-4D25-A936-17B4352FFEF5}"/>
              </a:ext>
            </a:extLst>
          </p:cNvPr>
          <p:cNvSpPr/>
          <p:nvPr/>
        </p:nvSpPr>
        <p:spPr>
          <a:xfrm>
            <a:off x="9450364" y="2764309"/>
            <a:ext cx="429812" cy="24025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7" name="Rectangle 136">
            <a:extLst>
              <a:ext uri="{FF2B5EF4-FFF2-40B4-BE49-F238E27FC236}">
                <a16:creationId xmlns:a16="http://schemas.microsoft.com/office/drawing/2014/main" id="{173627C5-C26F-4EAE-9230-5CCC29606B72}"/>
              </a:ext>
            </a:extLst>
          </p:cNvPr>
          <p:cNvSpPr/>
          <p:nvPr/>
        </p:nvSpPr>
        <p:spPr>
          <a:xfrm>
            <a:off x="9451940" y="5682808"/>
            <a:ext cx="429812" cy="24025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8" name="Double Bracket 137">
            <a:extLst>
              <a:ext uri="{FF2B5EF4-FFF2-40B4-BE49-F238E27FC236}">
                <a16:creationId xmlns:a16="http://schemas.microsoft.com/office/drawing/2014/main" id="{CBFDF6FC-82FB-4046-8E76-4448DC077A15}"/>
              </a:ext>
            </a:extLst>
          </p:cNvPr>
          <p:cNvSpPr/>
          <p:nvPr/>
        </p:nvSpPr>
        <p:spPr>
          <a:xfrm>
            <a:off x="8099463" y="2197643"/>
            <a:ext cx="766301" cy="2363569"/>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0.12</a:t>
            </a:r>
          </a:p>
          <a:p>
            <a:pPr algn="ctr"/>
            <a:r>
              <a:rPr lang="en-US" dirty="0"/>
              <a:t>0.21</a:t>
            </a:r>
          </a:p>
          <a:p>
            <a:pPr algn="ctr"/>
            <a:r>
              <a:rPr lang="en-US" dirty="0"/>
              <a:t>0.10</a:t>
            </a:r>
          </a:p>
          <a:p>
            <a:pPr algn="ctr"/>
            <a:r>
              <a:rPr lang="en-US" dirty="0"/>
              <a:t>0.06</a:t>
            </a:r>
          </a:p>
          <a:p>
            <a:pPr algn="ctr"/>
            <a:endParaRPr lang="en-US" dirty="0"/>
          </a:p>
          <a:p>
            <a:pPr algn="ctr"/>
            <a:endParaRPr lang="en-US" dirty="0"/>
          </a:p>
          <a:p>
            <a:pPr algn="ctr"/>
            <a:r>
              <a:rPr lang="en-US" dirty="0"/>
              <a:t>0.13</a:t>
            </a:r>
          </a:p>
          <a:p>
            <a:pPr algn="ctr"/>
            <a:r>
              <a:rPr lang="en-US" dirty="0"/>
              <a:t>0.09</a:t>
            </a:r>
          </a:p>
        </p:txBody>
      </p:sp>
      <mc:AlternateContent xmlns:mc="http://schemas.openxmlformats.org/markup-compatibility/2006" xmlns:a14="http://schemas.microsoft.com/office/drawing/2010/main">
        <mc:Choice Requires="a14">
          <p:sp>
            <p:nvSpPr>
              <p:cNvPr id="139" name="Rectangle 138">
                <a:extLst>
                  <a:ext uri="{FF2B5EF4-FFF2-40B4-BE49-F238E27FC236}">
                    <a16:creationId xmlns:a16="http://schemas.microsoft.com/office/drawing/2014/main" id="{704324C6-7305-41EE-BD59-70B75B840A11}"/>
                  </a:ext>
                </a:extLst>
              </p:cNvPr>
              <p:cNvSpPr/>
              <p:nvPr/>
            </p:nvSpPr>
            <p:spPr>
              <a:xfrm>
                <a:off x="8055429" y="1232303"/>
                <a:ext cx="909576" cy="671209"/>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𝒚</m:t>
                          </m:r>
                        </m:e>
                        <m:sub>
                          <m:r>
                            <a:rPr lang="en-US" b="1" i="1" smtClean="0">
                              <a:latin typeface="Cambria Math" panose="02040503050406030204" pitchFamily="18" charset="0"/>
                            </a:rPr>
                            <m:t>𝒑𝒓𝒆𝒅</m:t>
                          </m:r>
                        </m:sub>
                      </m:sSub>
                      <m:r>
                        <a:rPr lang="en-US" b="1" i="1" smtClean="0">
                          <a:latin typeface="Cambria Math" panose="02040503050406030204" pitchFamily="18" charset="0"/>
                        </a:rPr>
                        <m:t> </m:t>
                      </m:r>
                    </m:oMath>
                  </m:oMathPara>
                </a14:m>
                <a:endParaRPr lang="en-US" b="1" dirty="0"/>
              </a:p>
              <a:p>
                <a:pPr algn="ctr"/>
                <a:r>
                  <a:rPr lang="en-US" dirty="0"/>
                  <a:t>(</a:t>
                </a:r>
                <a14:m>
                  <m:oMath xmlns:m="http://schemas.openxmlformats.org/officeDocument/2006/math">
                    <m:r>
                      <a:rPr lang="en-US" b="0" i="1" smtClean="0">
                        <a:latin typeface="Cambria Math" panose="02040503050406030204" pitchFamily="18" charset="0"/>
                      </a:rPr>
                      <m:t>𝑉</m:t>
                    </m:r>
                  </m:oMath>
                </a14:m>
                <a:r>
                  <a:rPr lang="en-US" dirty="0"/>
                  <a:t>-dim)</a:t>
                </a:r>
              </a:p>
            </p:txBody>
          </p:sp>
        </mc:Choice>
        <mc:Fallback xmlns="">
          <p:sp>
            <p:nvSpPr>
              <p:cNvPr id="139" name="Rectangle 138">
                <a:extLst>
                  <a:ext uri="{FF2B5EF4-FFF2-40B4-BE49-F238E27FC236}">
                    <a16:creationId xmlns:a16="http://schemas.microsoft.com/office/drawing/2014/main" id="{704324C6-7305-41EE-BD59-70B75B840A11}"/>
                  </a:ext>
                </a:extLst>
              </p:cNvPr>
              <p:cNvSpPr>
                <a:spLocks noRot="1" noChangeAspect="1" noMove="1" noResize="1" noEditPoints="1" noAdjustHandles="1" noChangeArrowheads="1" noChangeShapeType="1" noTextEdit="1"/>
              </p:cNvSpPr>
              <p:nvPr/>
            </p:nvSpPr>
            <p:spPr>
              <a:xfrm>
                <a:off x="8055429" y="1232303"/>
                <a:ext cx="909576" cy="671209"/>
              </a:xfrm>
              <a:prstGeom prst="rect">
                <a:avLst/>
              </a:prstGeom>
              <a:blipFill>
                <a:blip r:embed="rId2"/>
                <a:stretch>
                  <a:fillRect l="-5333" r="-5333" b="-13636"/>
                </a:stretch>
              </a:blipFill>
            </p:spPr>
            <p:txBody>
              <a:bodyPr/>
              <a:lstStyle/>
              <a:p>
                <a:r>
                  <a:rPr lang="en-US">
                    <a:noFill/>
                  </a:rPr>
                  <a:t> </a:t>
                </a:r>
              </a:p>
            </p:txBody>
          </p:sp>
        </mc:Fallback>
      </mc:AlternateContent>
      <p:sp>
        <p:nvSpPr>
          <p:cNvPr id="142" name="Double Bracket 141">
            <a:extLst>
              <a:ext uri="{FF2B5EF4-FFF2-40B4-BE49-F238E27FC236}">
                <a16:creationId xmlns:a16="http://schemas.microsoft.com/office/drawing/2014/main" id="{DC32CAA4-4E6C-46E5-A1E0-8485D432E90B}"/>
              </a:ext>
            </a:extLst>
          </p:cNvPr>
          <p:cNvSpPr/>
          <p:nvPr/>
        </p:nvSpPr>
        <p:spPr>
          <a:xfrm>
            <a:off x="9451152" y="1004853"/>
            <a:ext cx="429812" cy="2363569"/>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0</a:t>
            </a:r>
          </a:p>
          <a:p>
            <a:pPr algn="ctr"/>
            <a:r>
              <a:rPr lang="en-US" dirty="0"/>
              <a:t>0</a:t>
            </a:r>
          </a:p>
          <a:p>
            <a:pPr algn="ctr"/>
            <a:r>
              <a:rPr lang="en-US" dirty="0"/>
              <a:t>0</a:t>
            </a:r>
          </a:p>
          <a:p>
            <a:pPr algn="ctr"/>
            <a:r>
              <a:rPr lang="en-US" dirty="0"/>
              <a:t>0</a:t>
            </a:r>
          </a:p>
          <a:p>
            <a:pPr algn="ctr"/>
            <a:endParaRPr lang="en-US" dirty="0"/>
          </a:p>
          <a:p>
            <a:pPr algn="ctr"/>
            <a:endParaRPr lang="en-US" dirty="0"/>
          </a:p>
          <a:p>
            <a:pPr algn="ctr"/>
            <a:r>
              <a:rPr lang="en-US" dirty="0"/>
              <a:t>1</a:t>
            </a:r>
          </a:p>
          <a:p>
            <a:pPr algn="ctr"/>
            <a:r>
              <a:rPr lang="en-US" dirty="0"/>
              <a:t>0</a:t>
            </a:r>
          </a:p>
        </p:txBody>
      </p:sp>
      <p:sp>
        <p:nvSpPr>
          <p:cNvPr id="143" name="Double Bracket 142">
            <a:extLst>
              <a:ext uri="{FF2B5EF4-FFF2-40B4-BE49-F238E27FC236}">
                <a16:creationId xmlns:a16="http://schemas.microsoft.com/office/drawing/2014/main" id="{40EF538A-B9CC-48B0-8D87-A4F12DC8A5F9}"/>
              </a:ext>
            </a:extLst>
          </p:cNvPr>
          <p:cNvSpPr/>
          <p:nvPr/>
        </p:nvSpPr>
        <p:spPr>
          <a:xfrm>
            <a:off x="9451152" y="3651826"/>
            <a:ext cx="429812" cy="2363569"/>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0</a:t>
            </a:r>
          </a:p>
          <a:p>
            <a:pPr algn="ctr"/>
            <a:r>
              <a:rPr lang="en-US" dirty="0"/>
              <a:t>0</a:t>
            </a:r>
          </a:p>
          <a:p>
            <a:pPr algn="ctr"/>
            <a:r>
              <a:rPr lang="en-US" dirty="0"/>
              <a:t>0</a:t>
            </a:r>
          </a:p>
          <a:p>
            <a:pPr algn="ctr"/>
            <a:r>
              <a:rPr lang="en-US" dirty="0"/>
              <a:t>0</a:t>
            </a:r>
          </a:p>
          <a:p>
            <a:pPr algn="ctr"/>
            <a:endParaRPr lang="en-US" dirty="0"/>
          </a:p>
          <a:p>
            <a:pPr algn="ctr"/>
            <a:endParaRPr lang="en-US" dirty="0"/>
          </a:p>
          <a:p>
            <a:pPr algn="ctr"/>
            <a:r>
              <a:rPr lang="en-US" dirty="0"/>
              <a:t>0</a:t>
            </a:r>
          </a:p>
          <a:p>
            <a:pPr algn="ctr"/>
            <a:r>
              <a:rPr lang="en-US" dirty="0"/>
              <a:t>1</a:t>
            </a:r>
          </a:p>
        </p:txBody>
      </p:sp>
      <mc:AlternateContent xmlns:mc="http://schemas.openxmlformats.org/markup-compatibility/2006" xmlns:a14="http://schemas.microsoft.com/office/drawing/2010/main">
        <mc:Choice Requires="a14">
          <p:sp>
            <p:nvSpPr>
              <p:cNvPr id="144" name="Rectangle 143">
                <a:extLst>
                  <a:ext uri="{FF2B5EF4-FFF2-40B4-BE49-F238E27FC236}">
                    <a16:creationId xmlns:a16="http://schemas.microsoft.com/office/drawing/2014/main" id="{C5E76F39-3D3D-45AD-9943-6DD0D97C3A8D}"/>
                  </a:ext>
                </a:extLst>
              </p:cNvPr>
              <p:cNvSpPr/>
              <p:nvPr/>
            </p:nvSpPr>
            <p:spPr>
              <a:xfrm>
                <a:off x="9052417" y="36919"/>
                <a:ext cx="1251186" cy="671209"/>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𝒚</m:t>
                          </m:r>
                        </m:e>
                        <m:sub>
                          <m:r>
                            <a:rPr lang="en-US" b="1" i="1">
                              <a:latin typeface="Cambria Math" panose="02040503050406030204" pitchFamily="18" charset="0"/>
                            </a:rPr>
                            <m:t>𝒕𝒓𝒖𝒆</m:t>
                          </m:r>
                        </m:sub>
                      </m:sSub>
                    </m:oMath>
                  </m:oMathPara>
                </a14:m>
                <a:endParaRPr lang="en-US" b="1" dirty="0"/>
              </a:p>
              <a:p>
                <a:pPr algn="ctr"/>
                <a:r>
                  <a:rPr lang="en-US" dirty="0"/>
                  <a:t>(</a:t>
                </a:r>
                <a14:m>
                  <m:oMath xmlns:m="http://schemas.openxmlformats.org/officeDocument/2006/math">
                    <m:r>
                      <a:rPr lang="en-US" i="1">
                        <a:latin typeface="Cambria Math" panose="02040503050406030204" pitchFamily="18" charset="0"/>
                      </a:rPr>
                      <m:t>𝑉</m:t>
                    </m:r>
                  </m:oMath>
                </a14:m>
                <a:r>
                  <a:rPr lang="en-US" dirty="0"/>
                  <a:t>-dim)</a:t>
                </a:r>
              </a:p>
            </p:txBody>
          </p:sp>
        </mc:Choice>
        <mc:Fallback xmlns="">
          <p:sp>
            <p:nvSpPr>
              <p:cNvPr id="144" name="Rectangle 143">
                <a:extLst>
                  <a:ext uri="{FF2B5EF4-FFF2-40B4-BE49-F238E27FC236}">
                    <a16:creationId xmlns:a16="http://schemas.microsoft.com/office/drawing/2014/main" id="{C5E76F39-3D3D-45AD-9943-6DD0D97C3A8D}"/>
                  </a:ext>
                </a:extLst>
              </p:cNvPr>
              <p:cNvSpPr>
                <a:spLocks noRot="1" noChangeAspect="1" noMove="1" noResize="1" noEditPoints="1" noAdjustHandles="1" noChangeArrowheads="1" noChangeShapeType="1" noTextEdit="1"/>
              </p:cNvSpPr>
              <p:nvPr/>
            </p:nvSpPr>
            <p:spPr>
              <a:xfrm>
                <a:off x="9052417" y="36919"/>
                <a:ext cx="1251186" cy="671209"/>
              </a:xfrm>
              <a:prstGeom prst="rect">
                <a:avLst/>
              </a:prstGeom>
              <a:blipFill>
                <a:blip r:embed="rId4"/>
                <a:stretch>
                  <a:fillRect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7" name="Rectangle 146">
                <a:extLst>
                  <a:ext uri="{FF2B5EF4-FFF2-40B4-BE49-F238E27FC236}">
                    <a16:creationId xmlns:a16="http://schemas.microsoft.com/office/drawing/2014/main" id="{258F9566-98F6-4FFF-BC8A-04206BDC00E9}"/>
                  </a:ext>
                </a:extLst>
              </p:cNvPr>
              <p:cNvSpPr/>
              <p:nvPr/>
            </p:nvSpPr>
            <p:spPr>
              <a:xfrm rot="18875901">
                <a:off x="8938897" y="2192982"/>
                <a:ext cx="482824"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ea typeface="Cambria Math" panose="02040503050406030204" pitchFamily="18" charset="0"/>
                        </a:rPr>
                        <m:t>−</m:t>
                      </m:r>
                    </m:oMath>
                  </m:oMathPara>
                </a14:m>
                <a:endParaRPr lang="en-US" sz="2400" b="1" dirty="0"/>
              </a:p>
            </p:txBody>
          </p:sp>
        </mc:Choice>
        <mc:Fallback xmlns="">
          <p:sp>
            <p:nvSpPr>
              <p:cNvPr id="147" name="Rectangle 146">
                <a:extLst>
                  <a:ext uri="{FF2B5EF4-FFF2-40B4-BE49-F238E27FC236}">
                    <a16:creationId xmlns:a16="http://schemas.microsoft.com/office/drawing/2014/main" id="{258F9566-98F6-4FFF-BC8A-04206BDC00E9}"/>
                  </a:ext>
                </a:extLst>
              </p:cNvPr>
              <p:cNvSpPr>
                <a:spLocks noRot="1" noChangeAspect="1" noMove="1" noResize="1" noEditPoints="1" noAdjustHandles="1" noChangeArrowheads="1" noChangeShapeType="1" noTextEdit="1"/>
              </p:cNvSpPr>
              <p:nvPr/>
            </p:nvSpPr>
            <p:spPr>
              <a:xfrm rot="18875901">
                <a:off x="8938897" y="2192982"/>
                <a:ext cx="482824" cy="461665"/>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8" name="Rectangle 147">
                <a:extLst>
                  <a:ext uri="{FF2B5EF4-FFF2-40B4-BE49-F238E27FC236}">
                    <a16:creationId xmlns:a16="http://schemas.microsoft.com/office/drawing/2014/main" id="{F4ABFBD3-4B4D-4CDE-A67C-7CC01EA9747F}"/>
                  </a:ext>
                </a:extLst>
              </p:cNvPr>
              <p:cNvSpPr/>
              <p:nvPr/>
            </p:nvSpPr>
            <p:spPr>
              <a:xfrm rot="2931226">
                <a:off x="8974750" y="3881976"/>
                <a:ext cx="482824"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ea typeface="Cambria Math" panose="02040503050406030204" pitchFamily="18" charset="0"/>
                        </a:rPr>
                        <m:t>−</m:t>
                      </m:r>
                    </m:oMath>
                  </m:oMathPara>
                </a14:m>
                <a:endParaRPr lang="en-US" sz="2400" b="1" dirty="0"/>
              </a:p>
            </p:txBody>
          </p:sp>
        </mc:Choice>
        <mc:Fallback xmlns="">
          <p:sp>
            <p:nvSpPr>
              <p:cNvPr id="148" name="Rectangle 147">
                <a:extLst>
                  <a:ext uri="{FF2B5EF4-FFF2-40B4-BE49-F238E27FC236}">
                    <a16:creationId xmlns:a16="http://schemas.microsoft.com/office/drawing/2014/main" id="{F4ABFBD3-4B4D-4CDE-A67C-7CC01EA9747F}"/>
                  </a:ext>
                </a:extLst>
              </p:cNvPr>
              <p:cNvSpPr>
                <a:spLocks noRot="1" noChangeAspect="1" noMove="1" noResize="1" noEditPoints="1" noAdjustHandles="1" noChangeArrowheads="1" noChangeShapeType="1" noTextEdit="1"/>
              </p:cNvSpPr>
              <p:nvPr/>
            </p:nvSpPr>
            <p:spPr>
              <a:xfrm rot="2931226">
                <a:off x="8974750" y="3881976"/>
                <a:ext cx="482824" cy="461665"/>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9" name="Rectangle 148">
                <a:extLst>
                  <a:ext uri="{FF2B5EF4-FFF2-40B4-BE49-F238E27FC236}">
                    <a16:creationId xmlns:a16="http://schemas.microsoft.com/office/drawing/2014/main" id="{7161E0EA-8EF6-4D6C-8A65-C1CD556590DD}"/>
                  </a:ext>
                </a:extLst>
              </p:cNvPr>
              <p:cNvSpPr/>
              <p:nvPr/>
            </p:nvSpPr>
            <p:spPr>
              <a:xfrm>
                <a:off x="10018172" y="1991588"/>
                <a:ext cx="482824" cy="461665"/>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ea typeface="Cambria Math" panose="02040503050406030204" pitchFamily="18" charset="0"/>
                        </a:rPr>
                        <m:t>=</m:t>
                      </m:r>
                    </m:oMath>
                  </m:oMathPara>
                </a14:m>
                <a:endParaRPr lang="en-US" sz="2400" b="1" dirty="0"/>
              </a:p>
            </p:txBody>
          </p:sp>
        </mc:Choice>
        <mc:Fallback xmlns="">
          <p:sp>
            <p:nvSpPr>
              <p:cNvPr id="149" name="Rectangle 148">
                <a:extLst>
                  <a:ext uri="{FF2B5EF4-FFF2-40B4-BE49-F238E27FC236}">
                    <a16:creationId xmlns:a16="http://schemas.microsoft.com/office/drawing/2014/main" id="{7161E0EA-8EF6-4D6C-8A65-C1CD556590DD}"/>
                  </a:ext>
                </a:extLst>
              </p:cNvPr>
              <p:cNvSpPr>
                <a:spLocks noRot="1" noChangeAspect="1" noMove="1" noResize="1" noEditPoints="1" noAdjustHandles="1" noChangeArrowheads="1" noChangeShapeType="1" noTextEdit="1"/>
              </p:cNvSpPr>
              <p:nvPr/>
            </p:nvSpPr>
            <p:spPr>
              <a:xfrm>
                <a:off x="10018172" y="1991588"/>
                <a:ext cx="482824" cy="461665"/>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0" name="Rectangle 149">
                <a:extLst>
                  <a:ext uri="{FF2B5EF4-FFF2-40B4-BE49-F238E27FC236}">
                    <a16:creationId xmlns:a16="http://schemas.microsoft.com/office/drawing/2014/main" id="{25FDF3C9-0318-42B7-B3AF-84759EA0D21D}"/>
                  </a:ext>
                </a:extLst>
              </p:cNvPr>
              <p:cNvSpPr/>
              <p:nvPr/>
            </p:nvSpPr>
            <p:spPr>
              <a:xfrm>
                <a:off x="10018172" y="4551688"/>
                <a:ext cx="482824" cy="461665"/>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ea typeface="Cambria Math" panose="02040503050406030204" pitchFamily="18" charset="0"/>
                        </a:rPr>
                        <m:t>=</m:t>
                      </m:r>
                    </m:oMath>
                  </m:oMathPara>
                </a14:m>
                <a:endParaRPr lang="en-US" sz="2400" b="1" dirty="0"/>
              </a:p>
            </p:txBody>
          </p:sp>
        </mc:Choice>
        <mc:Fallback xmlns="">
          <p:sp>
            <p:nvSpPr>
              <p:cNvPr id="150" name="Rectangle 149">
                <a:extLst>
                  <a:ext uri="{FF2B5EF4-FFF2-40B4-BE49-F238E27FC236}">
                    <a16:creationId xmlns:a16="http://schemas.microsoft.com/office/drawing/2014/main" id="{25FDF3C9-0318-42B7-B3AF-84759EA0D21D}"/>
                  </a:ext>
                </a:extLst>
              </p:cNvPr>
              <p:cNvSpPr>
                <a:spLocks noRot="1" noChangeAspect="1" noMove="1" noResize="1" noEditPoints="1" noAdjustHandles="1" noChangeArrowheads="1" noChangeShapeType="1" noTextEdit="1"/>
              </p:cNvSpPr>
              <p:nvPr/>
            </p:nvSpPr>
            <p:spPr>
              <a:xfrm>
                <a:off x="10018172" y="4551688"/>
                <a:ext cx="482824" cy="461665"/>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1" name="Rectangle 150">
                <a:extLst>
                  <a:ext uri="{FF2B5EF4-FFF2-40B4-BE49-F238E27FC236}">
                    <a16:creationId xmlns:a16="http://schemas.microsoft.com/office/drawing/2014/main" id="{A6FE3105-FE05-427D-BCE1-2F3556B42E0D}"/>
                  </a:ext>
                </a:extLst>
              </p:cNvPr>
              <p:cNvSpPr/>
              <p:nvPr/>
            </p:nvSpPr>
            <p:spPr>
              <a:xfrm>
                <a:off x="10259584" y="36918"/>
                <a:ext cx="1614073" cy="671209"/>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a:latin typeface="Cambria Math" panose="02040503050406030204" pitchFamily="18" charset="0"/>
                            </a:rPr>
                            <m:t>𝒚</m:t>
                          </m:r>
                        </m:e>
                        <m:sub>
                          <m:r>
                            <a:rPr lang="en-US" b="1" i="1">
                              <a:latin typeface="Cambria Math" panose="02040503050406030204" pitchFamily="18" charset="0"/>
                            </a:rPr>
                            <m:t>𝒑𝒓𝒆𝒅</m:t>
                          </m:r>
                        </m:sub>
                      </m:sSub>
                      <m:r>
                        <a:rPr lang="en-US" b="1"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rPr>
                            <m:t>𝒚</m:t>
                          </m:r>
                        </m:e>
                        <m:sub>
                          <m:r>
                            <a:rPr lang="en-US" b="1" i="1">
                              <a:latin typeface="Cambria Math" panose="02040503050406030204" pitchFamily="18" charset="0"/>
                            </a:rPr>
                            <m:t>𝒕𝒓𝒖𝒆</m:t>
                          </m:r>
                        </m:sub>
                      </m:sSub>
                    </m:oMath>
                  </m:oMathPara>
                </a14:m>
                <a:endParaRPr lang="en-US" b="1" dirty="0"/>
              </a:p>
              <a:p>
                <a:pPr algn="ctr"/>
                <a:r>
                  <a:rPr lang="en-US" dirty="0"/>
                  <a:t>(</a:t>
                </a:r>
                <a14:m>
                  <m:oMath xmlns:m="http://schemas.openxmlformats.org/officeDocument/2006/math">
                    <m:r>
                      <a:rPr lang="en-US" i="1">
                        <a:latin typeface="Cambria Math" panose="02040503050406030204" pitchFamily="18" charset="0"/>
                      </a:rPr>
                      <m:t>𝑉</m:t>
                    </m:r>
                  </m:oMath>
                </a14:m>
                <a:r>
                  <a:rPr lang="en-US" dirty="0"/>
                  <a:t>-dim)</a:t>
                </a:r>
              </a:p>
            </p:txBody>
          </p:sp>
        </mc:Choice>
        <mc:Fallback xmlns="">
          <p:sp>
            <p:nvSpPr>
              <p:cNvPr id="151" name="Rectangle 150">
                <a:extLst>
                  <a:ext uri="{FF2B5EF4-FFF2-40B4-BE49-F238E27FC236}">
                    <a16:creationId xmlns:a16="http://schemas.microsoft.com/office/drawing/2014/main" id="{A6FE3105-FE05-427D-BCE1-2F3556B42E0D}"/>
                  </a:ext>
                </a:extLst>
              </p:cNvPr>
              <p:cNvSpPr>
                <a:spLocks noRot="1" noChangeAspect="1" noMove="1" noResize="1" noEditPoints="1" noAdjustHandles="1" noChangeArrowheads="1" noChangeShapeType="1" noTextEdit="1"/>
              </p:cNvSpPr>
              <p:nvPr/>
            </p:nvSpPr>
            <p:spPr>
              <a:xfrm>
                <a:off x="10259584" y="36918"/>
                <a:ext cx="1614073" cy="671209"/>
              </a:xfrm>
              <a:prstGeom prst="rect">
                <a:avLst/>
              </a:prstGeom>
              <a:blipFill>
                <a:blip r:embed="rId8"/>
                <a:stretch>
                  <a:fillRect b="-13636"/>
                </a:stretch>
              </a:blipFill>
            </p:spPr>
            <p:txBody>
              <a:bodyPr/>
              <a:lstStyle/>
              <a:p>
                <a:r>
                  <a:rPr lang="en-US">
                    <a:noFill/>
                  </a:rPr>
                  <a:t> </a:t>
                </a:r>
              </a:p>
            </p:txBody>
          </p:sp>
        </mc:Fallback>
      </mc:AlternateContent>
      <p:sp>
        <p:nvSpPr>
          <p:cNvPr id="152" name="Rectangle 151">
            <a:extLst>
              <a:ext uri="{FF2B5EF4-FFF2-40B4-BE49-F238E27FC236}">
                <a16:creationId xmlns:a16="http://schemas.microsoft.com/office/drawing/2014/main" id="{66D2EA95-6050-47E9-9322-07DB073C12FC}"/>
              </a:ext>
            </a:extLst>
          </p:cNvPr>
          <p:cNvSpPr/>
          <p:nvPr/>
        </p:nvSpPr>
        <p:spPr>
          <a:xfrm>
            <a:off x="10515169" y="2759009"/>
            <a:ext cx="759272" cy="24025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endParaRPr>
          </a:p>
        </p:txBody>
      </p:sp>
      <p:sp>
        <p:nvSpPr>
          <p:cNvPr id="153" name="Double Bracket 152">
            <a:extLst>
              <a:ext uri="{FF2B5EF4-FFF2-40B4-BE49-F238E27FC236}">
                <a16:creationId xmlns:a16="http://schemas.microsoft.com/office/drawing/2014/main" id="{384B528D-1BB2-4B45-854F-09DAB33120D8}"/>
              </a:ext>
            </a:extLst>
          </p:cNvPr>
          <p:cNvSpPr/>
          <p:nvPr/>
        </p:nvSpPr>
        <p:spPr>
          <a:xfrm>
            <a:off x="10508140" y="1004853"/>
            <a:ext cx="766301" cy="2363569"/>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0.12</a:t>
            </a:r>
          </a:p>
          <a:p>
            <a:pPr algn="ctr"/>
            <a:r>
              <a:rPr lang="en-US" dirty="0"/>
              <a:t>0.21</a:t>
            </a:r>
          </a:p>
          <a:p>
            <a:pPr algn="ctr"/>
            <a:r>
              <a:rPr lang="en-US" dirty="0"/>
              <a:t>0.10</a:t>
            </a:r>
          </a:p>
          <a:p>
            <a:pPr algn="ctr"/>
            <a:r>
              <a:rPr lang="en-US" dirty="0"/>
              <a:t>0.06</a:t>
            </a:r>
          </a:p>
          <a:p>
            <a:pPr algn="ctr"/>
            <a:endParaRPr lang="en-US" dirty="0"/>
          </a:p>
          <a:p>
            <a:pPr algn="ctr"/>
            <a:endParaRPr lang="en-US" dirty="0"/>
          </a:p>
          <a:p>
            <a:pPr algn="ctr"/>
            <a:r>
              <a:rPr lang="en-US" dirty="0"/>
              <a:t>-0.87</a:t>
            </a:r>
          </a:p>
          <a:p>
            <a:pPr algn="ctr"/>
            <a:r>
              <a:rPr lang="en-US" dirty="0"/>
              <a:t>0.09</a:t>
            </a:r>
          </a:p>
        </p:txBody>
      </p:sp>
      <p:sp>
        <p:nvSpPr>
          <p:cNvPr id="154" name="TextBox 153">
            <a:extLst>
              <a:ext uri="{FF2B5EF4-FFF2-40B4-BE49-F238E27FC236}">
                <a16:creationId xmlns:a16="http://schemas.microsoft.com/office/drawing/2014/main" id="{9E1C5DD4-CC41-4E43-9E92-3AD5B33672F5}"/>
              </a:ext>
            </a:extLst>
          </p:cNvPr>
          <p:cNvSpPr txBox="1"/>
          <p:nvPr/>
        </p:nvSpPr>
        <p:spPr>
          <a:xfrm>
            <a:off x="11361056" y="1054703"/>
            <a:ext cx="625098" cy="307777"/>
          </a:xfrm>
          <a:prstGeom prst="rect">
            <a:avLst/>
          </a:prstGeom>
          <a:noFill/>
        </p:spPr>
        <p:txBody>
          <a:bodyPr wrap="square" rtlCol="0">
            <a:spAutoFit/>
          </a:bodyPr>
          <a:lstStyle/>
          <a:p>
            <a:r>
              <a:rPr lang="en-US" sz="1400" dirty="0"/>
              <a:t>man</a:t>
            </a:r>
          </a:p>
        </p:txBody>
      </p:sp>
      <p:sp>
        <p:nvSpPr>
          <p:cNvPr id="155" name="TextBox 154">
            <a:extLst>
              <a:ext uri="{FF2B5EF4-FFF2-40B4-BE49-F238E27FC236}">
                <a16:creationId xmlns:a16="http://schemas.microsoft.com/office/drawing/2014/main" id="{1B1E56CF-B909-4EAD-932B-55DD02116760}"/>
              </a:ext>
            </a:extLst>
          </p:cNvPr>
          <p:cNvSpPr txBox="1"/>
          <p:nvPr/>
        </p:nvSpPr>
        <p:spPr>
          <a:xfrm>
            <a:off x="11361056" y="1313313"/>
            <a:ext cx="681926" cy="307777"/>
          </a:xfrm>
          <a:prstGeom prst="rect">
            <a:avLst/>
          </a:prstGeom>
          <a:noFill/>
        </p:spPr>
        <p:txBody>
          <a:bodyPr wrap="square" rtlCol="0">
            <a:spAutoFit/>
          </a:bodyPr>
          <a:lstStyle/>
          <a:p>
            <a:r>
              <a:rPr lang="en-US" sz="1400" dirty="0"/>
              <a:t>passes</a:t>
            </a:r>
          </a:p>
        </p:txBody>
      </p:sp>
      <p:sp>
        <p:nvSpPr>
          <p:cNvPr id="156" name="TextBox 155">
            <a:extLst>
              <a:ext uri="{FF2B5EF4-FFF2-40B4-BE49-F238E27FC236}">
                <a16:creationId xmlns:a16="http://schemas.microsoft.com/office/drawing/2014/main" id="{A1B7B195-5F8D-44D5-ADBC-D7716704695A}"/>
              </a:ext>
            </a:extLst>
          </p:cNvPr>
          <p:cNvSpPr txBox="1"/>
          <p:nvPr/>
        </p:nvSpPr>
        <p:spPr>
          <a:xfrm>
            <a:off x="11361056" y="2999265"/>
            <a:ext cx="878238" cy="307777"/>
          </a:xfrm>
          <a:prstGeom prst="rect">
            <a:avLst/>
          </a:prstGeom>
          <a:noFill/>
        </p:spPr>
        <p:txBody>
          <a:bodyPr wrap="square" rtlCol="0">
            <a:spAutoFit/>
          </a:bodyPr>
          <a:lstStyle/>
          <a:p>
            <a:r>
              <a:rPr lang="en-US" sz="1400" dirty="0"/>
              <a:t>who</a:t>
            </a:r>
          </a:p>
        </p:txBody>
      </p:sp>
      <p:sp>
        <p:nvSpPr>
          <p:cNvPr id="157" name="TextBox 156">
            <a:extLst>
              <a:ext uri="{FF2B5EF4-FFF2-40B4-BE49-F238E27FC236}">
                <a16:creationId xmlns:a16="http://schemas.microsoft.com/office/drawing/2014/main" id="{8A98B763-B2D9-49D1-9271-D98DFDAC6BF8}"/>
              </a:ext>
            </a:extLst>
          </p:cNvPr>
          <p:cNvSpPr txBox="1"/>
          <p:nvPr/>
        </p:nvSpPr>
        <p:spPr>
          <a:xfrm>
            <a:off x="11361056" y="1914059"/>
            <a:ext cx="878238" cy="307777"/>
          </a:xfrm>
          <a:prstGeom prst="rect">
            <a:avLst/>
          </a:prstGeom>
          <a:noFill/>
        </p:spPr>
        <p:txBody>
          <a:bodyPr wrap="square" rtlCol="0">
            <a:spAutoFit/>
          </a:bodyPr>
          <a:lstStyle/>
          <a:p>
            <a:r>
              <a:rPr lang="en-US" sz="1400" dirty="0"/>
              <a:t>should</a:t>
            </a:r>
          </a:p>
        </p:txBody>
      </p:sp>
      <p:sp>
        <p:nvSpPr>
          <p:cNvPr id="159" name="TextBox 158">
            <a:extLst>
              <a:ext uri="{FF2B5EF4-FFF2-40B4-BE49-F238E27FC236}">
                <a16:creationId xmlns:a16="http://schemas.microsoft.com/office/drawing/2014/main" id="{E334BC8C-0587-4248-A8AE-4D82D8DBF17C}"/>
              </a:ext>
            </a:extLst>
          </p:cNvPr>
          <p:cNvSpPr txBox="1"/>
          <p:nvPr/>
        </p:nvSpPr>
        <p:spPr>
          <a:xfrm>
            <a:off x="11355860" y="1610006"/>
            <a:ext cx="842181" cy="307777"/>
          </a:xfrm>
          <a:prstGeom prst="rect">
            <a:avLst/>
          </a:prstGeom>
          <a:noFill/>
        </p:spPr>
        <p:txBody>
          <a:bodyPr wrap="square" rtlCol="0">
            <a:spAutoFit/>
          </a:bodyPr>
          <a:lstStyle/>
          <a:p>
            <a:r>
              <a:rPr lang="en-US" sz="1400" dirty="0"/>
              <a:t>sentence</a:t>
            </a:r>
          </a:p>
        </p:txBody>
      </p:sp>
      <p:sp>
        <p:nvSpPr>
          <p:cNvPr id="160" name="TextBox 159">
            <a:extLst>
              <a:ext uri="{FF2B5EF4-FFF2-40B4-BE49-F238E27FC236}">
                <a16:creationId xmlns:a16="http://schemas.microsoft.com/office/drawing/2014/main" id="{69EA6F04-82E1-40BB-BB1E-B880DD2A4CEA}"/>
              </a:ext>
            </a:extLst>
          </p:cNvPr>
          <p:cNvSpPr txBox="1"/>
          <p:nvPr/>
        </p:nvSpPr>
        <p:spPr>
          <a:xfrm>
            <a:off x="11361056" y="2710398"/>
            <a:ext cx="878238" cy="307777"/>
          </a:xfrm>
          <a:prstGeom prst="rect">
            <a:avLst/>
          </a:prstGeom>
          <a:noFill/>
        </p:spPr>
        <p:txBody>
          <a:bodyPr wrap="square" rtlCol="0">
            <a:spAutoFit/>
          </a:bodyPr>
          <a:lstStyle/>
          <a:p>
            <a:r>
              <a:rPr lang="en-US" sz="1400" b="1" dirty="0">
                <a:solidFill>
                  <a:schemeClr val="accent2"/>
                </a:solidFill>
              </a:rPr>
              <a:t>the</a:t>
            </a:r>
          </a:p>
        </p:txBody>
      </p:sp>
      <p:sp>
        <p:nvSpPr>
          <p:cNvPr id="162" name="Rectangle 161">
            <a:extLst>
              <a:ext uri="{FF2B5EF4-FFF2-40B4-BE49-F238E27FC236}">
                <a16:creationId xmlns:a16="http://schemas.microsoft.com/office/drawing/2014/main" id="{DE2A6980-D319-4C12-9C42-120C4D7D30BB}"/>
              </a:ext>
            </a:extLst>
          </p:cNvPr>
          <p:cNvSpPr/>
          <p:nvPr/>
        </p:nvSpPr>
        <p:spPr>
          <a:xfrm>
            <a:off x="10519062" y="5741945"/>
            <a:ext cx="759272" cy="24025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endParaRPr>
          </a:p>
        </p:txBody>
      </p:sp>
      <p:sp>
        <p:nvSpPr>
          <p:cNvPr id="163" name="Double Bracket 162">
            <a:extLst>
              <a:ext uri="{FF2B5EF4-FFF2-40B4-BE49-F238E27FC236}">
                <a16:creationId xmlns:a16="http://schemas.microsoft.com/office/drawing/2014/main" id="{51AABF78-BBF0-4C61-BDB1-F5333F776858}"/>
              </a:ext>
            </a:extLst>
          </p:cNvPr>
          <p:cNvSpPr/>
          <p:nvPr/>
        </p:nvSpPr>
        <p:spPr>
          <a:xfrm>
            <a:off x="10512033" y="3708415"/>
            <a:ext cx="766301" cy="2363569"/>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0.12</a:t>
            </a:r>
          </a:p>
          <a:p>
            <a:pPr algn="ctr"/>
            <a:r>
              <a:rPr lang="en-US" dirty="0"/>
              <a:t>0.21</a:t>
            </a:r>
          </a:p>
          <a:p>
            <a:pPr algn="ctr"/>
            <a:r>
              <a:rPr lang="en-US" dirty="0"/>
              <a:t>0.10</a:t>
            </a:r>
          </a:p>
          <a:p>
            <a:pPr algn="ctr"/>
            <a:r>
              <a:rPr lang="en-US" dirty="0"/>
              <a:t>0.06</a:t>
            </a:r>
          </a:p>
          <a:p>
            <a:pPr algn="ctr"/>
            <a:endParaRPr lang="en-US" dirty="0"/>
          </a:p>
          <a:p>
            <a:pPr algn="ctr"/>
            <a:endParaRPr lang="en-US" dirty="0"/>
          </a:p>
          <a:p>
            <a:pPr algn="ctr"/>
            <a:r>
              <a:rPr lang="en-US" dirty="0"/>
              <a:t>0.13</a:t>
            </a:r>
          </a:p>
          <a:p>
            <a:pPr algn="ctr"/>
            <a:r>
              <a:rPr lang="en-US" dirty="0"/>
              <a:t>-0.91</a:t>
            </a:r>
          </a:p>
        </p:txBody>
      </p:sp>
      <p:sp>
        <p:nvSpPr>
          <p:cNvPr id="164" name="TextBox 163">
            <a:extLst>
              <a:ext uri="{FF2B5EF4-FFF2-40B4-BE49-F238E27FC236}">
                <a16:creationId xmlns:a16="http://schemas.microsoft.com/office/drawing/2014/main" id="{D6217DB0-B8A6-47B3-966E-77015F255BB7}"/>
              </a:ext>
            </a:extLst>
          </p:cNvPr>
          <p:cNvSpPr txBox="1"/>
          <p:nvPr/>
        </p:nvSpPr>
        <p:spPr>
          <a:xfrm>
            <a:off x="11364949" y="3758265"/>
            <a:ext cx="625098" cy="307777"/>
          </a:xfrm>
          <a:prstGeom prst="rect">
            <a:avLst/>
          </a:prstGeom>
          <a:noFill/>
        </p:spPr>
        <p:txBody>
          <a:bodyPr wrap="square" rtlCol="0">
            <a:spAutoFit/>
          </a:bodyPr>
          <a:lstStyle/>
          <a:p>
            <a:r>
              <a:rPr lang="en-US" sz="1400" dirty="0"/>
              <a:t>man</a:t>
            </a:r>
          </a:p>
        </p:txBody>
      </p:sp>
      <p:sp>
        <p:nvSpPr>
          <p:cNvPr id="165" name="TextBox 164">
            <a:extLst>
              <a:ext uri="{FF2B5EF4-FFF2-40B4-BE49-F238E27FC236}">
                <a16:creationId xmlns:a16="http://schemas.microsoft.com/office/drawing/2014/main" id="{5D344C1E-BD38-4F16-97F0-5ED89BFC6B5D}"/>
              </a:ext>
            </a:extLst>
          </p:cNvPr>
          <p:cNvSpPr txBox="1"/>
          <p:nvPr/>
        </p:nvSpPr>
        <p:spPr>
          <a:xfrm>
            <a:off x="11364949" y="4016875"/>
            <a:ext cx="681926" cy="307777"/>
          </a:xfrm>
          <a:prstGeom prst="rect">
            <a:avLst/>
          </a:prstGeom>
          <a:noFill/>
        </p:spPr>
        <p:txBody>
          <a:bodyPr wrap="square" rtlCol="0">
            <a:spAutoFit/>
          </a:bodyPr>
          <a:lstStyle/>
          <a:p>
            <a:r>
              <a:rPr lang="en-US" sz="1400" dirty="0"/>
              <a:t>passes</a:t>
            </a:r>
          </a:p>
        </p:txBody>
      </p:sp>
      <p:sp>
        <p:nvSpPr>
          <p:cNvPr id="166" name="TextBox 165">
            <a:extLst>
              <a:ext uri="{FF2B5EF4-FFF2-40B4-BE49-F238E27FC236}">
                <a16:creationId xmlns:a16="http://schemas.microsoft.com/office/drawing/2014/main" id="{C7A0BF6B-8233-476D-9E4B-99B0473F3126}"/>
              </a:ext>
            </a:extLst>
          </p:cNvPr>
          <p:cNvSpPr txBox="1"/>
          <p:nvPr/>
        </p:nvSpPr>
        <p:spPr>
          <a:xfrm>
            <a:off x="11364949" y="5702827"/>
            <a:ext cx="878238" cy="307777"/>
          </a:xfrm>
          <a:prstGeom prst="rect">
            <a:avLst/>
          </a:prstGeom>
          <a:noFill/>
        </p:spPr>
        <p:txBody>
          <a:bodyPr wrap="square" rtlCol="0">
            <a:spAutoFit/>
          </a:bodyPr>
          <a:lstStyle/>
          <a:p>
            <a:r>
              <a:rPr lang="en-US" sz="1400" b="1" dirty="0">
                <a:solidFill>
                  <a:schemeClr val="accent2"/>
                </a:solidFill>
              </a:rPr>
              <a:t>who</a:t>
            </a:r>
          </a:p>
        </p:txBody>
      </p:sp>
      <p:sp>
        <p:nvSpPr>
          <p:cNvPr id="167" name="TextBox 166">
            <a:extLst>
              <a:ext uri="{FF2B5EF4-FFF2-40B4-BE49-F238E27FC236}">
                <a16:creationId xmlns:a16="http://schemas.microsoft.com/office/drawing/2014/main" id="{7783DAB3-799A-473E-BAA7-36091D270660}"/>
              </a:ext>
            </a:extLst>
          </p:cNvPr>
          <p:cNvSpPr txBox="1"/>
          <p:nvPr/>
        </p:nvSpPr>
        <p:spPr>
          <a:xfrm>
            <a:off x="11364949" y="4617621"/>
            <a:ext cx="878238" cy="307777"/>
          </a:xfrm>
          <a:prstGeom prst="rect">
            <a:avLst/>
          </a:prstGeom>
          <a:noFill/>
        </p:spPr>
        <p:txBody>
          <a:bodyPr wrap="square" rtlCol="0">
            <a:spAutoFit/>
          </a:bodyPr>
          <a:lstStyle/>
          <a:p>
            <a:r>
              <a:rPr lang="en-US" sz="1400" dirty="0"/>
              <a:t>should</a:t>
            </a:r>
          </a:p>
        </p:txBody>
      </p:sp>
      <p:sp>
        <p:nvSpPr>
          <p:cNvPr id="169" name="TextBox 168">
            <a:extLst>
              <a:ext uri="{FF2B5EF4-FFF2-40B4-BE49-F238E27FC236}">
                <a16:creationId xmlns:a16="http://schemas.microsoft.com/office/drawing/2014/main" id="{3B3371FD-8568-4830-952A-418D66F54443}"/>
              </a:ext>
            </a:extLst>
          </p:cNvPr>
          <p:cNvSpPr txBox="1"/>
          <p:nvPr/>
        </p:nvSpPr>
        <p:spPr>
          <a:xfrm>
            <a:off x="11359753" y="4313568"/>
            <a:ext cx="842181" cy="307777"/>
          </a:xfrm>
          <a:prstGeom prst="rect">
            <a:avLst/>
          </a:prstGeom>
          <a:noFill/>
        </p:spPr>
        <p:txBody>
          <a:bodyPr wrap="square" rtlCol="0">
            <a:spAutoFit/>
          </a:bodyPr>
          <a:lstStyle/>
          <a:p>
            <a:r>
              <a:rPr lang="en-US" sz="1400" dirty="0"/>
              <a:t>sentence</a:t>
            </a:r>
          </a:p>
        </p:txBody>
      </p:sp>
      <p:sp>
        <p:nvSpPr>
          <p:cNvPr id="170" name="TextBox 169">
            <a:extLst>
              <a:ext uri="{FF2B5EF4-FFF2-40B4-BE49-F238E27FC236}">
                <a16:creationId xmlns:a16="http://schemas.microsoft.com/office/drawing/2014/main" id="{BA528AE7-C3D0-4429-AF54-B03FE4727284}"/>
              </a:ext>
            </a:extLst>
          </p:cNvPr>
          <p:cNvSpPr txBox="1"/>
          <p:nvPr/>
        </p:nvSpPr>
        <p:spPr>
          <a:xfrm>
            <a:off x="11364949" y="5413960"/>
            <a:ext cx="878238" cy="307777"/>
          </a:xfrm>
          <a:prstGeom prst="rect">
            <a:avLst/>
          </a:prstGeom>
          <a:noFill/>
        </p:spPr>
        <p:txBody>
          <a:bodyPr wrap="square" rtlCol="0">
            <a:spAutoFit/>
          </a:bodyPr>
          <a:lstStyle/>
          <a:p>
            <a:r>
              <a:rPr lang="en-US" sz="1400" dirty="0"/>
              <a:t>the</a:t>
            </a:r>
          </a:p>
        </p:txBody>
      </p:sp>
      <p:pic>
        <p:nvPicPr>
          <p:cNvPr id="38" name="Picture 37">
            <a:extLst>
              <a:ext uri="{FF2B5EF4-FFF2-40B4-BE49-F238E27FC236}">
                <a16:creationId xmlns:a16="http://schemas.microsoft.com/office/drawing/2014/main" id="{9D7841F7-471C-41B8-A02A-8D391C40BFD9}"/>
              </a:ext>
            </a:extLst>
          </p:cNvPr>
          <p:cNvPicPr>
            <a:picLocks noChangeAspect="1"/>
          </p:cNvPicPr>
          <p:nvPr/>
        </p:nvPicPr>
        <p:blipFill>
          <a:blip r:embed="rId9"/>
          <a:stretch>
            <a:fillRect/>
          </a:stretch>
        </p:blipFill>
        <p:spPr>
          <a:xfrm rot="16200000">
            <a:off x="8366166" y="3554498"/>
            <a:ext cx="318528" cy="194656"/>
          </a:xfrm>
          <a:prstGeom prst="rect">
            <a:avLst/>
          </a:prstGeom>
        </p:spPr>
      </p:pic>
      <p:pic>
        <p:nvPicPr>
          <p:cNvPr id="39" name="Picture 38">
            <a:extLst>
              <a:ext uri="{FF2B5EF4-FFF2-40B4-BE49-F238E27FC236}">
                <a16:creationId xmlns:a16="http://schemas.microsoft.com/office/drawing/2014/main" id="{2FC5DD84-F20C-41CF-9442-8D8F43B567F0}"/>
              </a:ext>
            </a:extLst>
          </p:cNvPr>
          <p:cNvPicPr>
            <a:picLocks noChangeAspect="1"/>
          </p:cNvPicPr>
          <p:nvPr/>
        </p:nvPicPr>
        <p:blipFill>
          <a:blip r:embed="rId9"/>
          <a:stretch>
            <a:fillRect/>
          </a:stretch>
        </p:blipFill>
        <p:spPr>
          <a:xfrm rot="16200000">
            <a:off x="9506794" y="2370809"/>
            <a:ext cx="318528" cy="194656"/>
          </a:xfrm>
          <a:prstGeom prst="rect">
            <a:avLst/>
          </a:prstGeom>
        </p:spPr>
      </p:pic>
      <p:pic>
        <p:nvPicPr>
          <p:cNvPr id="40" name="Picture 39">
            <a:extLst>
              <a:ext uri="{FF2B5EF4-FFF2-40B4-BE49-F238E27FC236}">
                <a16:creationId xmlns:a16="http://schemas.microsoft.com/office/drawing/2014/main" id="{E44F4BB9-7195-4243-83B4-7CFB41E22F63}"/>
              </a:ext>
            </a:extLst>
          </p:cNvPr>
          <p:cNvPicPr>
            <a:picLocks noChangeAspect="1"/>
          </p:cNvPicPr>
          <p:nvPr/>
        </p:nvPicPr>
        <p:blipFill>
          <a:blip r:embed="rId9"/>
          <a:stretch>
            <a:fillRect/>
          </a:stretch>
        </p:blipFill>
        <p:spPr>
          <a:xfrm rot="16200000">
            <a:off x="9518746" y="4982956"/>
            <a:ext cx="318528" cy="194656"/>
          </a:xfrm>
          <a:prstGeom prst="rect">
            <a:avLst/>
          </a:prstGeom>
        </p:spPr>
      </p:pic>
      <p:pic>
        <p:nvPicPr>
          <p:cNvPr id="41" name="Picture 40">
            <a:extLst>
              <a:ext uri="{FF2B5EF4-FFF2-40B4-BE49-F238E27FC236}">
                <a16:creationId xmlns:a16="http://schemas.microsoft.com/office/drawing/2014/main" id="{0EC9C048-19E3-4519-95F8-5625438BF666}"/>
              </a:ext>
            </a:extLst>
          </p:cNvPr>
          <p:cNvPicPr>
            <a:picLocks noChangeAspect="1"/>
          </p:cNvPicPr>
          <p:nvPr/>
        </p:nvPicPr>
        <p:blipFill>
          <a:blip r:embed="rId9"/>
          <a:stretch>
            <a:fillRect/>
          </a:stretch>
        </p:blipFill>
        <p:spPr>
          <a:xfrm rot="16200000">
            <a:off x="11369166" y="2365829"/>
            <a:ext cx="318528" cy="194656"/>
          </a:xfrm>
          <a:prstGeom prst="rect">
            <a:avLst/>
          </a:prstGeom>
        </p:spPr>
      </p:pic>
      <p:pic>
        <p:nvPicPr>
          <p:cNvPr id="42" name="Picture 41">
            <a:extLst>
              <a:ext uri="{FF2B5EF4-FFF2-40B4-BE49-F238E27FC236}">
                <a16:creationId xmlns:a16="http://schemas.microsoft.com/office/drawing/2014/main" id="{3CE5F6B8-08CF-4603-A198-440A47D2A063}"/>
              </a:ext>
            </a:extLst>
          </p:cNvPr>
          <p:cNvPicPr>
            <a:picLocks noChangeAspect="1"/>
          </p:cNvPicPr>
          <p:nvPr/>
        </p:nvPicPr>
        <p:blipFill>
          <a:blip r:embed="rId9"/>
          <a:stretch>
            <a:fillRect/>
          </a:stretch>
        </p:blipFill>
        <p:spPr>
          <a:xfrm rot="16200000">
            <a:off x="10777313" y="5069390"/>
            <a:ext cx="318528" cy="194656"/>
          </a:xfrm>
          <a:prstGeom prst="rect">
            <a:avLst/>
          </a:prstGeom>
        </p:spPr>
      </p:pic>
      <p:sp>
        <p:nvSpPr>
          <p:cNvPr id="43" name="TextBox 42">
            <a:extLst>
              <a:ext uri="{FF2B5EF4-FFF2-40B4-BE49-F238E27FC236}">
                <a16:creationId xmlns:a16="http://schemas.microsoft.com/office/drawing/2014/main" id="{A2C18CC3-4F5B-4CE5-8B46-AD8EBAB4B227}"/>
              </a:ext>
            </a:extLst>
          </p:cNvPr>
          <p:cNvSpPr txBox="1"/>
          <p:nvPr/>
        </p:nvSpPr>
        <p:spPr>
          <a:xfrm>
            <a:off x="11591592" y="2271549"/>
            <a:ext cx="640976" cy="369332"/>
          </a:xfrm>
          <a:prstGeom prst="rect">
            <a:avLst/>
          </a:prstGeom>
          <a:noFill/>
        </p:spPr>
        <p:txBody>
          <a:bodyPr wrap="square" rtlCol="0">
            <a:spAutoFit/>
          </a:bodyPr>
          <a:lstStyle/>
          <a:p>
            <a:r>
              <a:rPr lang="en-US" dirty="0"/>
              <a:t>c = 1</a:t>
            </a:r>
          </a:p>
        </p:txBody>
      </p:sp>
      <p:sp>
        <p:nvSpPr>
          <p:cNvPr id="44" name="TextBox 43">
            <a:extLst>
              <a:ext uri="{FF2B5EF4-FFF2-40B4-BE49-F238E27FC236}">
                <a16:creationId xmlns:a16="http://schemas.microsoft.com/office/drawing/2014/main" id="{A837FF46-CB77-489E-936A-79D7E0AF038A}"/>
              </a:ext>
            </a:extLst>
          </p:cNvPr>
          <p:cNvSpPr txBox="1"/>
          <p:nvPr/>
        </p:nvSpPr>
        <p:spPr>
          <a:xfrm>
            <a:off x="11588127" y="4979917"/>
            <a:ext cx="640976" cy="369332"/>
          </a:xfrm>
          <a:prstGeom prst="rect">
            <a:avLst/>
          </a:prstGeom>
          <a:noFill/>
        </p:spPr>
        <p:txBody>
          <a:bodyPr wrap="square" rtlCol="0">
            <a:spAutoFit/>
          </a:bodyPr>
          <a:lstStyle/>
          <a:p>
            <a:r>
              <a:rPr lang="en-US" dirty="0"/>
              <a:t>c = 2</a:t>
            </a:r>
          </a:p>
        </p:txBody>
      </p:sp>
      <p:pic>
        <p:nvPicPr>
          <p:cNvPr id="45" name="Picture 44">
            <a:extLst>
              <a:ext uri="{FF2B5EF4-FFF2-40B4-BE49-F238E27FC236}">
                <a16:creationId xmlns:a16="http://schemas.microsoft.com/office/drawing/2014/main" id="{BE0F4E9B-E75C-4CC6-851E-4B3B84CB0A44}"/>
              </a:ext>
            </a:extLst>
          </p:cNvPr>
          <p:cNvPicPr>
            <a:picLocks noChangeAspect="1"/>
          </p:cNvPicPr>
          <p:nvPr/>
        </p:nvPicPr>
        <p:blipFill>
          <a:blip r:embed="rId9"/>
          <a:stretch>
            <a:fillRect/>
          </a:stretch>
        </p:blipFill>
        <p:spPr>
          <a:xfrm rot="16200000">
            <a:off x="10773420" y="2361708"/>
            <a:ext cx="318528" cy="194656"/>
          </a:xfrm>
          <a:prstGeom prst="rect">
            <a:avLst/>
          </a:prstGeom>
        </p:spPr>
      </p:pic>
      <p:sp>
        <p:nvSpPr>
          <p:cNvPr id="46" name="TextBox 45">
            <a:extLst>
              <a:ext uri="{FF2B5EF4-FFF2-40B4-BE49-F238E27FC236}">
                <a16:creationId xmlns:a16="http://schemas.microsoft.com/office/drawing/2014/main" id="{28339E72-42A3-41FE-83BC-0A3859D7C5AF}"/>
              </a:ext>
            </a:extLst>
          </p:cNvPr>
          <p:cNvSpPr txBox="1"/>
          <p:nvPr/>
        </p:nvSpPr>
        <p:spPr>
          <a:xfrm>
            <a:off x="8647490" y="3154275"/>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104200921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CCE18D78-CE95-4338-A033-170FFC9930FB}"/>
              </a:ext>
            </a:extLst>
          </p:cNvPr>
          <p:cNvGrpSpPr/>
          <p:nvPr/>
        </p:nvGrpSpPr>
        <p:grpSpPr>
          <a:xfrm>
            <a:off x="570089" y="2315306"/>
            <a:ext cx="4141693" cy="1887070"/>
            <a:chOff x="1483658" y="2393576"/>
            <a:chExt cx="4141693" cy="1887070"/>
          </a:xfrm>
        </p:grpSpPr>
        <p:sp>
          <p:nvSpPr>
            <p:cNvPr id="5" name="Rectangle 4">
              <a:extLst>
                <a:ext uri="{FF2B5EF4-FFF2-40B4-BE49-F238E27FC236}">
                  <a16:creationId xmlns:a16="http://schemas.microsoft.com/office/drawing/2014/main" id="{F797AA63-D887-41C5-92DE-45FB01A69431}"/>
                </a:ext>
              </a:extLst>
            </p:cNvPr>
            <p:cNvSpPr/>
            <p:nvPr/>
          </p:nvSpPr>
          <p:spPr>
            <a:xfrm>
              <a:off x="3164541" y="3460376"/>
              <a:ext cx="820270" cy="820270"/>
            </a:xfrm>
            <a:prstGeom prst="rect">
              <a:avLst/>
            </a:prstGeom>
            <a:solidFill>
              <a:srgbClr val="99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0.51</a:t>
              </a:r>
            </a:p>
          </p:txBody>
        </p:sp>
        <p:sp>
          <p:nvSpPr>
            <p:cNvPr id="6" name="Rectangle 5">
              <a:extLst>
                <a:ext uri="{FF2B5EF4-FFF2-40B4-BE49-F238E27FC236}">
                  <a16:creationId xmlns:a16="http://schemas.microsoft.com/office/drawing/2014/main" id="{3A5C9864-C03A-42F3-AABD-9DFC7DFC3482}"/>
                </a:ext>
              </a:extLst>
            </p:cNvPr>
            <p:cNvSpPr/>
            <p:nvPr/>
          </p:nvSpPr>
          <p:spPr>
            <a:xfrm>
              <a:off x="3984811" y="3460376"/>
              <a:ext cx="820270" cy="820270"/>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0.91</a:t>
              </a:r>
            </a:p>
          </p:txBody>
        </p:sp>
        <p:sp>
          <p:nvSpPr>
            <p:cNvPr id="7" name="Rectangle 6">
              <a:extLst>
                <a:ext uri="{FF2B5EF4-FFF2-40B4-BE49-F238E27FC236}">
                  <a16:creationId xmlns:a16="http://schemas.microsoft.com/office/drawing/2014/main" id="{F2DA3BE5-2323-424F-A834-770F7945391B}"/>
                </a:ext>
              </a:extLst>
            </p:cNvPr>
            <p:cNvSpPr/>
            <p:nvPr/>
          </p:nvSpPr>
          <p:spPr>
            <a:xfrm>
              <a:off x="4805081" y="3460376"/>
              <a:ext cx="820270" cy="82027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0.65</a:t>
              </a:r>
            </a:p>
          </p:txBody>
        </p:sp>
        <p:sp>
          <p:nvSpPr>
            <p:cNvPr id="8" name="Rectangle 7">
              <a:extLst>
                <a:ext uri="{FF2B5EF4-FFF2-40B4-BE49-F238E27FC236}">
                  <a16:creationId xmlns:a16="http://schemas.microsoft.com/office/drawing/2014/main" id="{5C1F9512-CAE2-4F68-B493-A67AFA202118}"/>
                </a:ext>
              </a:extLst>
            </p:cNvPr>
            <p:cNvSpPr/>
            <p:nvPr/>
          </p:nvSpPr>
          <p:spPr>
            <a:xfrm>
              <a:off x="3164541" y="2393576"/>
              <a:ext cx="820270" cy="820270"/>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0.11</a:t>
              </a:r>
            </a:p>
          </p:txBody>
        </p:sp>
        <p:sp>
          <p:nvSpPr>
            <p:cNvPr id="9" name="Rectangle 8">
              <a:extLst>
                <a:ext uri="{FF2B5EF4-FFF2-40B4-BE49-F238E27FC236}">
                  <a16:creationId xmlns:a16="http://schemas.microsoft.com/office/drawing/2014/main" id="{7B3F0C34-F5C0-4598-963B-24F2D359DB75}"/>
                </a:ext>
              </a:extLst>
            </p:cNvPr>
            <p:cNvSpPr/>
            <p:nvPr/>
          </p:nvSpPr>
          <p:spPr>
            <a:xfrm>
              <a:off x="3984811" y="2393576"/>
              <a:ext cx="820270" cy="820270"/>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0.34</a:t>
              </a:r>
            </a:p>
          </p:txBody>
        </p:sp>
        <p:sp>
          <p:nvSpPr>
            <p:cNvPr id="10" name="Rectangle 9">
              <a:extLst>
                <a:ext uri="{FF2B5EF4-FFF2-40B4-BE49-F238E27FC236}">
                  <a16:creationId xmlns:a16="http://schemas.microsoft.com/office/drawing/2014/main" id="{DD41B73F-6035-4B5C-B576-4A6B2145BF80}"/>
                </a:ext>
              </a:extLst>
            </p:cNvPr>
            <p:cNvSpPr/>
            <p:nvPr/>
          </p:nvSpPr>
          <p:spPr>
            <a:xfrm>
              <a:off x="4805081" y="2393576"/>
              <a:ext cx="820270" cy="82027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0.54</a:t>
              </a:r>
            </a:p>
          </p:txBody>
        </p:sp>
        <p:sp>
          <p:nvSpPr>
            <p:cNvPr id="11" name="TextBox 10">
              <a:extLst>
                <a:ext uri="{FF2B5EF4-FFF2-40B4-BE49-F238E27FC236}">
                  <a16:creationId xmlns:a16="http://schemas.microsoft.com/office/drawing/2014/main" id="{3D065DB3-3536-4D1D-B349-B21BE72137AE}"/>
                </a:ext>
              </a:extLst>
            </p:cNvPr>
            <p:cNvSpPr txBox="1"/>
            <p:nvPr/>
          </p:nvSpPr>
          <p:spPr>
            <a:xfrm>
              <a:off x="1483659" y="2572871"/>
              <a:ext cx="1465729" cy="461665"/>
            </a:xfrm>
            <a:prstGeom prst="rect">
              <a:avLst/>
            </a:prstGeom>
            <a:noFill/>
          </p:spPr>
          <p:txBody>
            <a:bodyPr wrap="square" rtlCol="0">
              <a:spAutoFit/>
            </a:bodyPr>
            <a:lstStyle/>
            <a:p>
              <a:r>
                <a:rPr lang="en-US" sz="2400" b="1" dirty="0">
                  <a:solidFill>
                    <a:schemeClr val="accent1">
                      <a:lumMod val="75000"/>
                    </a:schemeClr>
                  </a:solidFill>
                  <a:effectLst>
                    <a:outerShdw blurRad="38100" dist="38100" dir="2700000" algn="tl">
                      <a:srgbClr val="000000">
                        <a:alpha val="43137"/>
                      </a:srgbClr>
                    </a:outerShdw>
                  </a:effectLst>
                </a:rPr>
                <a:t>Achieve</a:t>
              </a:r>
            </a:p>
          </p:txBody>
        </p:sp>
        <p:sp>
          <p:nvSpPr>
            <p:cNvPr id="12" name="TextBox 11">
              <a:extLst>
                <a:ext uri="{FF2B5EF4-FFF2-40B4-BE49-F238E27FC236}">
                  <a16:creationId xmlns:a16="http://schemas.microsoft.com/office/drawing/2014/main" id="{190369B8-52A2-4CE3-87D9-B5994FB81DA9}"/>
                </a:ext>
              </a:extLst>
            </p:cNvPr>
            <p:cNvSpPr txBox="1"/>
            <p:nvPr/>
          </p:nvSpPr>
          <p:spPr>
            <a:xfrm>
              <a:off x="1483658" y="3639678"/>
              <a:ext cx="1465729" cy="461665"/>
            </a:xfrm>
            <a:prstGeom prst="rect">
              <a:avLst/>
            </a:prstGeom>
            <a:noFill/>
          </p:spPr>
          <p:txBody>
            <a:bodyPr wrap="square" rtlCol="0">
              <a:spAutoFit/>
            </a:bodyPr>
            <a:lstStyle/>
            <a:p>
              <a:r>
                <a:rPr lang="en-US" sz="2400" b="1" dirty="0">
                  <a:solidFill>
                    <a:schemeClr val="accent1">
                      <a:lumMod val="75000"/>
                    </a:schemeClr>
                  </a:solidFill>
                  <a:effectLst>
                    <a:outerShdw blurRad="38100" dist="38100" dir="2700000" algn="tl">
                      <a:srgbClr val="000000">
                        <a:alpha val="43137"/>
                      </a:srgbClr>
                    </a:outerShdw>
                  </a:effectLst>
                </a:rPr>
                <a:t>Success</a:t>
              </a:r>
            </a:p>
          </p:txBody>
        </p:sp>
      </p:grpSp>
      <p:grpSp>
        <p:nvGrpSpPr>
          <p:cNvPr id="13" name="Group 12">
            <a:extLst>
              <a:ext uri="{FF2B5EF4-FFF2-40B4-BE49-F238E27FC236}">
                <a16:creationId xmlns:a16="http://schemas.microsoft.com/office/drawing/2014/main" id="{2EBD750A-3D91-4CE4-BAC6-2156D32A0A1E}"/>
              </a:ext>
            </a:extLst>
          </p:cNvPr>
          <p:cNvGrpSpPr/>
          <p:nvPr/>
        </p:nvGrpSpPr>
        <p:grpSpPr>
          <a:xfrm>
            <a:off x="5317432" y="1127887"/>
            <a:ext cx="4750494" cy="4346512"/>
            <a:chOff x="5264362" y="475324"/>
            <a:chExt cx="6082639" cy="5565372"/>
          </a:xfrm>
        </p:grpSpPr>
        <p:cxnSp>
          <p:nvCxnSpPr>
            <p:cNvPr id="14" name="Straight Arrow Connector 13">
              <a:extLst>
                <a:ext uri="{FF2B5EF4-FFF2-40B4-BE49-F238E27FC236}">
                  <a16:creationId xmlns:a16="http://schemas.microsoft.com/office/drawing/2014/main" id="{2CC1BD0A-7632-44BD-8A79-504BD42DAA1C}"/>
                </a:ext>
              </a:extLst>
            </p:cNvPr>
            <p:cNvCxnSpPr>
              <a:cxnSpLocks/>
            </p:cNvCxnSpPr>
            <p:nvPr/>
          </p:nvCxnSpPr>
          <p:spPr>
            <a:xfrm>
              <a:off x="7163214" y="4311396"/>
              <a:ext cx="3836072" cy="0"/>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5AE6AF6B-DAA3-4566-86F0-8AAA6EAA17C2}"/>
                </a:ext>
              </a:extLst>
            </p:cNvPr>
            <p:cNvCxnSpPr>
              <a:cxnSpLocks/>
            </p:cNvCxnSpPr>
            <p:nvPr/>
          </p:nvCxnSpPr>
          <p:spPr>
            <a:xfrm flipV="1">
              <a:off x="7163214" y="475324"/>
              <a:ext cx="0" cy="3836072"/>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93F6A844-3080-4A3D-B396-AC49427DF28B}"/>
                </a:ext>
              </a:extLst>
            </p:cNvPr>
            <p:cNvSpPr txBox="1"/>
            <p:nvPr/>
          </p:nvSpPr>
          <p:spPr>
            <a:xfrm>
              <a:off x="10103005" y="4441393"/>
              <a:ext cx="1243996" cy="354676"/>
            </a:xfrm>
            <a:prstGeom prst="rect">
              <a:avLst/>
            </a:prstGeom>
            <a:noFill/>
          </p:spPr>
          <p:txBody>
            <a:bodyPr wrap="square" rtlCol="0">
              <a:spAutoFit/>
            </a:bodyPr>
            <a:lstStyle/>
            <a:p>
              <a:r>
                <a:rPr lang="en-US" sz="1200" dirty="0"/>
                <a:t>Dimension 1</a:t>
              </a:r>
            </a:p>
          </p:txBody>
        </p:sp>
        <p:sp>
          <p:nvSpPr>
            <p:cNvPr id="17" name="TextBox 16">
              <a:extLst>
                <a:ext uri="{FF2B5EF4-FFF2-40B4-BE49-F238E27FC236}">
                  <a16:creationId xmlns:a16="http://schemas.microsoft.com/office/drawing/2014/main" id="{45F563EB-69F6-4348-B887-38C0B8DA4E8F}"/>
                </a:ext>
              </a:extLst>
            </p:cNvPr>
            <p:cNvSpPr txBox="1"/>
            <p:nvPr/>
          </p:nvSpPr>
          <p:spPr>
            <a:xfrm rot="16200000">
              <a:off x="6274675" y="963813"/>
              <a:ext cx="1261558" cy="354676"/>
            </a:xfrm>
            <a:prstGeom prst="rect">
              <a:avLst/>
            </a:prstGeom>
            <a:noFill/>
          </p:spPr>
          <p:txBody>
            <a:bodyPr wrap="square" rtlCol="0">
              <a:spAutoFit/>
            </a:bodyPr>
            <a:lstStyle/>
            <a:p>
              <a:r>
                <a:rPr lang="en-US" sz="1200" dirty="0"/>
                <a:t>Dimension 3</a:t>
              </a:r>
            </a:p>
          </p:txBody>
        </p:sp>
        <p:cxnSp>
          <p:nvCxnSpPr>
            <p:cNvPr id="18" name="Straight Arrow Connector 17">
              <a:extLst>
                <a:ext uri="{FF2B5EF4-FFF2-40B4-BE49-F238E27FC236}">
                  <a16:creationId xmlns:a16="http://schemas.microsoft.com/office/drawing/2014/main" id="{CAFA6940-A73B-4946-9FA6-94822040F5DD}"/>
                </a:ext>
              </a:extLst>
            </p:cNvPr>
            <p:cNvCxnSpPr>
              <a:cxnSpLocks/>
            </p:cNvCxnSpPr>
            <p:nvPr/>
          </p:nvCxnSpPr>
          <p:spPr>
            <a:xfrm flipH="1">
              <a:off x="6135787" y="4309250"/>
              <a:ext cx="1023275" cy="1558735"/>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4AC49160-CA6D-4E99-BF46-A48CFC1AC4FD}"/>
                </a:ext>
              </a:extLst>
            </p:cNvPr>
            <p:cNvSpPr txBox="1"/>
            <p:nvPr/>
          </p:nvSpPr>
          <p:spPr>
            <a:xfrm rot="18220079">
              <a:off x="6171112" y="5232579"/>
              <a:ext cx="1261558" cy="354676"/>
            </a:xfrm>
            <a:prstGeom prst="rect">
              <a:avLst/>
            </a:prstGeom>
            <a:noFill/>
          </p:spPr>
          <p:txBody>
            <a:bodyPr wrap="square" rtlCol="0">
              <a:spAutoFit/>
            </a:bodyPr>
            <a:lstStyle/>
            <a:p>
              <a:r>
                <a:rPr lang="en-US" sz="1200" dirty="0"/>
                <a:t>Dimension 2</a:t>
              </a:r>
            </a:p>
          </p:txBody>
        </p:sp>
        <p:sp>
          <p:nvSpPr>
            <p:cNvPr id="20" name="Oval 19">
              <a:extLst>
                <a:ext uri="{FF2B5EF4-FFF2-40B4-BE49-F238E27FC236}">
                  <a16:creationId xmlns:a16="http://schemas.microsoft.com/office/drawing/2014/main" id="{7BDBF0E5-590A-468A-B0D1-F90C73FA0698}"/>
                </a:ext>
              </a:extLst>
            </p:cNvPr>
            <p:cNvSpPr/>
            <p:nvPr/>
          </p:nvSpPr>
          <p:spPr>
            <a:xfrm>
              <a:off x="9614647" y="2546604"/>
              <a:ext cx="156879" cy="15687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3E6B7106-D5D2-45DE-A249-6420AE995FCA}"/>
                </a:ext>
              </a:extLst>
            </p:cNvPr>
            <p:cNvSpPr/>
            <p:nvPr/>
          </p:nvSpPr>
          <p:spPr>
            <a:xfrm>
              <a:off x="6324124" y="3501328"/>
              <a:ext cx="156879" cy="15687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039747EE-B603-4850-96AC-3D072529AF5E}"/>
                </a:ext>
              </a:extLst>
            </p:cNvPr>
            <p:cNvSpPr txBox="1"/>
            <p:nvPr/>
          </p:nvSpPr>
          <p:spPr>
            <a:xfrm>
              <a:off x="9081250" y="1981741"/>
              <a:ext cx="1465729" cy="512310"/>
            </a:xfrm>
            <a:prstGeom prst="rect">
              <a:avLst/>
            </a:prstGeom>
            <a:noFill/>
          </p:spPr>
          <p:txBody>
            <a:bodyPr wrap="square" rtlCol="0">
              <a:spAutoFit/>
            </a:bodyPr>
            <a:lstStyle/>
            <a:p>
              <a:r>
                <a:rPr lang="en-US" sz="2000" b="1" dirty="0">
                  <a:solidFill>
                    <a:schemeClr val="accent1">
                      <a:lumMod val="75000"/>
                    </a:schemeClr>
                  </a:solidFill>
                  <a:effectLst>
                    <a:outerShdw blurRad="38100" dist="38100" dir="2700000" algn="tl">
                      <a:srgbClr val="000000">
                        <a:alpha val="43137"/>
                      </a:srgbClr>
                    </a:outerShdw>
                  </a:effectLst>
                </a:rPr>
                <a:t>Achieve</a:t>
              </a:r>
            </a:p>
          </p:txBody>
        </p:sp>
        <p:sp>
          <p:nvSpPr>
            <p:cNvPr id="23" name="TextBox 22">
              <a:extLst>
                <a:ext uri="{FF2B5EF4-FFF2-40B4-BE49-F238E27FC236}">
                  <a16:creationId xmlns:a16="http://schemas.microsoft.com/office/drawing/2014/main" id="{2812957B-6183-410A-9A68-9D8D7202AC5D}"/>
                </a:ext>
              </a:extLst>
            </p:cNvPr>
            <p:cNvSpPr txBox="1"/>
            <p:nvPr/>
          </p:nvSpPr>
          <p:spPr>
            <a:xfrm>
              <a:off x="5264362" y="2663496"/>
              <a:ext cx="1465729" cy="512310"/>
            </a:xfrm>
            <a:prstGeom prst="rect">
              <a:avLst/>
            </a:prstGeom>
            <a:noFill/>
          </p:spPr>
          <p:txBody>
            <a:bodyPr wrap="square" rtlCol="0">
              <a:spAutoFit/>
            </a:bodyPr>
            <a:lstStyle/>
            <a:p>
              <a:r>
                <a:rPr lang="en-US" sz="2000" b="1" dirty="0">
                  <a:solidFill>
                    <a:schemeClr val="accent1">
                      <a:lumMod val="75000"/>
                    </a:schemeClr>
                  </a:solidFill>
                  <a:effectLst>
                    <a:outerShdw blurRad="38100" dist="38100" dir="2700000" algn="tl">
                      <a:srgbClr val="000000">
                        <a:alpha val="43137"/>
                      </a:srgbClr>
                    </a:outerShdw>
                  </a:effectLst>
                </a:rPr>
                <a:t>Success</a:t>
              </a:r>
            </a:p>
          </p:txBody>
        </p:sp>
        <p:cxnSp>
          <p:nvCxnSpPr>
            <p:cNvPr id="24" name="Straight Arrow Connector 23">
              <a:extLst>
                <a:ext uri="{FF2B5EF4-FFF2-40B4-BE49-F238E27FC236}">
                  <a16:creationId xmlns:a16="http://schemas.microsoft.com/office/drawing/2014/main" id="{4CB5A19B-730D-4189-BE61-96C8D1870D59}"/>
                </a:ext>
              </a:extLst>
            </p:cNvPr>
            <p:cNvCxnSpPr>
              <a:stCxn id="21" idx="6"/>
              <a:endCxn id="20" idx="2"/>
            </p:cNvCxnSpPr>
            <p:nvPr/>
          </p:nvCxnSpPr>
          <p:spPr>
            <a:xfrm flipV="1">
              <a:off x="6481003" y="2625044"/>
              <a:ext cx="3133644" cy="954724"/>
            </a:xfrm>
            <a:prstGeom prst="straightConnector1">
              <a:avLst/>
            </a:prstGeom>
            <a:ln w="28575">
              <a:headEnd type="triangle" w="lg" len="med"/>
              <a:tailEnd type="triangle"/>
            </a:ln>
          </p:spPr>
          <p:style>
            <a:lnRef idx="1">
              <a:schemeClr val="accent1"/>
            </a:lnRef>
            <a:fillRef idx="0">
              <a:schemeClr val="accent1"/>
            </a:fillRef>
            <a:effectRef idx="0">
              <a:schemeClr val="accent1"/>
            </a:effectRef>
            <a:fontRef idx="minor">
              <a:schemeClr val="tx1"/>
            </a:fontRef>
          </p:style>
        </p:cxnSp>
      </p:grpSp>
      <p:cxnSp>
        <p:nvCxnSpPr>
          <p:cNvPr id="25" name="Straight Arrow Connector 24">
            <a:extLst>
              <a:ext uri="{FF2B5EF4-FFF2-40B4-BE49-F238E27FC236}">
                <a16:creationId xmlns:a16="http://schemas.microsoft.com/office/drawing/2014/main" id="{E044D4C6-4FB7-4FD8-90FF-B30B6DD6C5F6}"/>
              </a:ext>
            </a:extLst>
          </p:cNvPr>
          <p:cNvCxnSpPr>
            <a:cxnSpLocks/>
          </p:cNvCxnSpPr>
          <p:nvPr/>
        </p:nvCxnSpPr>
        <p:spPr>
          <a:xfrm flipH="1" flipV="1">
            <a:off x="7438925" y="3382106"/>
            <a:ext cx="856224" cy="1280216"/>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260713AA-8A70-4CBD-A1CE-D9CF41F15301}"/>
              </a:ext>
            </a:extLst>
          </p:cNvPr>
          <p:cNvSpPr txBox="1"/>
          <p:nvPr/>
        </p:nvSpPr>
        <p:spPr>
          <a:xfrm>
            <a:off x="7438926" y="4662321"/>
            <a:ext cx="1814612" cy="369332"/>
          </a:xfrm>
          <a:prstGeom prst="rect">
            <a:avLst/>
          </a:prstGeom>
          <a:noFill/>
          <a:ln w="25400">
            <a:solidFill>
              <a:srgbClr val="FF0000"/>
            </a:solidFill>
          </a:ln>
        </p:spPr>
        <p:txBody>
          <a:bodyPr wrap="square" rtlCol="0">
            <a:spAutoFit/>
          </a:bodyPr>
          <a:lstStyle/>
          <a:p>
            <a:pPr algn="ctr"/>
            <a:r>
              <a:rPr lang="en-US" b="1" dirty="0">
                <a:solidFill>
                  <a:srgbClr val="FF0000"/>
                </a:solidFill>
              </a:rPr>
              <a:t>Vector distance</a:t>
            </a:r>
          </a:p>
        </p:txBody>
      </p:sp>
      <p:sp>
        <p:nvSpPr>
          <p:cNvPr id="27" name="TextBox 26">
            <a:extLst>
              <a:ext uri="{FF2B5EF4-FFF2-40B4-BE49-F238E27FC236}">
                <a16:creationId xmlns:a16="http://schemas.microsoft.com/office/drawing/2014/main" id="{CD2FD13E-A8A0-4E71-AEB3-9474C5551B61}"/>
              </a:ext>
            </a:extLst>
          </p:cNvPr>
          <p:cNvSpPr txBox="1"/>
          <p:nvPr/>
        </p:nvSpPr>
        <p:spPr>
          <a:xfrm>
            <a:off x="2695184" y="3197440"/>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28" name="TextBox 27">
            <a:extLst>
              <a:ext uri="{FF2B5EF4-FFF2-40B4-BE49-F238E27FC236}">
                <a16:creationId xmlns:a16="http://schemas.microsoft.com/office/drawing/2014/main" id="{935A16C6-598C-42CE-99BC-D60C2814760B}"/>
              </a:ext>
            </a:extLst>
          </p:cNvPr>
          <p:cNvSpPr txBox="1"/>
          <p:nvPr/>
        </p:nvSpPr>
        <p:spPr>
          <a:xfrm>
            <a:off x="6599112" y="3197440"/>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384055121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527ECC54-9CA0-455F-9A86-FEFFB67AD1B2}"/>
              </a:ext>
            </a:extLst>
          </p:cNvPr>
          <p:cNvGrpSpPr/>
          <p:nvPr/>
        </p:nvGrpSpPr>
        <p:grpSpPr>
          <a:xfrm>
            <a:off x="531157" y="2290476"/>
            <a:ext cx="6965584" cy="466168"/>
            <a:chOff x="1091452" y="1394006"/>
            <a:chExt cx="6965584" cy="466168"/>
          </a:xfrm>
        </p:grpSpPr>
        <p:sp>
          <p:nvSpPr>
            <p:cNvPr id="2" name="Rectangle 1">
              <a:extLst>
                <a:ext uri="{FF2B5EF4-FFF2-40B4-BE49-F238E27FC236}">
                  <a16:creationId xmlns:a16="http://schemas.microsoft.com/office/drawing/2014/main" id="{0F7A59A5-684D-4FDD-B260-7D3B8D7DC130}"/>
                </a:ext>
              </a:extLst>
            </p:cNvPr>
            <p:cNvSpPr/>
            <p:nvPr/>
          </p:nvSpPr>
          <p:spPr>
            <a:xfrm>
              <a:off x="2886635" y="1394009"/>
              <a:ext cx="865094" cy="461683"/>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passes</a:t>
              </a:r>
            </a:p>
          </p:txBody>
        </p:sp>
        <p:sp>
          <p:nvSpPr>
            <p:cNvPr id="11" name="Rectangle 10">
              <a:extLst>
                <a:ext uri="{FF2B5EF4-FFF2-40B4-BE49-F238E27FC236}">
                  <a16:creationId xmlns:a16="http://schemas.microsoft.com/office/drawing/2014/main" id="{0771B4CB-7376-457A-BEB1-2C290F4939D4}"/>
                </a:ext>
              </a:extLst>
            </p:cNvPr>
            <p:cNvSpPr/>
            <p:nvPr/>
          </p:nvSpPr>
          <p:spPr>
            <a:xfrm>
              <a:off x="1091452" y="1394012"/>
              <a:ext cx="705970" cy="4616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The</a:t>
              </a:r>
            </a:p>
          </p:txBody>
        </p:sp>
        <p:sp>
          <p:nvSpPr>
            <p:cNvPr id="13" name="Rectangle 12">
              <a:extLst>
                <a:ext uri="{FF2B5EF4-FFF2-40B4-BE49-F238E27FC236}">
                  <a16:creationId xmlns:a16="http://schemas.microsoft.com/office/drawing/2014/main" id="{039DE727-C849-476F-8616-0529C03E7338}"/>
                </a:ext>
              </a:extLst>
            </p:cNvPr>
            <p:cNvSpPr/>
            <p:nvPr/>
          </p:nvSpPr>
          <p:spPr>
            <a:xfrm>
              <a:off x="6793016" y="1398489"/>
              <a:ext cx="546840" cy="4616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the</a:t>
              </a:r>
            </a:p>
          </p:txBody>
        </p:sp>
        <p:sp>
          <p:nvSpPr>
            <p:cNvPr id="15" name="Rectangle 14">
              <a:extLst>
                <a:ext uri="{FF2B5EF4-FFF2-40B4-BE49-F238E27FC236}">
                  <a16:creationId xmlns:a16="http://schemas.microsoft.com/office/drawing/2014/main" id="{1D95E808-5F9F-4CB3-8A56-7C7562BC0715}"/>
                </a:ext>
              </a:extLst>
            </p:cNvPr>
            <p:cNvSpPr/>
            <p:nvPr/>
          </p:nvSpPr>
          <p:spPr>
            <a:xfrm>
              <a:off x="6125139" y="1398490"/>
              <a:ext cx="782177" cy="4616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swing</a:t>
              </a:r>
            </a:p>
          </p:txBody>
        </p:sp>
        <p:sp>
          <p:nvSpPr>
            <p:cNvPr id="17" name="Rectangle 16">
              <a:extLst>
                <a:ext uri="{FF2B5EF4-FFF2-40B4-BE49-F238E27FC236}">
                  <a16:creationId xmlns:a16="http://schemas.microsoft.com/office/drawing/2014/main" id="{EDD913FC-C53A-43DA-97E0-3AAE12AD2ECF}"/>
                </a:ext>
              </a:extLst>
            </p:cNvPr>
            <p:cNvSpPr/>
            <p:nvPr/>
          </p:nvSpPr>
          <p:spPr>
            <a:xfrm>
              <a:off x="5275735" y="1398490"/>
              <a:ext cx="981637" cy="4616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should</a:t>
              </a:r>
            </a:p>
          </p:txBody>
        </p:sp>
        <p:sp>
          <p:nvSpPr>
            <p:cNvPr id="18" name="Rectangle 17">
              <a:extLst>
                <a:ext uri="{FF2B5EF4-FFF2-40B4-BE49-F238E27FC236}">
                  <a16:creationId xmlns:a16="http://schemas.microsoft.com/office/drawing/2014/main" id="{AC907D7B-E795-425C-9BA8-48588C3F6161}"/>
                </a:ext>
              </a:extLst>
            </p:cNvPr>
            <p:cNvSpPr/>
            <p:nvPr/>
          </p:nvSpPr>
          <p:spPr>
            <a:xfrm>
              <a:off x="4282890" y="1398491"/>
              <a:ext cx="1216959" cy="4616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sentence</a:t>
              </a:r>
            </a:p>
          </p:txBody>
        </p:sp>
        <p:sp>
          <p:nvSpPr>
            <p:cNvPr id="19" name="Rectangle 18">
              <a:extLst>
                <a:ext uri="{FF2B5EF4-FFF2-40B4-BE49-F238E27FC236}">
                  <a16:creationId xmlns:a16="http://schemas.microsoft.com/office/drawing/2014/main" id="{6C3F47B0-49EA-4277-A451-84BC7121A0D0}"/>
                </a:ext>
              </a:extLst>
            </p:cNvPr>
            <p:cNvSpPr/>
            <p:nvPr/>
          </p:nvSpPr>
          <p:spPr>
            <a:xfrm>
              <a:off x="3746126" y="1394006"/>
              <a:ext cx="591670" cy="461683"/>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the</a:t>
              </a:r>
            </a:p>
          </p:txBody>
        </p:sp>
        <p:sp>
          <p:nvSpPr>
            <p:cNvPr id="20" name="Rectangle 19">
              <a:extLst>
                <a:ext uri="{FF2B5EF4-FFF2-40B4-BE49-F238E27FC236}">
                  <a16:creationId xmlns:a16="http://schemas.microsoft.com/office/drawing/2014/main" id="{F2054714-77AC-43E4-87AB-B3EB5CEB6BE9}"/>
                </a:ext>
              </a:extLst>
            </p:cNvPr>
            <p:cNvSpPr/>
            <p:nvPr/>
          </p:nvSpPr>
          <p:spPr>
            <a:xfrm>
              <a:off x="2294965" y="1394010"/>
              <a:ext cx="591670" cy="461683"/>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who</a:t>
              </a:r>
            </a:p>
          </p:txBody>
        </p:sp>
        <p:sp>
          <p:nvSpPr>
            <p:cNvPr id="21" name="Rectangle 20">
              <a:extLst>
                <a:ext uri="{FF2B5EF4-FFF2-40B4-BE49-F238E27FC236}">
                  <a16:creationId xmlns:a16="http://schemas.microsoft.com/office/drawing/2014/main" id="{E1D7DD81-B9E3-46C8-821E-96C2A3368097}"/>
                </a:ext>
              </a:extLst>
            </p:cNvPr>
            <p:cNvSpPr/>
            <p:nvPr/>
          </p:nvSpPr>
          <p:spPr>
            <a:xfrm>
              <a:off x="1640540" y="1394011"/>
              <a:ext cx="638736" cy="4616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man</a:t>
              </a:r>
            </a:p>
          </p:txBody>
        </p:sp>
        <p:sp>
          <p:nvSpPr>
            <p:cNvPr id="22" name="Rectangle 21">
              <a:extLst>
                <a:ext uri="{FF2B5EF4-FFF2-40B4-BE49-F238E27FC236}">
                  <a16:creationId xmlns:a16="http://schemas.microsoft.com/office/drawing/2014/main" id="{D0E97E67-425F-47CA-AC4E-A6AB4989EEA3}"/>
                </a:ext>
              </a:extLst>
            </p:cNvPr>
            <p:cNvSpPr/>
            <p:nvPr/>
          </p:nvSpPr>
          <p:spPr>
            <a:xfrm>
              <a:off x="7250224" y="1398488"/>
              <a:ext cx="806812" cy="4616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sword.</a:t>
              </a:r>
            </a:p>
          </p:txBody>
        </p:sp>
      </p:grpSp>
      <p:sp>
        <p:nvSpPr>
          <p:cNvPr id="4" name="TextBox 3">
            <a:extLst>
              <a:ext uri="{FF2B5EF4-FFF2-40B4-BE49-F238E27FC236}">
                <a16:creationId xmlns:a16="http://schemas.microsoft.com/office/drawing/2014/main" id="{7A2AF2F7-5AE7-48E1-AA9C-9D79EF4D255F}"/>
              </a:ext>
            </a:extLst>
          </p:cNvPr>
          <p:cNvSpPr txBox="1"/>
          <p:nvPr/>
        </p:nvSpPr>
        <p:spPr>
          <a:xfrm>
            <a:off x="3350559" y="1641903"/>
            <a:ext cx="1492624" cy="430887"/>
          </a:xfrm>
          <a:prstGeom prst="rect">
            <a:avLst/>
          </a:prstGeom>
          <a:noFill/>
        </p:spPr>
        <p:txBody>
          <a:bodyPr wrap="square" rtlCol="0">
            <a:spAutoFit/>
          </a:bodyPr>
          <a:lstStyle/>
          <a:p>
            <a:r>
              <a:rPr lang="en-US" sz="2200" dirty="0"/>
              <a:t>Source Text</a:t>
            </a:r>
          </a:p>
        </p:txBody>
      </p:sp>
      <p:sp>
        <p:nvSpPr>
          <p:cNvPr id="6" name="Arrow: Right 5">
            <a:extLst>
              <a:ext uri="{FF2B5EF4-FFF2-40B4-BE49-F238E27FC236}">
                <a16:creationId xmlns:a16="http://schemas.microsoft.com/office/drawing/2014/main" id="{3981020B-708C-4B83-BDAB-B5DD6236E644}"/>
              </a:ext>
            </a:extLst>
          </p:cNvPr>
          <p:cNvSpPr/>
          <p:nvPr/>
        </p:nvSpPr>
        <p:spPr>
          <a:xfrm>
            <a:off x="7588629" y="2472010"/>
            <a:ext cx="412372" cy="10534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67A56C73-F03D-4C69-8B2D-1DFEEFD505DB}"/>
              </a:ext>
            </a:extLst>
          </p:cNvPr>
          <p:cNvSpPr txBox="1"/>
          <p:nvPr/>
        </p:nvSpPr>
        <p:spPr>
          <a:xfrm>
            <a:off x="8532159" y="1487888"/>
            <a:ext cx="1333500" cy="769441"/>
          </a:xfrm>
          <a:prstGeom prst="rect">
            <a:avLst/>
          </a:prstGeom>
          <a:noFill/>
        </p:spPr>
        <p:txBody>
          <a:bodyPr wrap="square" rtlCol="0">
            <a:spAutoFit/>
          </a:bodyPr>
          <a:lstStyle/>
          <a:p>
            <a:pPr algn="ctr"/>
            <a:r>
              <a:rPr lang="en-US" sz="2200" dirty="0"/>
              <a:t>Training Samples</a:t>
            </a:r>
          </a:p>
        </p:txBody>
      </p:sp>
      <p:sp>
        <p:nvSpPr>
          <p:cNvPr id="7" name="TextBox 6">
            <a:extLst>
              <a:ext uri="{FF2B5EF4-FFF2-40B4-BE49-F238E27FC236}">
                <a16:creationId xmlns:a16="http://schemas.microsoft.com/office/drawing/2014/main" id="{9474301E-BCDA-483A-85DA-206804D737BB}"/>
              </a:ext>
            </a:extLst>
          </p:cNvPr>
          <p:cNvSpPr txBox="1"/>
          <p:nvPr/>
        </p:nvSpPr>
        <p:spPr>
          <a:xfrm>
            <a:off x="8504165" y="2290476"/>
            <a:ext cx="1485902" cy="369332"/>
          </a:xfrm>
          <a:prstGeom prst="rect">
            <a:avLst/>
          </a:prstGeom>
          <a:noFill/>
        </p:spPr>
        <p:txBody>
          <a:bodyPr wrap="square" rtlCol="0">
            <a:spAutoFit/>
          </a:bodyPr>
          <a:lstStyle/>
          <a:p>
            <a:r>
              <a:rPr lang="en-US" dirty="0"/>
              <a:t>(</a:t>
            </a:r>
            <a:r>
              <a:rPr lang="en-US" dirty="0">
                <a:solidFill>
                  <a:schemeClr val="accent6"/>
                </a:solidFill>
              </a:rPr>
              <a:t>passes</a:t>
            </a:r>
            <a:r>
              <a:rPr lang="en-US" dirty="0"/>
              <a:t>, </a:t>
            </a:r>
            <a:r>
              <a:rPr lang="en-US" dirty="0">
                <a:solidFill>
                  <a:schemeClr val="accent2"/>
                </a:solidFill>
              </a:rPr>
              <a:t>who</a:t>
            </a:r>
            <a:r>
              <a:rPr lang="en-US" dirty="0"/>
              <a:t>)</a:t>
            </a:r>
          </a:p>
        </p:txBody>
      </p:sp>
      <p:sp>
        <p:nvSpPr>
          <p:cNvPr id="24" name="TextBox 23">
            <a:extLst>
              <a:ext uri="{FF2B5EF4-FFF2-40B4-BE49-F238E27FC236}">
                <a16:creationId xmlns:a16="http://schemas.microsoft.com/office/drawing/2014/main" id="{464EBA44-62BF-48EE-8E07-894C7FFFB347}"/>
              </a:ext>
            </a:extLst>
          </p:cNvPr>
          <p:cNvSpPr txBox="1"/>
          <p:nvPr/>
        </p:nvSpPr>
        <p:spPr>
          <a:xfrm>
            <a:off x="8504165" y="2639175"/>
            <a:ext cx="1485902" cy="369332"/>
          </a:xfrm>
          <a:prstGeom prst="rect">
            <a:avLst/>
          </a:prstGeom>
          <a:noFill/>
        </p:spPr>
        <p:txBody>
          <a:bodyPr wrap="square" rtlCol="0">
            <a:spAutoFit/>
          </a:bodyPr>
          <a:lstStyle/>
          <a:p>
            <a:r>
              <a:rPr lang="en-US" dirty="0"/>
              <a:t>(</a:t>
            </a:r>
            <a:r>
              <a:rPr lang="en-US" dirty="0">
                <a:solidFill>
                  <a:schemeClr val="accent6"/>
                </a:solidFill>
              </a:rPr>
              <a:t>passes</a:t>
            </a:r>
            <a:r>
              <a:rPr lang="en-US" dirty="0"/>
              <a:t>, </a:t>
            </a:r>
            <a:r>
              <a:rPr lang="en-US" dirty="0">
                <a:solidFill>
                  <a:schemeClr val="accent2"/>
                </a:solidFill>
              </a:rPr>
              <a:t>the</a:t>
            </a:r>
            <a:r>
              <a:rPr lang="en-US" dirty="0"/>
              <a:t>)</a:t>
            </a:r>
          </a:p>
        </p:txBody>
      </p:sp>
    </p:spTree>
    <p:extLst>
      <p:ext uri="{BB962C8B-B14F-4D97-AF65-F5344CB8AC3E}">
        <p14:creationId xmlns:p14="http://schemas.microsoft.com/office/powerpoint/2010/main" val="183962094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5" name="Group 144">
            <a:extLst>
              <a:ext uri="{FF2B5EF4-FFF2-40B4-BE49-F238E27FC236}">
                <a16:creationId xmlns:a16="http://schemas.microsoft.com/office/drawing/2014/main" id="{D44E98C0-8A1D-4A1C-ACAB-13AA18C1B392}"/>
              </a:ext>
            </a:extLst>
          </p:cNvPr>
          <p:cNvGrpSpPr/>
          <p:nvPr/>
        </p:nvGrpSpPr>
        <p:grpSpPr>
          <a:xfrm>
            <a:off x="7371789" y="2331713"/>
            <a:ext cx="4408396" cy="4346512"/>
            <a:chOff x="5702392" y="475324"/>
            <a:chExt cx="5644609" cy="5565372"/>
          </a:xfrm>
        </p:grpSpPr>
        <p:cxnSp>
          <p:nvCxnSpPr>
            <p:cNvPr id="146" name="Straight Arrow Connector 145">
              <a:extLst>
                <a:ext uri="{FF2B5EF4-FFF2-40B4-BE49-F238E27FC236}">
                  <a16:creationId xmlns:a16="http://schemas.microsoft.com/office/drawing/2014/main" id="{898EB005-706F-4D05-A016-FA777B485DC6}"/>
                </a:ext>
              </a:extLst>
            </p:cNvPr>
            <p:cNvCxnSpPr>
              <a:cxnSpLocks/>
            </p:cNvCxnSpPr>
            <p:nvPr/>
          </p:nvCxnSpPr>
          <p:spPr>
            <a:xfrm>
              <a:off x="7163214" y="4311396"/>
              <a:ext cx="3836072" cy="0"/>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7" name="Straight Arrow Connector 146">
              <a:extLst>
                <a:ext uri="{FF2B5EF4-FFF2-40B4-BE49-F238E27FC236}">
                  <a16:creationId xmlns:a16="http://schemas.microsoft.com/office/drawing/2014/main" id="{1D271BFB-8119-4B81-B152-8ADF58F91D16}"/>
                </a:ext>
              </a:extLst>
            </p:cNvPr>
            <p:cNvCxnSpPr>
              <a:cxnSpLocks/>
            </p:cNvCxnSpPr>
            <p:nvPr/>
          </p:nvCxnSpPr>
          <p:spPr>
            <a:xfrm flipV="1">
              <a:off x="7163214" y="475324"/>
              <a:ext cx="0" cy="3836072"/>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8" name="TextBox 147">
              <a:extLst>
                <a:ext uri="{FF2B5EF4-FFF2-40B4-BE49-F238E27FC236}">
                  <a16:creationId xmlns:a16="http://schemas.microsoft.com/office/drawing/2014/main" id="{BC8488C0-FB8C-4FA7-B727-4B0E299D5543}"/>
                </a:ext>
              </a:extLst>
            </p:cNvPr>
            <p:cNvSpPr txBox="1"/>
            <p:nvPr/>
          </p:nvSpPr>
          <p:spPr>
            <a:xfrm>
              <a:off x="10103005" y="4441393"/>
              <a:ext cx="1243996" cy="354676"/>
            </a:xfrm>
            <a:prstGeom prst="rect">
              <a:avLst/>
            </a:prstGeom>
            <a:noFill/>
          </p:spPr>
          <p:txBody>
            <a:bodyPr wrap="square" rtlCol="0">
              <a:spAutoFit/>
            </a:bodyPr>
            <a:lstStyle/>
            <a:p>
              <a:r>
                <a:rPr lang="en-US" sz="1200" dirty="0"/>
                <a:t>Dimension 1</a:t>
              </a:r>
            </a:p>
          </p:txBody>
        </p:sp>
        <p:sp>
          <p:nvSpPr>
            <p:cNvPr id="149" name="TextBox 148">
              <a:extLst>
                <a:ext uri="{FF2B5EF4-FFF2-40B4-BE49-F238E27FC236}">
                  <a16:creationId xmlns:a16="http://schemas.microsoft.com/office/drawing/2014/main" id="{E1EEFA9A-F1F8-49EB-9401-49400275FDFD}"/>
                </a:ext>
              </a:extLst>
            </p:cNvPr>
            <p:cNvSpPr txBox="1"/>
            <p:nvPr/>
          </p:nvSpPr>
          <p:spPr>
            <a:xfrm rot="16200000">
              <a:off x="6274675" y="963813"/>
              <a:ext cx="1261558" cy="354676"/>
            </a:xfrm>
            <a:prstGeom prst="rect">
              <a:avLst/>
            </a:prstGeom>
            <a:noFill/>
          </p:spPr>
          <p:txBody>
            <a:bodyPr wrap="square" rtlCol="0">
              <a:spAutoFit/>
            </a:bodyPr>
            <a:lstStyle/>
            <a:p>
              <a:r>
                <a:rPr lang="en-US" sz="1200" dirty="0"/>
                <a:t>Dimension 3</a:t>
              </a:r>
            </a:p>
          </p:txBody>
        </p:sp>
        <p:cxnSp>
          <p:nvCxnSpPr>
            <p:cNvPr id="150" name="Straight Arrow Connector 149">
              <a:extLst>
                <a:ext uri="{FF2B5EF4-FFF2-40B4-BE49-F238E27FC236}">
                  <a16:creationId xmlns:a16="http://schemas.microsoft.com/office/drawing/2014/main" id="{39404143-2B8C-4A97-9751-BBC77FD0542C}"/>
                </a:ext>
              </a:extLst>
            </p:cNvPr>
            <p:cNvCxnSpPr>
              <a:cxnSpLocks/>
            </p:cNvCxnSpPr>
            <p:nvPr/>
          </p:nvCxnSpPr>
          <p:spPr>
            <a:xfrm flipH="1">
              <a:off x="6135787" y="4309250"/>
              <a:ext cx="1023275" cy="1558735"/>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1" name="TextBox 150">
              <a:extLst>
                <a:ext uri="{FF2B5EF4-FFF2-40B4-BE49-F238E27FC236}">
                  <a16:creationId xmlns:a16="http://schemas.microsoft.com/office/drawing/2014/main" id="{7F60BACA-AB75-4E1A-9190-6D2B226C9A47}"/>
                </a:ext>
              </a:extLst>
            </p:cNvPr>
            <p:cNvSpPr txBox="1"/>
            <p:nvPr/>
          </p:nvSpPr>
          <p:spPr>
            <a:xfrm rot="18220079">
              <a:off x="6171112" y="5232579"/>
              <a:ext cx="1261558" cy="354676"/>
            </a:xfrm>
            <a:prstGeom prst="rect">
              <a:avLst/>
            </a:prstGeom>
            <a:noFill/>
          </p:spPr>
          <p:txBody>
            <a:bodyPr wrap="square" rtlCol="0">
              <a:spAutoFit/>
            </a:bodyPr>
            <a:lstStyle/>
            <a:p>
              <a:r>
                <a:rPr lang="en-US" sz="1200" dirty="0"/>
                <a:t>Dimension 2</a:t>
              </a:r>
            </a:p>
          </p:txBody>
        </p:sp>
        <p:sp>
          <p:nvSpPr>
            <p:cNvPr id="152" name="Oval 151">
              <a:extLst>
                <a:ext uri="{FF2B5EF4-FFF2-40B4-BE49-F238E27FC236}">
                  <a16:creationId xmlns:a16="http://schemas.microsoft.com/office/drawing/2014/main" id="{C87B64F6-4DC4-4E4F-B741-D7F6FFFF1DF0}"/>
                </a:ext>
              </a:extLst>
            </p:cNvPr>
            <p:cNvSpPr/>
            <p:nvPr/>
          </p:nvSpPr>
          <p:spPr>
            <a:xfrm>
              <a:off x="9614647" y="2546604"/>
              <a:ext cx="156879" cy="15687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Oval 152">
              <a:extLst>
                <a:ext uri="{FF2B5EF4-FFF2-40B4-BE49-F238E27FC236}">
                  <a16:creationId xmlns:a16="http://schemas.microsoft.com/office/drawing/2014/main" id="{00E44C48-6629-429A-B25E-260B87F4C6FC}"/>
                </a:ext>
              </a:extLst>
            </p:cNvPr>
            <p:cNvSpPr/>
            <p:nvPr/>
          </p:nvSpPr>
          <p:spPr>
            <a:xfrm>
              <a:off x="6324124" y="3501328"/>
              <a:ext cx="156879" cy="15687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TextBox 153">
              <a:extLst>
                <a:ext uri="{FF2B5EF4-FFF2-40B4-BE49-F238E27FC236}">
                  <a16:creationId xmlns:a16="http://schemas.microsoft.com/office/drawing/2014/main" id="{C67AE54C-680B-41A0-981D-98A8B6AB15C4}"/>
                </a:ext>
              </a:extLst>
            </p:cNvPr>
            <p:cNvSpPr txBox="1"/>
            <p:nvPr/>
          </p:nvSpPr>
          <p:spPr>
            <a:xfrm>
              <a:off x="9081250" y="1981741"/>
              <a:ext cx="1465729" cy="512310"/>
            </a:xfrm>
            <a:prstGeom prst="rect">
              <a:avLst/>
            </a:prstGeom>
            <a:noFill/>
          </p:spPr>
          <p:txBody>
            <a:bodyPr wrap="square" rtlCol="0">
              <a:spAutoFit/>
            </a:bodyPr>
            <a:lstStyle/>
            <a:p>
              <a:r>
                <a:rPr lang="en-US" sz="2000" b="1" dirty="0">
                  <a:solidFill>
                    <a:schemeClr val="accent1">
                      <a:lumMod val="75000"/>
                    </a:schemeClr>
                  </a:solidFill>
                  <a:effectLst>
                    <a:outerShdw blurRad="38100" dist="38100" dir="2700000" algn="tl">
                      <a:srgbClr val="000000">
                        <a:alpha val="43137"/>
                      </a:srgbClr>
                    </a:outerShdw>
                  </a:effectLst>
                </a:rPr>
                <a:t>should</a:t>
              </a:r>
            </a:p>
          </p:txBody>
        </p:sp>
        <p:sp>
          <p:nvSpPr>
            <p:cNvPr id="155" name="TextBox 154">
              <a:extLst>
                <a:ext uri="{FF2B5EF4-FFF2-40B4-BE49-F238E27FC236}">
                  <a16:creationId xmlns:a16="http://schemas.microsoft.com/office/drawing/2014/main" id="{8AAC35DF-C2B7-4625-A0DB-A24EAE86B73D}"/>
                </a:ext>
              </a:extLst>
            </p:cNvPr>
            <p:cNvSpPr txBox="1"/>
            <p:nvPr/>
          </p:nvSpPr>
          <p:spPr>
            <a:xfrm>
              <a:off x="5702392" y="2714141"/>
              <a:ext cx="1465729" cy="512310"/>
            </a:xfrm>
            <a:prstGeom prst="rect">
              <a:avLst/>
            </a:prstGeom>
            <a:noFill/>
          </p:spPr>
          <p:txBody>
            <a:bodyPr wrap="square" rtlCol="0">
              <a:spAutoFit/>
            </a:bodyPr>
            <a:lstStyle/>
            <a:p>
              <a:r>
                <a:rPr lang="en-US" sz="2000" b="1" dirty="0">
                  <a:solidFill>
                    <a:schemeClr val="accent1">
                      <a:lumMod val="75000"/>
                    </a:schemeClr>
                  </a:solidFill>
                  <a:effectLst>
                    <a:outerShdw blurRad="38100" dist="38100" dir="2700000" algn="tl">
                      <a:srgbClr val="000000">
                        <a:alpha val="43137"/>
                      </a:srgbClr>
                    </a:outerShdw>
                  </a:effectLst>
                </a:rPr>
                <a:t>passes</a:t>
              </a:r>
            </a:p>
          </p:txBody>
        </p:sp>
        <p:cxnSp>
          <p:nvCxnSpPr>
            <p:cNvPr id="156" name="Straight Arrow Connector 155">
              <a:extLst>
                <a:ext uri="{FF2B5EF4-FFF2-40B4-BE49-F238E27FC236}">
                  <a16:creationId xmlns:a16="http://schemas.microsoft.com/office/drawing/2014/main" id="{FD94A8EF-715A-4414-B4AC-B235E1AC9911}"/>
                </a:ext>
              </a:extLst>
            </p:cNvPr>
            <p:cNvCxnSpPr>
              <a:stCxn id="153" idx="6"/>
              <a:endCxn id="152" idx="2"/>
            </p:cNvCxnSpPr>
            <p:nvPr/>
          </p:nvCxnSpPr>
          <p:spPr>
            <a:xfrm flipV="1">
              <a:off x="6481003" y="2625044"/>
              <a:ext cx="3133644" cy="954724"/>
            </a:xfrm>
            <a:prstGeom prst="straightConnector1">
              <a:avLst/>
            </a:prstGeom>
            <a:ln w="28575">
              <a:headEnd type="triangle" w="lg" len="med"/>
              <a:tailEnd type="triangle"/>
            </a:ln>
          </p:spPr>
          <p:style>
            <a:lnRef idx="1">
              <a:schemeClr val="accent1"/>
            </a:lnRef>
            <a:fillRef idx="0">
              <a:schemeClr val="accent1"/>
            </a:fillRef>
            <a:effectRef idx="0">
              <a:schemeClr val="accent1"/>
            </a:effectRef>
            <a:fontRef idx="minor">
              <a:schemeClr val="tx1"/>
            </a:fontRef>
          </p:style>
        </p:cxnSp>
      </p:grpSp>
      <p:sp>
        <p:nvSpPr>
          <p:cNvPr id="159" name="Double Bracket 158">
            <a:extLst>
              <a:ext uri="{FF2B5EF4-FFF2-40B4-BE49-F238E27FC236}">
                <a16:creationId xmlns:a16="http://schemas.microsoft.com/office/drawing/2014/main" id="{728858FE-9B76-408F-9000-D6692ED7F2FB}"/>
              </a:ext>
            </a:extLst>
          </p:cNvPr>
          <p:cNvSpPr/>
          <p:nvPr/>
        </p:nvSpPr>
        <p:spPr>
          <a:xfrm>
            <a:off x="4421163" y="3949366"/>
            <a:ext cx="2029121" cy="357349"/>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just"/>
            <a:r>
              <a:rPr lang="en-US" dirty="0"/>
              <a:t>  0.1       0.2        0.7</a:t>
            </a:r>
          </a:p>
        </p:txBody>
      </p:sp>
      <p:sp>
        <p:nvSpPr>
          <p:cNvPr id="163" name="TextBox 162">
            <a:extLst>
              <a:ext uri="{FF2B5EF4-FFF2-40B4-BE49-F238E27FC236}">
                <a16:creationId xmlns:a16="http://schemas.microsoft.com/office/drawing/2014/main" id="{7134B907-30C9-4BF0-8D01-BF30C998CE15}"/>
              </a:ext>
            </a:extLst>
          </p:cNvPr>
          <p:cNvSpPr txBox="1"/>
          <p:nvPr/>
        </p:nvSpPr>
        <p:spPr>
          <a:xfrm>
            <a:off x="3276524" y="3949366"/>
            <a:ext cx="878238" cy="400110"/>
          </a:xfrm>
          <a:prstGeom prst="rect">
            <a:avLst/>
          </a:prstGeom>
          <a:noFill/>
        </p:spPr>
        <p:txBody>
          <a:bodyPr wrap="square" rtlCol="0">
            <a:spAutoFit/>
          </a:bodyPr>
          <a:lstStyle/>
          <a:p>
            <a:r>
              <a:rPr lang="en-US" sz="2000" b="1" dirty="0">
                <a:solidFill>
                  <a:schemeClr val="accent1">
                    <a:lumMod val="75000"/>
                  </a:schemeClr>
                </a:solidFill>
                <a:effectLst>
                  <a:outerShdw blurRad="38100" dist="38100" dir="2700000" algn="tl">
                    <a:srgbClr val="000000">
                      <a:alpha val="43137"/>
                    </a:srgbClr>
                  </a:outerShdw>
                </a:effectLst>
              </a:rPr>
              <a:t>passes</a:t>
            </a:r>
          </a:p>
        </p:txBody>
      </p:sp>
      <p:sp>
        <p:nvSpPr>
          <p:cNvPr id="168" name="Double Bracket 167">
            <a:extLst>
              <a:ext uri="{FF2B5EF4-FFF2-40B4-BE49-F238E27FC236}">
                <a16:creationId xmlns:a16="http://schemas.microsoft.com/office/drawing/2014/main" id="{15378FB4-ACB2-4102-B4EC-651589D340F7}"/>
              </a:ext>
            </a:extLst>
          </p:cNvPr>
          <p:cNvSpPr/>
          <p:nvPr/>
        </p:nvSpPr>
        <p:spPr>
          <a:xfrm>
            <a:off x="4421163" y="4642801"/>
            <a:ext cx="2029121" cy="356616"/>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just"/>
            <a:r>
              <a:rPr lang="en-US" dirty="0"/>
              <a:t>   -2        0.2        0.8</a:t>
            </a:r>
          </a:p>
        </p:txBody>
      </p:sp>
      <p:sp>
        <p:nvSpPr>
          <p:cNvPr id="169" name="TextBox 168">
            <a:extLst>
              <a:ext uri="{FF2B5EF4-FFF2-40B4-BE49-F238E27FC236}">
                <a16:creationId xmlns:a16="http://schemas.microsoft.com/office/drawing/2014/main" id="{3DB3B469-C09A-4C1D-A06C-7126724CCC13}"/>
              </a:ext>
            </a:extLst>
          </p:cNvPr>
          <p:cNvSpPr txBox="1"/>
          <p:nvPr/>
        </p:nvSpPr>
        <p:spPr>
          <a:xfrm>
            <a:off x="3276523" y="4600578"/>
            <a:ext cx="953741" cy="400110"/>
          </a:xfrm>
          <a:prstGeom prst="rect">
            <a:avLst/>
          </a:prstGeom>
          <a:noFill/>
        </p:spPr>
        <p:txBody>
          <a:bodyPr wrap="square" rtlCol="0">
            <a:spAutoFit/>
          </a:bodyPr>
          <a:lstStyle/>
          <a:p>
            <a:r>
              <a:rPr lang="en-US" sz="2000" b="1" dirty="0">
                <a:solidFill>
                  <a:schemeClr val="accent1">
                    <a:lumMod val="75000"/>
                  </a:schemeClr>
                </a:solidFill>
                <a:effectLst>
                  <a:outerShdw blurRad="38100" dist="38100" dir="2700000" algn="tl">
                    <a:srgbClr val="000000">
                      <a:alpha val="43137"/>
                    </a:srgbClr>
                  </a:outerShdw>
                </a:effectLst>
              </a:rPr>
              <a:t>should</a:t>
            </a:r>
          </a:p>
        </p:txBody>
      </p:sp>
      <p:sp>
        <p:nvSpPr>
          <p:cNvPr id="170" name="TextBox 169">
            <a:extLst>
              <a:ext uri="{FF2B5EF4-FFF2-40B4-BE49-F238E27FC236}">
                <a16:creationId xmlns:a16="http://schemas.microsoft.com/office/drawing/2014/main" id="{0E2788A2-65CB-4C5B-B200-0BBF6A5A0F71}"/>
              </a:ext>
            </a:extLst>
          </p:cNvPr>
          <p:cNvSpPr txBox="1"/>
          <p:nvPr/>
        </p:nvSpPr>
        <p:spPr>
          <a:xfrm>
            <a:off x="5029252" y="4403725"/>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171" name="TextBox 170">
            <a:extLst>
              <a:ext uri="{FF2B5EF4-FFF2-40B4-BE49-F238E27FC236}">
                <a16:creationId xmlns:a16="http://schemas.microsoft.com/office/drawing/2014/main" id="{1CE8B686-8A53-462A-AFDE-77E2C24C13E6}"/>
              </a:ext>
            </a:extLst>
          </p:cNvPr>
          <p:cNvSpPr txBox="1"/>
          <p:nvPr/>
        </p:nvSpPr>
        <p:spPr>
          <a:xfrm>
            <a:off x="9027713" y="4636443"/>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375497051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ouble Bracket 3">
            <a:extLst>
              <a:ext uri="{FF2B5EF4-FFF2-40B4-BE49-F238E27FC236}">
                <a16:creationId xmlns:a16="http://schemas.microsoft.com/office/drawing/2014/main" id="{9722654F-195E-433C-91ED-E23BD0FF4E2D}"/>
              </a:ext>
            </a:extLst>
          </p:cNvPr>
          <p:cNvSpPr/>
          <p:nvPr/>
        </p:nvSpPr>
        <p:spPr>
          <a:xfrm>
            <a:off x="2632119" y="3014675"/>
            <a:ext cx="802322" cy="2363569"/>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r"/>
            <a:r>
              <a:rPr lang="en-US" dirty="0"/>
              <a:t>-1.23</a:t>
            </a:r>
          </a:p>
          <a:p>
            <a:pPr algn="r"/>
            <a:r>
              <a:rPr lang="en-US" dirty="0"/>
              <a:t> 0.33</a:t>
            </a:r>
          </a:p>
          <a:p>
            <a:pPr algn="r"/>
            <a:r>
              <a:rPr lang="en-US" dirty="0"/>
              <a:t>0.18</a:t>
            </a:r>
          </a:p>
          <a:p>
            <a:pPr algn="r"/>
            <a:r>
              <a:rPr lang="en-US" dirty="0"/>
              <a:t>-5.12</a:t>
            </a:r>
          </a:p>
          <a:p>
            <a:pPr algn="r"/>
            <a:r>
              <a:rPr lang="en-US" dirty="0"/>
              <a:t>-8.79</a:t>
            </a:r>
          </a:p>
          <a:p>
            <a:pPr algn="r"/>
            <a:r>
              <a:rPr lang="en-US" dirty="0"/>
              <a:t>-2.01</a:t>
            </a:r>
          </a:p>
          <a:p>
            <a:pPr algn="r"/>
            <a:r>
              <a:rPr lang="en-US" dirty="0"/>
              <a:t>2.56</a:t>
            </a:r>
          </a:p>
          <a:p>
            <a:pPr algn="r"/>
            <a:r>
              <a:rPr lang="en-US" dirty="0"/>
              <a:t>4.31</a:t>
            </a:r>
          </a:p>
        </p:txBody>
      </p:sp>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E8A65955-4DAF-4F79-A24F-7F0A563A16BD}"/>
                  </a:ext>
                </a:extLst>
              </p:cNvPr>
              <p:cNvSpPr/>
              <p:nvPr/>
            </p:nvSpPr>
            <p:spPr>
              <a:xfrm>
                <a:off x="2358287" y="2369714"/>
                <a:ext cx="1349985" cy="394210"/>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b="1" i="1" dirty="0" smtClean="0">
                              <a:latin typeface="Cambria Math" panose="02040503050406030204" pitchFamily="18" charset="0"/>
                            </a:rPr>
                          </m:ctrlPr>
                        </m:sSubPr>
                        <m:e>
                          <m:r>
                            <a:rPr lang="en-US" b="1" i="1" dirty="0">
                              <a:latin typeface="Cambria Math" panose="02040503050406030204" pitchFamily="18" charset="0"/>
                            </a:rPr>
                            <m:t>𝑾</m:t>
                          </m:r>
                        </m:e>
                        <m:sub>
                          <m:r>
                            <a:rPr lang="en-US" b="1" i="1" dirty="0">
                              <a:latin typeface="Cambria Math" panose="02040503050406030204" pitchFamily="18" charset="0"/>
                            </a:rPr>
                            <m:t>𝒐𝒖𝒕𝒑𝒖𝒕</m:t>
                          </m:r>
                        </m:sub>
                      </m:sSub>
                      <m:r>
                        <a:rPr lang="en-US" b="1" i="1" dirty="0">
                          <a:latin typeface="Cambria Math" panose="02040503050406030204" pitchFamily="18" charset="0"/>
                          <a:ea typeface="Cambria Math" panose="02040503050406030204" pitchFamily="18" charset="0"/>
                        </a:rPr>
                        <m:t>∙</m:t>
                      </m:r>
                      <m:r>
                        <a:rPr lang="en-US" b="1" i="1" dirty="0">
                          <a:latin typeface="Cambria Math" panose="02040503050406030204" pitchFamily="18" charset="0"/>
                        </a:rPr>
                        <m:t>𝒉</m:t>
                      </m:r>
                    </m:oMath>
                  </m:oMathPara>
                </a14:m>
                <a:endParaRPr lang="en-US" dirty="0"/>
              </a:p>
            </p:txBody>
          </p:sp>
        </mc:Choice>
        <mc:Fallback xmlns="">
          <p:sp>
            <p:nvSpPr>
              <p:cNvPr id="5" name="Rectangle 4">
                <a:extLst>
                  <a:ext uri="{FF2B5EF4-FFF2-40B4-BE49-F238E27FC236}">
                    <a16:creationId xmlns:a16="http://schemas.microsoft.com/office/drawing/2014/main" id="{E8A65955-4DAF-4F79-A24F-7F0A563A16BD}"/>
                  </a:ext>
                </a:extLst>
              </p:cNvPr>
              <p:cNvSpPr>
                <a:spLocks noRot="1" noChangeAspect="1" noMove="1" noResize="1" noEditPoints="1" noAdjustHandles="1" noChangeArrowheads="1" noChangeShapeType="1" noTextEdit="1"/>
              </p:cNvSpPr>
              <p:nvPr/>
            </p:nvSpPr>
            <p:spPr>
              <a:xfrm>
                <a:off x="2358287" y="2369714"/>
                <a:ext cx="1349985" cy="394210"/>
              </a:xfrm>
              <a:prstGeom prst="rect">
                <a:avLst/>
              </a:prstGeom>
              <a:blipFill>
                <a:blip r:embed="rId2"/>
                <a:stretch>
                  <a:fillRect b="-78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8353E3D5-99F7-4BF2-9B51-2C50BAE48856}"/>
                  </a:ext>
                </a:extLst>
              </p:cNvPr>
              <p:cNvSpPr/>
              <p:nvPr/>
            </p:nvSpPr>
            <p:spPr>
              <a:xfrm>
                <a:off x="4512129" y="3601360"/>
                <a:ext cx="2852069" cy="1190198"/>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2600" b="0" i="1" smtClean="0">
                          <a:latin typeface="Cambria Math" panose="02040503050406030204" pitchFamily="18" charset="0"/>
                        </a:rPr>
                        <m:t>𝑝</m:t>
                      </m:r>
                      <m:d>
                        <m:dPr>
                          <m:ctrlPr>
                            <a:rPr lang="en-US" sz="2600" b="0" i="1" smtClean="0">
                              <a:latin typeface="Cambria Math" panose="02040503050406030204" pitchFamily="18" charset="0"/>
                            </a:rPr>
                          </m:ctrlPr>
                        </m:dPr>
                        <m:e>
                          <m:sSub>
                            <m:sSubPr>
                              <m:ctrlPr>
                                <a:rPr lang="en-US" sz="2600" b="0" i="1" smtClean="0">
                                  <a:latin typeface="Cambria Math" panose="02040503050406030204" pitchFamily="18" charset="0"/>
                                </a:rPr>
                              </m:ctrlPr>
                            </m:sSubPr>
                            <m:e>
                              <m:r>
                                <a:rPr lang="en-US" sz="2600" b="0" i="1" smtClean="0">
                                  <a:latin typeface="Cambria Math" panose="02040503050406030204" pitchFamily="18" charset="0"/>
                                </a:rPr>
                                <m:t>𝑦</m:t>
                              </m:r>
                            </m:e>
                            <m:sub>
                              <m:r>
                                <a:rPr lang="en-US" sz="2600" b="0" i="1" smtClean="0">
                                  <a:latin typeface="Cambria Math" panose="02040503050406030204" pitchFamily="18" charset="0"/>
                                </a:rPr>
                                <m:t>𝑖</m:t>
                              </m:r>
                            </m:sub>
                          </m:sSub>
                        </m:e>
                      </m:d>
                      <m:r>
                        <a:rPr lang="en-US" sz="2600" b="0" i="1" smtClean="0">
                          <a:latin typeface="Cambria Math" panose="02040503050406030204" pitchFamily="18" charset="0"/>
                        </a:rPr>
                        <m:t>=</m:t>
                      </m:r>
                      <m:f>
                        <m:fPr>
                          <m:ctrlPr>
                            <a:rPr lang="en-US" sz="2600" b="0" i="1" smtClean="0">
                              <a:latin typeface="Cambria Math" panose="02040503050406030204" pitchFamily="18" charset="0"/>
                            </a:rPr>
                          </m:ctrlPr>
                        </m:fPr>
                        <m:num>
                          <m:sSup>
                            <m:sSupPr>
                              <m:ctrlPr>
                                <a:rPr lang="en-US" sz="2600" b="0" i="1" smtClean="0">
                                  <a:latin typeface="Cambria Math" panose="02040503050406030204" pitchFamily="18" charset="0"/>
                                </a:rPr>
                              </m:ctrlPr>
                            </m:sSupPr>
                            <m:e>
                              <m:r>
                                <a:rPr lang="en-US" sz="2600" b="0" i="1" smtClean="0">
                                  <a:latin typeface="Cambria Math" panose="02040503050406030204" pitchFamily="18" charset="0"/>
                                </a:rPr>
                                <m:t>𝑒</m:t>
                              </m:r>
                            </m:e>
                            <m:sup>
                              <m:sSubSup>
                                <m:sSubSupPr>
                                  <m:ctrlPr>
                                    <a:rPr lang="en-US" sz="2600" b="0" i="1" smtClean="0">
                                      <a:latin typeface="Cambria Math" panose="02040503050406030204" pitchFamily="18" charset="0"/>
                                    </a:rPr>
                                  </m:ctrlPr>
                                </m:sSubSupPr>
                                <m:e>
                                  <m:r>
                                    <a:rPr lang="en-US" sz="2600" b="0" i="1" smtClean="0">
                                      <a:latin typeface="Cambria Math" panose="02040503050406030204" pitchFamily="18" charset="0"/>
                                    </a:rPr>
                                    <m:t>𝑦</m:t>
                                  </m:r>
                                </m:e>
                                <m:sub>
                                  <m:r>
                                    <a:rPr lang="en-US" sz="2600" b="0" i="1" smtClean="0">
                                      <a:latin typeface="Cambria Math" panose="02040503050406030204" pitchFamily="18" charset="0"/>
                                    </a:rPr>
                                    <m:t>𝑖</m:t>
                                  </m:r>
                                </m:sub>
                                <m:sup/>
                              </m:sSubSup>
                            </m:sup>
                          </m:sSup>
                        </m:num>
                        <m:den>
                          <m:nary>
                            <m:naryPr>
                              <m:chr m:val="∑"/>
                              <m:ctrlPr>
                                <a:rPr lang="en-US" sz="2600" b="0" i="1" smtClean="0">
                                  <a:latin typeface="Cambria Math" panose="02040503050406030204" pitchFamily="18" charset="0"/>
                                </a:rPr>
                              </m:ctrlPr>
                            </m:naryPr>
                            <m:sub>
                              <m:r>
                                <m:rPr>
                                  <m:brk m:alnAt="23"/>
                                </m:rPr>
                                <a:rPr lang="en-US" sz="2600" b="0" i="1" smtClean="0">
                                  <a:latin typeface="Cambria Math" panose="02040503050406030204" pitchFamily="18" charset="0"/>
                                </a:rPr>
                                <m:t>𝑗</m:t>
                              </m:r>
                            </m:sub>
                            <m:sup/>
                            <m:e>
                              <m:sSup>
                                <m:sSupPr>
                                  <m:ctrlPr>
                                    <a:rPr lang="en-US" sz="2600" b="0" i="1" smtClean="0">
                                      <a:latin typeface="Cambria Math" panose="02040503050406030204" pitchFamily="18" charset="0"/>
                                    </a:rPr>
                                  </m:ctrlPr>
                                </m:sSupPr>
                                <m:e>
                                  <m:r>
                                    <a:rPr lang="en-US" sz="2600" b="0" i="1" smtClean="0">
                                      <a:latin typeface="Cambria Math" panose="02040503050406030204" pitchFamily="18" charset="0"/>
                                    </a:rPr>
                                    <m:t>𝑒</m:t>
                                  </m:r>
                                </m:e>
                                <m:sup>
                                  <m:sSub>
                                    <m:sSubPr>
                                      <m:ctrlPr>
                                        <a:rPr lang="en-US" sz="2600" b="0" i="1" smtClean="0">
                                          <a:latin typeface="Cambria Math" panose="02040503050406030204" pitchFamily="18" charset="0"/>
                                        </a:rPr>
                                      </m:ctrlPr>
                                    </m:sSubPr>
                                    <m:e>
                                      <m:r>
                                        <a:rPr lang="en-US" sz="2600" b="0" i="1" smtClean="0">
                                          <a:latin typeface="Cambria Math" panose="02040503050406030204" pitchFamily="18" charset="0"/>
                                        </a:rPr>
                                        <m:t>𝑦</m:t>
                                      </m:r>
                                    </m:e>
                                    <m:sub>
                                      <m:r>
                                        <a:rPr lang="en-US" sz="2600" b="0" i="1" smtClean="0">
                                          <a:latin typeface="Cambria Math" panose="02040503050406030204" pitchFamily="18" charset="0"/>
                                        </a:rPr>
                                        <m:t>𝑗</m:t>
                                      </m:r>
                                    </m:sub>
                                  </m:sSub>
                                </m:sup>
                              </m:sSup>
                            </m:e>
                          </m:nary>
                        </m:den>
                      </m:f>
                    </m:oMath>
                  </m:oMathPara>
                </a14:m>
                <a:endParaRPr lang="en-US" sz="2600" dirty="0"/>
              </a:p>
            </p:txBody>
          </p:sp>
        </mc:Choice>
        <mc:Fallback xmlns="">
          <p:sp>
            <p:nvSpPr>
              <p:cNvPr id="6" name="Rectangle 5">
                <a:extLst>
                  <a:ext uri="{FF2B5EF4-FFF2-40B4-BE49-F238E27FC236}">
                    <a16:creationId xmlns:a16="http://schemas.microsoft.com/office/drawing/2014/main" id="{8353E3D5-99F7-4BF2-9B51-2C50BAE48856}"/>
                  </a:ext>
                </a:extLst>
              </p:cNvPr>
              <p:cNvSpPr>
                <a:spLocks noRot="1" noChangeAspect="1" noMove="1" noResize="1" noEditPoints="1" noAdjustHandles="1" noChangeArrowheads="1" noChangeShapeType="1" noTextEdit="1"/>
              </p:cNvSpPr>
              <p:nvPr/>
            </p:nvSpPr>
            <p:spPr>
              <a:xfrm>
                <a:off x="4512129" y="3601360"/>
                <a:ext cx="2852069" cy="1190198"/>
              </a:xfrm>
              <a:prstGeom prst="rect">
                <a:avLst/>
              </a:prstGeom>
              <a:blipFill>
                <a:blip r:embed="rId3"/>
                <a:stretch>
                  <a:fillRect/>
                </a:stretch>
              </a:blipFill>
            </p:spPr>
            <p:txBody>
              <a:bodyPr/>
              <a:lstStyle/>
              <a:p>
                <a:r>
                  <a:rPr lang="en-US">
                    <a:noFill/>
                  </a:rPr>
                  <a:t> </a:t>
                </a:r>
              </a:p>
            </p:txBody>
          </p:sp>
        </mc:Fallback>
      </mc:AlternateContent>
      <p:cxnSp>
        <p:nvCxnSpPr>
          <p:cNvPr id="10" name="Straight Arrow Connector 9">
            <a:extLst>
              <a:ext uri="{FF2B5EF4-FFF2-40B4-BE49-F238E27FC236}">
                <a16:creationId xmlns:a16="http://schemas.microsoft.com/office/drawing/2014/main" id="{D7F602ED-E3C1-40E1-8B86-2CA2A77AE60D}"/>
              </a:ext>
            </a:extLst>
          </p:cNvPr>
          <p:cNvCxnSpPr>
            <a:cxnSpLocks/>
          </p:cNvCxnSpPr>
          <p:nvPr/>
        </p:nvCxnSpPr>
        <p:spPr>
          <a:xfrm>
            <a:off x="3608613" y="3554185"/>
            <a:ext cx="816428"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AB492F39-243D-4BD1-AB37-971D1F16EA3D}"/>
              </a:ext>
            </a:extLst>
          </p:cNvPr>
          <p:cNvCxnSpPr>
            <a:cxnSpLocks/>
          </p:cNvCxnSpPr>
          <p:nvPr/>
        </p:nvCxnSpPr>
        <p:spPr>
          <a:xfrm>
            <a:off x="3608613" y="4011401"/>
            <a:ext cx="816428"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8498050E-6747-4661-9AD9-958B5C776F5B}"/>
              </a:ext>
            </a:extLst>
          </p:cNvPr>
          <p:cNvCxnSpPr>
            <a:cxnSpLocks/>
          </p:cNvCxnSpPr>
          <p:nvPr/>
        </p:nvCxnSpPr>
        <p:spPr>
          <a:xfrm>
            <a:off x="3608613" y="4446814"/>
            <a:ext cx="816428"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790A610-83AA-4A6C-A84B-F276DD16370C}"/>
              </a:ext>
            </a:extLst>
          </p:cNvPr>
          <p:cNvCxnSpPr>
            <a:cxnSpLocks/>
          </p:cNvCxnSpPr>
          <p:nvPr/>
        </p:nvCxnSpPr>
        <p:spPr>
          <a:xfrm>
            <a:off x="3608613" y="4904030"/>
            <a:ext cx="816428"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Rectangle 25">
                <a:extLst>
                  <a:ext uri="{FF2B5EF4-FFF2-40B4-BE49-F238E27FC236}">
                    <a16:creationId xmlns:a16="http://schemas.microsoft.com/office/drawing/2014/main" id="{70B78434-AFB8-4499-883A-5615FD3E85FF}"/>
                  </a:ext>
                </a:extLst>
              </p:cNvPr>
              <p:cNvSpPr/>
              <p:nvPr/>
            </p:nvSpPr>
            <p:spPr>
              <a:xfrm>
                <a:off x="4890612" y="2369714"/>
                <a:ext cx="2258375" cy="394210"/>
              </a:xfrm>
              <a:prstGeom prst="rect">
                <a:avLst/>
              </a:prstGeom>
            </p:spPr>
            <p:txBody>
              <a:bodyPr wrap="none">
                <a:spAutoFit/>
              </a:bodyPr>
              <a:lstStyle/>
              <a:p>
                <a:pPr algn="ctr"/>
                <a:r>
                  <a:rPr lang="en-US" dirty="0" err="1"/>
                  <a:t>Softmax</a:t>
                </a:r>
                <a:r>
                  <a:rPr lang="en-US" dirty="0"/>
                  <a:t> (</a:t>
                </a:r>
                <a14:m>
                  <m:oMath xmlns:m="http://schemas.openxmlformats.org/officeDocument/2006/math">
                    <m:sSub>
                      <m:sSubPr>
                        <m:ctrlPr>
                          <a:rPr lang="en-US" b="1" i="1" dirty="0">
                            <a:latin typeface="Cambria Math" panose="02040503050406030204" pitchFamily="18" charset="0"/>
                          </a:rPr>
                        </m:ctrlPr>
                      </m:sSubPr>
                      <m:e>
                        <m:r>
                          <a:rPr lang="en-US" b="1" i="1" dirty="0">
                            <a:latin typeface="Cambria Math" panose="02040503050406030204" pitchFamily="18" charset="0"/>
                          </a:rPr>
                          <m:t>𝑾</m:t>
                        </m:r>
                      </m:e>
                      <m:sub>
                        <m:r>
                          <a:rPr lang="en-US" b="1" i="1" dirty="0">
                            <a:latin typeface="Cambria Math" panose="02040503050406030204" pitchFamily="18" charset="0"/>
                          </a:rPr>
                          <m:t>𝒐𝒖𝒕𝒑𝒖𝒕</m:t>
                        </m:r>
                      </m:sub>
                    </m:sSub>
                    <m:r>
                      <a:rPr lang="en-US" b="1" i="1" dirty="0">
                        <a:latin typeface="Cambria Math" panose="02040503050406030204" pitchFamily="18" charset="0"/>
                        <a:ea typeface="Cambria Math" panose="02040503050406030204" pitchFamily="18" charset="0"/>
                      </a:rPr>
                      <m:t>∙</m:t>
                    </m:r>
                    <m:r>
                      <a:rPr lang="en-US" b="1" i="1" dirty="0">
                        <a:latin typeface="Cambria Math" panose="02040503050406030204" pitchFamily="18" charset="0"/>
                      </a:rPr>
                      <m:t>𝒉</m:t>
                    </m:r>
                  </m:oMath>
                </a14:m>
                <a:r>
                  <a:rPr lang="en-US" dirty="0"/>
                  <a:t>)</a:t>
                </a:r>
              </a:p>
            </p:txBody>
          </p:sp>
        </mc:Choice>
        <mc:Fallback xmlns="">
          <p:sp>
            <p:nvSpPr>
              <p:cNvPr id="26" name="Rectangle 25">
                <a:extLst>
                  <a:ext uri="{FF2B5EF4-FFF2-40B4-BE49-F238E27FC236}">
                    <a16:creationId xmlns:a16="http://schemas.microsoft.com/office/drawing/2014/main" id="{70B78434-AFB8-4499-883A-5615FD3E85FF}"/>
                  </a:ext>
                </a:extLst>
              </p:cNvPr>
              <p:cNvSpPr>
                <a:spLocks noRot="1" noChangeAspect="1" noMove="1" noResize="1" noEditPoints="1" noAdjustHandles="1" noChangeArrowheads="1" noChangeShapeType="1" noTextEdit="1"/>
              </p:cNvSpPr>
              <p:nvPr/>
            </p:nvSpPr>
            <p:spPr>
              <a:xfrm>
                <a:off x="4890612" y="2369714"/>
                <a:ext cx="2258375" cy="394210"/>
              </a:xfrm>
              <a:prstGeom prst="rect">
                <a:avLst/>
              </a:prstGeom>
              <a:blipFill>
                <a:blip r:embed="rId4"/>
                <a:stretch>
                  <a:fillRect l="-1887" t="-7813" r="-1887" b="-20313"/>
                </a:stretch>
              </a:blipFill>
            </p:spPr>
            <p:txBody>
              <a:bodyPr/>
              <a:lstStyle/>
              <a:p>
                <a:r>
                  <a:rPr lang="en-US">
                    <a:noFill/>
                  </a:rPr>
                  <a:t> </a:t>
                </a:r>
              </a:p>
            </p:txBody>
          </p:sp>
        </mc:Fallback>
      </mc:AlternateContent>
      <p:sp>
        <p:nvSpPr>
          <p:cNvPr id="27" name="Double Bracket 26">
            <a:extLst>
              <a:ext uri="{FF2B5EF4-FFF2-40B4-BE49-F238E27FC236}">
                <a16:creationId xmlns:a16="http://schemas.microsoft.com/office/drawing/2014/main" id="{5D7372A7-76F4-4F58-8797-6E86A98B4752}"/>
              </a:ext>
            </a:extLst>
          </p:cNvPr>
          <p:cNvSpPr/>
          <p:nvPr/>
        </p:nvSpPr>
        <p:spPr>
          <a:xfrm>
            <a:off x="8711519" y="3014675"/>
            <a:ext cx="715510" cy="2363569"/>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r"/>
            <a:r>
              <a:rPr lang="en-US" dirty="0"/>
              <a:t>0.12</a:t>
            </a:r>
          </a:p>
          <a:p>
            <a:pPr algn="r"/>
            <a:r>
              <a:rPr lang="en-US" dirty="0"/>
              <a:t> 0.08</a:t>
            </a:r>
          </a:p>
          <a:p>
            <a:pPr algn="r"/>
            <a:r>
              <a:rPr lang="en-US" dirty="0"/>
              <a:t>0.02</a:t>
            </a:r>
          </a:p>
          <a:p>
            <a:pPr algn="r"/>
            <a:r>
              <a:rPr lang="en-US" dirty="0"/>
              <a:t>0.13</a:t>
            </a:r>
          </a:p>
          <a:p>
            <a:pPr algn="r"/>
            <a:r>
              <a:rPr lang="en-US" dirty="0"/>
              <a:t>0.23</a:t>
            </a:r>
          </a:p>
          <a:p>
            <a:pPr algn="r"/>
            <a:r>
              <a:rPr lang="en-US" dirty="0"/>
              <a:t>0.15</a:t>
            </a:r>
          </a:p>
          <a:p>
            <a:pPr algn="r"/>
            <a:r>
              <a:rPr lang="en-US" dirty="0"/>
              <a:t>0.11</a:t>
            </a:r>
          </a:p>
          <a:p>
            <a:pPr algn="r"/>
            <a:r>
              <a:rPr lang="en-US" dirty="0"/>
              <a:t>0.16</a:t>
            </a:r>
          </a:p>
        </p:txBody>
      </p:sp>
      <mc:AlternateContent xmlns:mc="http://schemas.openxmlformats.org/markup-compatibility/2006" xmlns:a14="http://schemas.microsoft.com/office/drawing/2010/main">
        <mc:Choice Requires="a14">
          <p:sp>
            <p:nvSpPr>
              <p:cNvPr id="28" name="Rectangle 27">
                <a:extLst>
                  <a:ext uri="{FF2B5EF4-FFF2-40B4-BE49-F238E27FC236}">
                    <a16:creationId xmlns:a16="http://schemas.microsoft.com/office/drawing/2014/main" id="{D7107D2F-E2AE-41BB-852B-1FFB02C779D1}"/>
                  </a:ext>
                </a:extLst>
              </p:cNvPr>
              <p:cNvSpPr/>
              <p:nvPr/>
            </p:nvSpPr>
            <p:spPr>
              <a:xfrm>
                <a:off x="8678814" y="2369714"/>
                <a:ext cx="780919" cy="394210"/>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𝒚</m:t>
                          </m:r>
                        </m:e>
                        <m:sub>
                          <m:r>
                            <a:rPr lang="en-US" b="1" i="1">
                              <a:latin typeface="Cambria Math" panose="02040503050406030204" pitchFamily="18" charset="0"/>
                            </a:rPr>
                            <m:t>𝒑𝒓𝒆𝒅</m:t>
                          </m:r>
                        </m:sub>
                      </m:sSub>
                    </m:oMath>
                  </m:oMathPara>
                </a14:m>
                <a:endParaRPr lang="en-US" dirty="0"/>
              </a:p>
            </p:txBody>
          </p:sp>
        </mc:Choice>
        <mc:Fallback xmlns="">
          <p:sp>
            <p:nvSpPr>
              <p:cNvPr id="28" name="Rectangle 27">
                <a:extLst>
                  <a:ext uri="{FF2B5EF4-FFF2-40B4-BE49-F238E27FC236}">
                    <a16:creationId xmlns:a16="http://schemas.microsoft.com/office/drawing/2014/main" id="{D7107D2F-E2AE-41BB-852B-1FFB02C779D1}"/>
                  </a:ext>
                </a:extLst>
              </p:cNvPr>
              <p:cNvSpPr>
                <a:spLocks noRot="1" noChangeAspect="1" noMove="1" noResize="1" noEditPoints="1" noAdjustHandles="1" noChangeArrowheads="1" noChangeShapeType="1" noTextEdit="1"/>
              </p:cNvSpPr>
              <p:nvPr/>
            </p:nvSpPr>
            <p:spPr>
              <a:xfrm>
                <a:off x="8678814" y="2369714"/>
                <a:ext cx="780919" cy="394210"/>
              </a:xfrm>
              <a:prstGeom prst="rect">
                <a:avLst/>
              </a:prstGeom>
              <a:blipFill>
                <a:blip r:embed="rId5"/>
                <a:stretch>
                  <a:fillRect b="-10938"/>
                </a:stretch>
              </a:blipFill>
            </p:spPr>
            <p:txBody>
              <a:bodyPr/>
              <a:lstStyle/>
              <a:p>
                <a:r>
                  <a:rPr lang="en-US">
                    <a:noFill/>
                  </a:rPr>
                  <a:t> </a:t>
                </a:r>
              </a:p>
            </p:txBody>
          </p:sp>
        </mc:Fallback>
      </mc:AlternateContent>
      <p:cxnSp>
        <p:nvCxnSpPr>
          <p:cNvPr id="29" name="Straight Arrow Connector 28">
            <a:extLst>
              <a:ext uri="{FF2B5EF4-FFF2-40B4-BE49-F238E27FC236}">
                <a16:creationId xmlns:a16="http://schemas.microsoft.com/office/drawing/2014/main" id="{A54CA92C-31EB-4E3E-B8DB-D59F4F12DB85}"/>
              </a:ext>
            </a:extLst>
          </p:cNvPr>
          <p:cNvCxnSpPr>
            <a:cxnSpLocks/>
          </p:cNvCxnSpPr>
          <p:nvPr/>
        </p:nvCxnSpPr>
        <p:spPr>
          <a:xfrm>
            <a:off x="7478489" y="3510658"/>
            <a:ext cx="816428"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E5F21592-3473-4A33-A139-B1EBBDD3FDAD}"/>
              </a:ext>
            </a:extLst>
          </p:cNvPr>
          <p:cNvCxnSpPr>
            <a:cxnSpLocks/>
          </p:cNvCxnSpPr>
          <p:nvPr/>
        </p:nvCxnSpPr>
        <p:spPr>
          <a:xfrm>
            <a:off x="7478489" y="3967874"/>
            <a:ext cx="816428"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21982193-6D28-4F97-B186-9E38102AF15C}"/>
              </a:ext>
            </a:extLst>
          </p:cNvPr>
          <p:cNvCxnSpPr>
            <a:cxnSpLocks/>
          </p:cNvCxnSpPr>
          <p:nvPr/>
        </p:nvCxnSpPr>
        <p:spPr>
          <a:xfrm>
            <a:off x="7478489" y="4403287"/>
            <a:ext cx="816428"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C03FE8C7-99DB-428D-A1B3-9831EFCC9CCE}"/>
              </a:ext>
            </a:extLst>
          </p:cNvPr>
          <p:cNvCxnSpPr>
            <a:cxnSpLocks/>
          </p:cNvCxnSpPr>
          <p:nvPr/>
        </p:nvCxnSpPr>
        <p:spPr>
          <a:xfrm>
            <a:off x="7478489" y="4860503"/>
            <a:ext cx="816428"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55DF6BB9-8D8D-44F0-9129-11434CB84C79}"/>
              </a:ext>
            </a:extLst>
          </p:cNvPr>
          <p:cNvSpPr/>
          <p:nvPr/>
        </p:nvSpPr>
        <p:spPr>
          <a:xfrm>
            <a:off x="6019800" y="3601360"/>
            <a:ext cx="947057" cy="578751"/>
          </a:xfrm>
          <a:prstGeom prst="rect">
            <a:avLst/>
          </a:prstGeom>
          <a:noFill/>
          <a:ln w="444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5" name="Straight Connector 34">
            <a:extLst>
              <a:ext uri="{FF2B5EF4-FFF2-40B4-BE49-F238E27FC236}">
                <a16:creationId xmlns:a16="http://schemas.microsoft.com/office/drawing/2014/main" id="{E469CBB6-76EB-4761-9859-453C05527485}"/>
              </a:ext>
            </a:extLst>
          </p:cNvPr>
          <p:cNvCxnSpPr>
            <a:cxnSpLocks/>
            <a:endCxn id="33" idx="0"/>
          </p:cNvCxnSpPr>
          <p:nvPr/>
        </p:nvCxnSpPr>
        <p:spPr>
          <a:xfrm flipH="1">
            <a:off x="6493329" y="2369714"/>
            <a:ext cx="957957" cy="1231646"/>
          </a:xfrm>
          <a:prstGeom prst="line">
            <a:avLst/>
          </a:prstGeom>
          <a:ln w="44450">
            <a:solidFill>
              <a:schemeClr val="accent2"/>
            </a:solidFill>
            <a:head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46EA40AF-CF44-4DE0-852F-ACF9F2A0B61E}"/>
              </a:ext>
            </a:extLst>
          </p:cNvPr>
          <p:cNvSpPr txBox="1"/>
          <p:nvPr/>
        </p:nvSpPr>
        <p:spPr>
          <a:xfrm>
            <a:off x="7130143" y="1875007"/>
            <a:ext cx="2030185" cy="369332"/>
          </a:xfrm>
          <a:prstGeom prst="rect">
            <a:avLst/>
          </a:prstGeom>
          <a:noFill/>
        </p:spPr>
        <p:txBody>
          <a:bodyPr wrap="square" rtlCol="0">
            <a:spAutoFit/>
          </a:bodyPr>
          <a:lstStyle/>
          <a:p>
            <a:r>
              <a:rPr lang="en-US" b="1" dirty="0">
                <a:solidFill>
                  <a:schemeClr val="accent2"/>
                </a:solidFill>
              </a:rPr>
              <a:t>Makes it positive</a:t>
            </a:r>
          </a:p>
        </p:txBody>
      </p:sp>
      <p:sp>
        <p:nvSpPr>
          <p:cNvPr id="39" name="Rectangle 38">
            <a:extLst>
              <a:ext uri="{FF2B5EF4-FFF2-40B4-BE49-F238E27FC236}">
                <a16:creationId xmlns:a16="http://schemas.microsoft.com/office/drawing/2014/main" id="{7C33E89D-683D-42A7-BD0F-F4863A797DA3}"/>
              </a:ext>
            </a:extLst>
          </p:cNvPr>
          <p:cNvSpPr/>
          <p:nvPr/>
        </p:nvSpPr>
        <p:spPr>
          <a:xfrm>
            <a:off x="5951553" y="4281752"/>
            <a:ext cx="1110334" cy="578751"/>
          </a:xfrm>
          <a:prstGeom prst="rect">
            <a:avLst/>
          </a:prstGeom>
          <a:noFill/>
          <a:ln w="444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Connector 39">
            <a:extLst>
              <a:ext uri="{FF2B5EF4-FFF2-40B4-BE49-F238E27FC236}">
                <a16:creationId xmlns:a16="http://schemas.microsoft.com/office/drawing/2014/main" id="{95E53FD4-4D1A-4863-8AE1-2A670C7DB211}"/>
              </a:ext>
            </a:extLst>
          </p:cNvPr>
          <p:cNvCxnSpPr>
            <a:cxnSpLocks/>
            <a:endCxn id="39" idx="2"/>
          </p:cNvCxnSpPr>
          <p:nvPr/>
        </p:nvCxnSpPr>
        <p:spPr>
          <a:xfrm flipV="1">
            <a:off x="5228928" y="4860503"/>
            <a:ext cx="1277792" cy="680392"/>
          </a:xfrm>
          <a:prstGeom prst="line">
            <a:avLst/>
          </a:prstGeom>
          <a:ln w="44450">
            <a:solidFill>
              <a:schemeClr val="accent6"/>
            </a:solidFill>
            <a:head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050FC731-F773-4C91-B5EF-219282804E84}"/>
              </a:ext>
            </a:extLst>
          </p:cNvPr>
          <p:cNvSpPr txBox="1"/>
          <p:nvPr/>
        </p:nvSpPr>
        <p:spPr>
          <a:xfrm>
            <a:off x="3398847" y="5715782"/>
            <a:ext cx="2713044" cy="369332"/>
          </a:xfrm>
          <a:prstGeom prst="rect">
            <a:avLst/>
          </a:prstGeom>
          <a:noFill/>
        </p:spPr>
        <p:txBody>
          <a:bodyPr wrap="square" rtlCol="0">
            <a:spAutoFit/>
          </a:bodyPr>
          <a:lstStyle/>
          <a:p>
            <a:r>
              <a:rPr lang="en-US" b="1" dirty="0">
                <a:solidFill>
                  <a:schemeClr val="accent6"/>
                </a:solidFill>
              </a:rPr>
              <a:t>Normalizes to range [0, 1]</a:t>
            </a:r>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5F02ADE6-55C8-4028-B1E5-A5D95BB57C8E}"/>
                  </a:ext>
                </a:extLst>
              </p:cNvPr>
              <p:cNvSpPr txBox="1"/>
              <p:nvPr/>
            </p:nvSpPr>
            <p:spPr>
              <a:xfrm>
                <a:off x="6851340" y="5690904"/>
                <a:ext cx="1726603" cy="394210"/>
              </a:xfrm>
              <a:prstGeom prst="rect">
                <a:avLst/>
              </a:prstGeom>
              <a:noFill/>
            </p:spPr>
            <p:txBody>
              <a:bodyPr wrap="square" rtlCol="0">
                <a:spAutoFit/>
              </a:bodyPr>
              <a:lstStyle/>
              <a:p>
                <a:r>
                  <a:rPr lang="en-US" b="1" dirty="0">
                    <a:solidFill>
                      <a:schemeClr val="accent5"/>
                    </a:solidFill>
                  </a:rPr>
                  <a:t>Sum(</a:t>
                </a:r>
                <a14:m>
                  <m:oMath xmlns:m="http://schemas.openxmlformats.org/officeDocument/2006/math">
                    <m:sSub>
                      <m:sSubPr>
                        <m:ctrlPr>
                          <a:rPr lang="en-US" b="1" i="1" smtClean="0">
                            <a:solidFill>
                              <a:schemeClr val="accent5"/>
                            </a:solidFill>
                            <a:latin typeface="Cambria Math" panose="02040503050406030204" pitchFamily="18" charset="0"/>
                          </a:rPr>
                        </m:ctrlPr>
                      </m:sSubPr>
                      <m:e>
                        <m:r>
                          <a:rPr lang="en-US" b="1" i="1" smtClean="0">
                            <a:solidFill>
                              <a:schemeClr val="accent5"/>
                            </a:solidFill>
                            <a:latin typeface="Cambria Math" panose="02040503050406030204" pitchFamily="18" charset="0"/>
                          </a:rPr>
                          <m:t>𝒚</m:t>
                        </m:r>
                      </m:e>
                      <m:sub>
                        <m:r>
                          <a:rPr lang="en-US" b="1" i="1" smtClean="0">
                            <a:solidFill>
                              <a:schemeClr val="accent5"/>
                            </a:solidFill>
                            <a:latin typeface="Cambria Math" panose="02040503050406030204" pitchFamily="18" charset="0"/>
                          </a:rPr>
                          <m:t>𝒑𝒓𝒆𝒅</m:t>
                        </m:r>
                      </m:sub>
                    </m:sSub>
                    <m:r>
                      <a:rPr lang="en-US" b="1" i="0" smtClean="0">
                        <a:solidFill>
                          <a:schemeClr val="accent5"/>
                        </a:solidFill>
                        <a:latin typeface="Cambria Math" panose="02040503050406030204" pitchFamily="18" charset="0"/>
                      </a:rPr>
                      <m:t>)</m:t>
                    </m:r>
                  </m:oMath>
                </a14:m>
                <a:r>
                  <a:rPr lang="en-US" b="1" dirty="0">
                    <a:solidFill>
                      <a:schemeClr val="accent5"/>
                    </a:solidFill>
                  </a:rPr>
                  <a:t> = 1</a:t>
                </a:r>
              </a:p>
            </p:txBody>
          </p:sp>
        </mc:Choice>
        <mc:Fallback xmlns="">
          <p:sp>
            <p:nvSpPr>
              <p:cNvPr id="45" name="TextBox 44">
                <a:extLst>
                  <a:ext uri="{FF2B5EF4-FFF2-40B4-BE49-F238E27FC236}">
                    <a16:creationId xmlns:a16="http://schemas.microsoft.com/office/drawing/2014/main" id="{5F02ADE6-55C8-4028-B1E5-A5D95BB57C8E}"/>
                  </a:ext>
                </a:extLst>
              </p:cNvPr>
              <p:cNvSpPr txBox="1">
                <a:spLocks noRot="1" noChangeAspect="1" noMove="1" noResize="1" noEditPoints="1" noAdjustHandles="1" noChangeArrowheads="1" noChangeShapeType="1" noTextEdit="1"/>
              </p:cNvSpPr>
              <p:nvPr/>
            </p:nvSpPr>
            <p:spPr>
              <a:xfrm>
                <a:off x="6851340" y="5690904"/>
                <a:ext cx="1726603" cy="394210"/>
              </a:xfrm>
              <a:prstGeom prst="rect">
                <a:avLst/>
              </a:prstGeom>
              <a:blipFill>
                <a:blip r:embed="rId6"/>
                <a:stretch>
                  <a:fillRect l="-3180" t="-7813" b="-20313"/>
                </a:stretch>
              </a:blipFill>
            </p:spPr>
            <p:txBody>
              <a:bodyPr/>
              <a:lstStyle/>
              <a:p>
                <a:r>
                  <a:rPr lang="en-US">
                    <a:noFill/>
                  </a:rPr>
                  <a:t> </a:t>
                </a:r>
              </a:p>
            </p:txBody>
          </p:sp>
        </mc:Fallback>
      </mc:AlternateContent>
      <p:cxnSp>
        <p:nvCxnSpPr>
          <p:cNvPr id="47" name="Straight Connector 46">
            <a:extLst>
              <a:ext uri="{FF2B5EF4-FFF2-40B4-BE49-F238E27FC236}">
                <a16:creationId xmlns:a16="http://schemas.microsoft.com/office/drawing/2014/main" id="{B7C1009C-CB25-4389-88E8-133D90B9BB57}"/>
              </a:ext>
            </a:extLst>
          </p:cNvPr>
          <p:cNvCxnSpPr>
            <a:cxnSpLocks/>
          </p:cNvCxnSpPr>
          <p:nvPr/>
        </p:nvCxnSpPr>
        <p:spPr>
          <a:xfrm>
            <a:off x="8678814" y="5540895"/>
            <a:ext cx="780919" cy="0"/>
          </a:xfrm>
          <a:prstGeom prst="line">
            <a:avLst/>
          </a:prstGeom>
          <a:ln w="444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39CA9067-3DE4-4C15-A990-0949A1777E87}"/>
              </a:ext>
            </a:extLst>
          </p:cNvPr>
          <p:cNvCxnSpPr>
            <a:cxnSpLocks/>
            <a:endCxn id="45" idx="3"/>
          </p:cNvCxnSpPr>
          <p:nvPr/>
        </p:nvCxnSpPr>
        <p:spPr>
          <a:xfrm flipH="1">
            <a:off x="8577943" y="5540895"/>
            <a:ext cx="515800" cy="347114"/>
          </a:xfrm>
          <a:prstGeom prst="straightConnector1">
            <a:avLst/>
          </a:prstGeom>
          <a:ln w="444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8374C9DC-AA1B-454E-AB8C-9147FA2BCAA1}"/>
              </a:ext>
            </a:extLst>
          </p:cNvPr>
          <p:cNvSpPr txBox="1"/>
          <p:nvPr/>
        </p:nvSpPr>
        <p:spPr>
          <a:xfrm>
            <a:off x="4849904" y="4648215"/>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240093442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B39F661-E47B-42B6-AF1D-04E8BDF0CDA5}"/>
              </a:ext>
            </a:extLst>
          </p:cNvPr>
          <p:cNvSpPr/>
          <p:nvPr/>
        </p:nvSpPr>
        <p:spPr>
          <a:xfrm>
            <a:off x="1080654" y="1958767"/>
            <a:ext cx="2029120" cy="239403"/>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48DE0624-9F0A-4520-94F5-6906B2026ED2}"/>
              </a:ext>
            </a:extLst>
          </p:cNvPr>
          <p:cNvSpPr/>
          <p:nvPr/>
        </p:nvSpPr>
        <p:spPr>
          <a:xfrm>
            <a:off x="1080654" y="1407094"/>
            <a:ext cx="2029120" cy="239403"/>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Double Bracket 5">
            <a:extLst>
              <a:ext uri="{FF2B5EF4-FFF2-40B4-BE49-F238E27FC236}">
                <a16:creationId xmlns:a16="http://schemas.microsoft.com/office/drawing/2014/main" id="{E768626D-DA5A-42F5-9FA7-CBD653A88B7E}"/>
              </a:ext>
            </a:extLst>
          </p:cNvPr>
          <p:cNvSpPr/>
          <p:nvPr/>
        </p:nvSpPr>
        <p:spPr>
          <a:xfrm>
            <a:off x="1069529" y="1023532"/>
            <a:ext cx="2029121" cy="2363569"/>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just"/>
            <a:r>
              <a:rPr lang="en-US" dirty="0"/>
              <a:t> 2         0.5         4</a:t>
            </a:r>
          </a:p>
          <a:p>
            <a:pPr algn="just"/>
            <a:r>
              <a:rPr lang="en-US" dirty="0"/>
              <a:t>0.1       0.2       0.7 </a:t>
            </a:r>
          </a:p>
          <a:p>
            <a:pPr algn="just"/>
            <a:r>
              <a:rPr lang="en-US" dirty="0"/>
              <a:t>0.3      -2          0.2</a:t>
            </a:r>
          </a:p>
          <a:p>
            <a:pPr algn="just"/>
            <a:r>
              <a:rPr lang="en-US" dirty="0"/>
              <a:t>-2         0.2       0.8</a:t>
            </a:r>
          </a:p>
          <a:p>
            <a:pPr algn="just"/>
            <a:r>
              <a:rPr lang="en-US" dirty="0"/>
              <a:t>                 </a:t>
            </a:r>
          </a:p>
          <a:p>
            <a:pPr algn="just"/>
            <a:endParaRPr lang="en-US" dirty="0"/>
          </a:p>
          <a:p>
            <a:pPr algn="just"/>
            <a:r>
              <a:rPr lang="en-US" dirty="0"/>
              <a:t>1          0.7         3 </a:t>
            </a:r>
          </a:p>
          <a:p>
            <a:pPr algn="just"/>
            <a:r>
              <a:rPr lang="en-US" dirty="0"/>
              <a:t>3           5         0.2</a:t>
            </a:r>
          </a:p>
        </p:txBody>
      </p:sp>
      <p:pic>
        <p:nvPicPr>
          <p:cNvPr id="7" name="Picture 6">
            <a:extLst>
              <a:ext uri="{FF2B5EF4-FFF2-40B4-BE49-F238E27FC236}">
                <a16:creationId xmlns:a16="http://schemas.microsoft.com/office/drawing/2014/main" id="{9CE138FA-E9C7-4074-BC6C-21B3C4036F44}"/>
              </a:ext>
            </a:extLst>
          </p:cNvPr>
          <p:cNvPicPr>
            <a:picLocks noChangeAspect="1"/>
          </p:cNvPicPr>
          <p:nvPr/>
        </p:nvPicPr>
        <p:blipFill>
          <a:blip r:embed="rId2"/>
          <a:stretch>
            <a:fillRect/>
          </a:stretch>
        </p:blipFill>
        <p:spPr>
          <a:xfrm rot="16200000">
            <a:off x="1874703" y="2393650"/>
            <a:ext cx="318528" cy="194656"/>
          </a:xfrm>
          <a:prstGeom prst="rect">
            <a:avLst/>
          </a:prstGeom>
        </p:spPr>
      </p:pic>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67B3C218-4505-43F4-865F-3F054C8E7FA2}"/>
                  </a:ext>
                </a:extLst>
              </p:cNvPr>
              <p:cNvSpPr/>
              <p:nvPr/>
            </p:nvSpPr>
            <p:spPr>
              <a:xfrm>
                <a:off x="1558484" y="96696"/>
                <a:ext cx="950966" cy="671209"/>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𝑾</m:t>
                          </m:r>
                        </m:e>
                        <m:sub>
                          <m:r>
                            <a:rPr lang="en-US" b="1" i="1" smtClean="0">
                              <a:latin typeface="Cambria Math" panose="02040503050406030204" pitchFamily="18" charset="0"/>
                            </a:rPr>
                            <m:t>𝒊𝒏𝒑𝒖𝒕</m:t>
                          </m:r>
                        </m:sub>
                      </m:sSub>
                    </m:oMath>
                  </m:oMathPara>
                </a14:m>
                <a:endParaRPr lang="en-US" b="1" dirty="0"/>
              </a:p>
              <a:p>
                <a:pPr algn="ctr"/>
                <a:r>
                  <a:rPr lang="en-US" dirty="0"/>
                  <a:t>(</a:t>
                </a:r>
                <a14:m>
                  <m:oMath xmlns:m="http://schemas.openxmlformats.org/officeDocument/2006/math">
                    <m:r>
                      <a:rPr lang="en-US" b="0" i="1" smtClean="0">
                        <a:latin typeface="Cambria Math" panose="02040503050406030204" pitchFamily="18" charset="0"/>
                      </a:rPr>
                      <m:t>𝑉</m:t>
                    </m:r>
                    <m:r>
                      <a:rPr lang="en-US" b="0" i="1" smtClean="0">
                        <a:latin typeface="Cambria Math" panose="02040503050406030204" pitchFamily="18" charset="0"/>
                      </a:rPr>
                      <m:t>×</m:t>
                    </m:r>
                    <m:r>
                      <a:rPr lang="en-US" b="0" i="1" smtClean="0">
                        <a:latin typeface="Cambria Math" panose="02040503050406030204" pitchFamily="18" charset="0"/>
                      </a:rPr>
                      <m:t>𝑁</m:t>
                    </m:r>
                  </m:oMath>
                </a14:m>
                <a:r>
                  <a:rPr lang="en-US" dirty="0"/>
                  <a:t>)</a:t>
                </a:r>
              </a:p>
            </p:txBody>
          </p:sp>
        </mc:Choice>
        <mc:Fallback xmlns="">
          <p:sp>
            <p:nvSpPr>
              <p:cNvPr id="8" name="Rectangle 7">
                <a:extLst>
                  <a:ext uri="{FF2B5EF4-FFF2-40B4-BE49-F238E27FC236}">
                    <a16:creationId xmlns:a16="http://schemas.microsoft.com/office/drawing/2014/main" id="{67B3C218-4505-43F4-865F-3F054C8E7FA2}"/>
                  </a:ext>
                </a:extLst>
              </p:cNvPr>
              <p:cNvSpPr>
                <a:spLocks noRot="1" noChangeAspect="1" noMove="1" noResize="1" noEditPoints="1" noAdjustHandles="1" noChangeArrowheads="1" noChangeShapeType="1" noTextEdit="1"/>
              </p:cNvSpPr>
              <p:nvPr/>
            </p:nvSpPr>
            <p:spPr>
              <a:xfrm>
                <a:off x="1558484" y="96696"/>
                <a:ext cx="950966" cy="671209"/>
              </a:xfrm>
              <a:prstGeom prst="rect">
                <a:avLst/>
              </a:prstGeom>
              <a:blipFill>
                <a:blip r:embed="rId3"/>
                <a:stretch>
                  <a:fillRect l="-3846" r="-3205" b="-13636"/>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8DA2E268-4B99-47BF-BBAD-A31867BEA471}"/>
              </a:ext>
            </a:extLst>
          </p:cNvPr>
          <p:cNvSpPr txBox="1"/>
          <p:nvPr/>
        </p:nvSpPr>
        <p:spPr>
          <a:xfrm>
            <a:off x="201432" y="1085190"/>
            <a:ext cx="625098" cy="307777"/>
          </a:xfrm>
          <a:prstGeom prst="rect">
            <a:avLst/>
          </a:prstGeom>
          <a:noFill/>
        </p:spPr>
        <p:txBody>
          <a:bodyPr wrap="square" rtlCol="0">
            <a:spAutoFit/>
          </a:bodyPr>
          <a:lstStyle/>
          <a:p>
            <a:r>
              <a:rPr lang="en-US" sz="1400" dirty="0"/>
              <a:t>man</a:t>
            </a:r>
          </a:p>
        </p:txBody>
      </p:sp>
      <p:sp>
        <p:nvSpPr>
          <p:cNvPr id="10" name="TextBox 9">
            <a:extLst>
              <a:ext uri="{FF2B5EF4-FFF2-40B4-BE49-F238E27FC236}">
                <a16:creationId xmlns:a16="http://schemas.microsoft.com/office/drawing/2014/main" id="{2A51E28C-F25C-4AC0-8CB3-97265A3AF441}"/>
              </a:ext>
            </a:extLst>
          </p:cNvPr>
          <p:cNvSpPr txBox="1"/>
          <p:nvPr/>
        </p:nvSpPr>
        <p:spPr>
          <a:xfrm>
            <a:off x="201432" y="1343800"/>
            <a:ext cx="681926" cy="307777"/>
          </a:xfrm>
          <a:prstGeom prst="rect">
            <a:avLst/>
          </a:prstGeom>
          <a:noFill/>
        </p:spPr>
        <p:txBody>
          <a:bodyPr wrap="square" rtlCol="0">
            <a:spAutoFit/>
          </a:bodyPr>
          <a:lstStyle/>
          <a:p>
            <a:r>
              <a:rPr lang="en-US" sz="1400" b="1" dirty="0">
                <a:solidFill>
                  <a:schemeClr val="accent5">
                    <a:lumMod val="60000"/>
                    <a:lumOff val="40000"/>
                  </a:schemeClr>
                </a:solidFill>
              </a:rPr>
              <a:t>passes</a:t>
            </a:r>
          </a:p>
        </p:txBody>
      </p:sp>
      <p:sp>
        <p:nvSpPr>
          <p:cNvPr id="11" name="TextBox 10">
            <a:extLst>
              <a:ext uri="{FF2B5EF4-FFF2-40B4-BE49-F238E27FC236}">
                <a16:creationId xmlns:a16="http://schemas.microsoft.com/office/drawing/2014/main" id="{1EFC59FB-C4CB-434F-824A-5224CB746051}"/>
              </a:ext>
            </a:extLst>
          </p:cNvPr>
          <p:cNvSpPr txBox="1"/>
          <p:nvPr/>
        </p:nvSpPr>
        <p:spPr>
          <a:xfrm>
            <a:off x="201432" y="3029752"/>
            <a:ext cx="878238" cy="307777"/>
          </a:xfrm>
          <a:prstGeom prst="rect">
            <a:avLst/>
          </a:prstGeom>
          <a:noFill/>
        </p:spPr>
        <p:txBody>
          <a:bodyPr wrap="square" rtlCol="0">
            <a:spAutoFit/>
          </a:bodyPr>
          <a:lstStyle/>
          <a:p>
            <a:r>
              <a:rPr lang="en-US" sz="1400" dirty="0"/>
              <a:t>who</a:t>
            </a:r>
          </a:p>
        </p:txBody>
      </p:sp>
      <p:sp>
        <p:nvSpPr>
          <p:cNvPr id="12" name="TextBox 11">
            <a:extLst>
              <a:ext uri="{FF2B5EF4-FFF2-40B4-BE49-F238E27FC236}">
                <a16:creationId xmlns:a16="http://schemas.microsoft.com/office/drawing/2014/main" id="{CE40620B-5E05-4892-B8E0-2E1ACD2BF9F4}"/>
              </a:ext>
            </a:extLst>
          </p:cNvPr>
          <p:cNvSpPr txBox="1"/>
          <p:nvPr/>
        </p:nvSpPr>
        <p:spPr>
          <a:xfrm>
            <a:off x="201432" y="1944546"/>
            <a:ext cx="878238" cy="307777"/>
          </a:xfrm>
          <a:prstGeom prst="rect">
            <a:avLst/>
          </a:prstGeom>
          <a:noFill/>
        </p:spPr>
        <p:txBody>
          <a:bodyPr wrap="square" rtlCol="0">
            <a:spAutoFit/>
          </a:bodyPr>
          <a:lstStyle/>
          <a:p>
            <a:r>
              <a:rPr lang="en-US" sz="1400" b="1" dirty="0">
                <a:solidFill>
                  <a:schemeClr val="accent5">
                    <a:lumMod val="60000"/>
                    <a:lumOff val="40000"/>
                  </a:schemeClr>
                </a:solidFill>
              </a:rPr>
              <a:t>should</a:t>
            </a:r>
          </a:p>
        </p:txBody>
      </p:sp>
      <p:pic>
        <p:nvPicPr>
          <p:cNvPr id="13" name="Picture 12">
            <a:extLst>
              <a:ext uri="{FF2B5EF4-FFF2-40B4-BE49-F238E27FC236}">
                <a16:creationId xmlns:a16="http://schemas.microsoft.com/office/drawing/2014/main" id="{37D8D0FC-1925-43D7-BE22-4D3408807284}"/>
              </a:ext>
            </a:extLst>
          </p:cNvPr>
          <p:cNvPicPr>
            <a:picLocks noChangeAspect="1"/>
          </p:cNvPicPr>
          <p:nvPr/>
        </p:nvPicPr>
        <p:blipFill>
          <a:blip r:embed="rId2"/>
          <a:stretch>
            <a:fillRect/>
          </a:stretch>
        </p:blipFill>
        <p:spPr>
          <a:xfrm rot="16200000">
            <a:off x="209542" y="2396316"/>
            <a:ext cx="318528" cy="194656"/>
          </a:xfrm>
          <a:prstGeom prst="rect">
            <a:avLst/>
          </a:prstGeom>
        </p:spPr>
      </p:pic>
      <p:sp>
        <p:nvSpPr>
          <p:cNvPr id="14" name="TextBox 13">
            <a:extLst>
              <a:ext uri="{FF2B5EF4-FFF2-40B4-BE49-F238E27FC236}">
                <a16:creationId xmlns:a16="http://schemas.microsoft.com/office/drawing/2014/main" id="{0691A105-D585-4AEC-810D-8D9D3179AB41}"/>
              </a:ext>
            </a:extLst>
          </p:cNvPr>
          <p:cNvSpPr txBox="1"/>
          <p:nvPr/>
        </p:nvSpPr>
        <p:spPr>
          <a:xfrm>
            <a:off x="196236" y="1640493"/>
            <a:ext cx="842181" cy="307777"/>
          </a:xfrm>
          <a:prstGeom prst="rect">
            <a:avLst/>
          </a:prstGeom>
          <a:noFill/>
        </p:spPr>
        <p:txBody>
          <a:bodyPr wrap="square" rtlCol="0">
            <a:spAutoFit/>
          </a:bodyPr>
          <a:lstStyle/>
          <a:p>
            <a:r>
              <a:rPr lang="en-US" sz="1400" dirty="0"/>
              <a:t>sentence</a:t>
            </a:r>
          </a:p>
        </p:txBody>
      </p:sp>
      <p:sp>
        <p:nvSpPr>
          <p:cNvPr id="15" name="TextBox 14">
            <a:extLst>
              <a:ext uri="{FF2B5EF4-FFF2-40B4-BE49-F238E27FC236}">
                <a16:creationId xmlns:a16="http://schemas.microsoft.com/office/drawing/2014/main" id="{F4BF8666-AFA8-4006-B16B-863ECEF97A15}"/>
              </a:ext>
            </a:extLst>
          </p:cNvPr>
          <p:cNvSpPr txBox="1"/>
          <p:nvPr/>
        </p:nvSpPr>
        <p:spPr>
          <a:xfrm>
            <a:off x="201432" y="2740885"/>
            <a:ext cx="878238" cy="307777"/>
          </a:xfrm>
          <a:prstGeom prst="rect">
            <a:avLst/>
          </a:prstGeom>
          <a:noFill/>
        </p:spPr>
        <p:txBody>
          <a:bodyPr wrap="square" rtlCol="0">
            <a:spAutoFit/>
          </a:bodyPr>
          <a:lstStyle/>
          <a:p>
            <a:r>
              <a:rPr lang="en-US" sz="1400" dirty="0"/>
              <a:t>the</a:t>
            </a:r>
          </a:p>
        </p:txBody>
      </p:sp>
      <p:sp>
        <p:nvSpPr>
          <p:cNvPr id="16" name="TextBox 15">
            <a:extLst>
              <a:ext uri="{FF2B5EF4-FFF2-40B4-BE49-F238E27FC236}">
                <a16:creationId xmlns:a16="http://schemas.microsoft.com/office/drawing/2014/main" id="{69C33D4C-EE8F-4EE2-AD7D-4C623520D5F6}"/>
              </a:ext>
            </a:extLst>
          </p:cNvPr>
          <p:cNvSpPr txBox="1"/>
          <p:nvPr/>
        </p:nvSpPr>
        <p:spPr>
          <a:xfrm>
            <a:off x="1201703" y="2365335"/>
            <a:ext cx="2029121" cy="307777"/>
          </a:xfrm>
          <a:prstGeom prst="rect">
            <a:avLst/>
          </a:prstGeom>
          <a:noFill/>
        </p:spPr>
        <p:txBody>
          <a:bodyPr wrap="square" rtlCol="0">
            <a:spAutoFit/>
          </a:bodyPr>
          <a:lstStyle/>
          <a:p>
            <a:r>
              <a:rPr lang="en-US" sz="1400"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8597213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8D642480-B397-4466-97F4-AAEFCF2FDF64}"/>
              </a:ext>
            </a:extLst>
          </p:cNvPr>
          <p:cNvCxnSpPr>
            <a:cxnSpLocks/>
          </p:cNvCxnSpPr>
          <p:nvPr/>
        </p:nvCxnSpPr>
        <p:spPr>
          <a:xfrm>
            <a:off x="2527473" y="2820435"/>
            <a:ext cx="3456432" cy="0"/>
          </a:xfrm>
          <a:prstGeom prst="line">
            <a:avLst/>
          </a:prstGeom>
          <a:ln w="25400">
            <a:solidFill>
              <a:schemeClr val="accent1"/>
            </a:solidFill>
            <a:prstDash val="soli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BF4EF38E-A543-48C7-A4A1-3487D4F49341}"/>
                  </a:ext>
                </a:extLst>
              </p:cNvPr>
              <p:cNvSpPr txBox="1"/>
              <p:nvPr/>
            </p:nvSpPr>
            <p:spPr>
              <a:xfrm>
                <a:off x="899917" y="2618007"/>
                <a:ext cx="1390564" cy="369332"/>
              </a:xfrm>
              <a:prstGeom prst="rect">
                <a:avLst/>
              </a:prstGeom>
              <a:noFill/>
            </p:spPr>
            <p:txBody>
              <a:bodyPr wrap="square" rtlCol="0">
                <a:spAutoFit/>
              </a:bodyPr>
              <a:lstStyle/>
              <a:p>
                <a:pPr algn="r"/>
                <a14:m>
                  <m:oMathPara xmlns:m="http://schemas.openxmlformats.org/officeDocument/2006/math">
                    <m:oMathParaPr>
                      <m:jc m:val="right"/>
                    </m:oMathParaPr>
                    <m:oMath xmlns:m="http://schemas.openxmlformats.org/officeDocument/2006/math">
                      <m:r>
                        <a:rPr lang="en-US" b="0" i="1" dirty="0" smtClean="0">
                          <a:latin typeface="Cambria Math" panose="02040503050406030204" pitchFamily="18" charset="0"/>
                        </a:rPr>
                        <m:t>1 </m:t>
                      </m:r>
                      <m:r>
                        <a:rPr lang="en-US" b="0" i="1" dirty="0" smtClean="0">
                          <a:latin typeface="Cambria Math" panose="02040503050406030204" pitchFamily="18" charset="0"/>
                        </a:rPr>
                        <m:t>𝑚𝑒𝑡𝑒𝑟</m:t>
                      </m:r>
                    </m:oMath>
                  </m:oMathPara>
                </a14:m>
                <a:endParaRPr lang="en-US" dirty="0"/>
              </a:p>
            </p:txBody>
          </p:sp>
        </mc:Choice>
        <mc:Fallback xmlns="">
          <p:sp>
            <p:nvSpPr>
              <p:cNvPr id="14" name="TextBox 13">
                <a:extLst>
                  <a:ext uri="{FF2B5EF4-FFF2-40B4-BE49-F238E27FC236}">
                    <a16:creationId xmlns:a16="http://schemas.microsoft.com/office/drawing/2014/main" id="{BF4EF38E-A543-48C7-A4A1-3487D4F49341}"/>
                  </a:ext>
                </a:extLst>
              </p:cNvPr>
              <p:cNvSpPr txBox="1">
                <a:spLocks noRot="1" noChangeAspect="1" noMove="1" noResize="1" noEditPoints="1" noAdjustHandles="1" noChangeArrowheads="1" noChangeShapeType="1" noTextEdit="1"/>
              </p:cNvSpPr>
              <p:nvPr/>
            </p:nvSpPr>
            <p:spPr>
              <a:xfrm>
                <a:off x="899917" y="2618007"/>
                <a:ext cx="1390564"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BC10FEA6-9BBD-427E-9626-0441943BB3C8}"/>
                  </a:ext>
                </a:extLst>
              </p:cNvPr>
              <p:cNvSpPr txBox="1"/>
              <p:nvPr/>
            </p:nvSpPr>
            <p:spPr>
              <a:xfrm>
                <a:off x="899918" y="3024315"/>
                <a:ext cx="1390564" cy="369332"/>
              </a:xfrm>
              <a:prstGeom prst="rect">
                <a:avLst/>
              </a:prstGeom>
              <a:noFill/>
            </p:spPr>
            <p:txBody>
              <a:bodyPr wrap="square" rtlCol="0">
                <a:spAutoFit/>
              </a:bodyPr>
              <a:lstStyle/>
              <a:p>
                <a:pPr algn="r"/>
                <a14:m>
                  <m:oMathPara xmlns:m="http://schemas.openxmlformats.org/officeDocument/2006/math">
                    <m:oMathParaPr>
                      <m:jc m:val="right"/>
                    </m:oMathParaPr>
                    <m:oMath xmlns:m="http://schemas.openxmlformats.org/officeDocument/2006/math">
                      <m:r>
                        <a:rPr lang="en-US" i="1" dirty="0" smtClean="0">
                          <a:latin typeface="Cambria Math" panose="02040503050406030204" pitchFamily="18" charset="0"/>
                        </a:rPr>
                        <m:t>0</m:t>
                      </m:r>
                      <m:r>
                        <a:rPr lang="en-US" b="0" i="1" dirty="0" smtClean="0">
                          <a:latin typeface="Cambria Math" panose="02040503050406030204" pitchFamily="18" charset="0"/>
                        </a:rPr>
                        <m:t>.5 </m:t>
                      </m:r>
                      <m:r>
                        <a:rPr lang="en-US" b="0" i="1" dirty="0" smtClean="0">
                          <a:latin typeface="Cambria Math" panose="02040503050406030204" pitchFamily="18" charset="0"/>
                        </a:rPr>
                        <m:t>𝑚𝑒𝑡𝑒𝑟</m:t>
                      </m:r>
                    </m:oMath>
                  </m:oMathPara>
                </a14:m>
                <a:endParaRPr lang="en-US" dirty="0"/>
              </a:p>
            </p:txBody>
          </p:sp>
        </mc:Choice>
        <mc:Fallback xmlns="">
          <p:sp>
            <p:nvSpPr>
              <p:cNvPr id="15" name="TextBox 14">
                <a:extLst>
                  <a:ext uri="{FF2B5EF4-FFF2-40B4-BE49-F238E27FC236}">
                    <a16:creationId xmlns:a16="http://schemas.microsoft.com/office/drawing/2014/main" id="{BC10FEA6-9BBD-427E-9626-0441943BB3C8}"/>
                  </a:ext>
                </a:extLst>
              </p:cNvPr>
              <p:cNvSpPr txBox="1">
                <a:spLocks noRot="1" noChangeAspect="1" noMove="1" noResize="1" noEditPoints="1" noAdjustHandles="1" noChangeArrowheads="1" noChangeShapeType="1" noTextEdit="1"/>
              </p:cNvSpPr>
              <p:nvPr/>
            </p:nvSpPr>
            <p:spPr>
              <a:xfrm>
                <a:off x="899918" y="3024315"/>
                <a:ext cx="1390564"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506EC380-BABC-4894-A383-0FC56FA300ED}"/>
                  </a:ext>
                </a:extLst>
              </p:cNvPr>
              <p:cNvSpPr txBox="1"/>
              <p:nvPr/>
            </p:nvSpPr>
            <p:spPr>
              <a:xfrm>
                <a:off x="899918" y="3428495"/>
                <a:ext cx="1390564" cy="369332"/>
              </a:xfrm>
              <a:prstGeom prst="rect">
                <a:avLst/>
              </a:prstGeom>
              <a:noFill/>
            </p:spPr>
            <p:txBody>
              <a:bodyPr wrap="square" rtlCol="0">
                <a:spAutoFit/>
              </a:bodyPr>
              <a:lstStyle/>
              <a:p>
                <a:pPr algn="r"/>
                <a14:m>
                  <m:oMathPara xmlns:m="http://schemas.openxmlformats.org/officeDocument/2006/math">
                    <m:oMathParaPr>
                      <m:jc m:val="right"/>
                    </m:oMathParaPr>
                    <m:oMath xmlns:m="http://schemas.openxmlformats.org/officeDocument/2006/math">
                      <m:r>
                        <a:rPr lang="en-US" i="1" dirty="0" smtClean="0">
                          <a:latin typeface="Cambria Math" panose="02040503050406030204" pitchFamily="18" charset="0"/>
                        </a:rPr>
                        <m:t>1</m:t>
                      </m:r>
                      <m:r>
                        <a:rPr lang="en-US" b="0" i="1" dirty="0" smtClean="0">
                          <a:latin typeface="Cambria Math" panose="02040503050406030204" pitchFamily="18" charset="0"/>
                        </a:rPr>
                        <m:t>.5 </m:t>
                      </m:r>
                      <m:r>
                        <a:rPr lang="en-US" b="0" i="1" dirty="0" smtClean="0">
                          <a:latin typeface="Cambria Math" panose="02040503050406030204" pitchFamily="18" charset="0"/>
                        </a:rPr>
                        <m:t>𝑚𝑒𝑡𝑒𝑟𝑠</m:t>
                      </m:r>
                    </m:oMath>
                  </m:oMathPara>
                </a14:m>
                <a:endParaRPr lang="en-US" dirty="0"/>
              </a:p>
            </p:txBody>
          </p:sp>
        </mc:Choice>
        <mc:Fallback xmlns="">
          <p:sp>
            <p:nvSpPr>
              <p:cNvPr id="16" name="TextBox 15">
                <a:extLst>
                  <a:ext uri="{FF2B5EF4-FFF2-40B4-BE49-F238E27FC236}">
                    <a16:creationId xmlns:a16="http://schemas.microsoft.com/office/drawing/2014/main" id="{506EC380-BABC-4894-A383-0FC56FA300ED}"/>
                  </a:ext>
                </a:extLst>
              </p:cNvPr>
              <p:cNvSpPr txBox="1">
                <a:spLocks noRot="1" noChangeAspect="1" noMove="1" noResize="1" noEditPoints="1" noAdjustHandles="1" noChangeArrowheads="1" noChangeShapeType="1" noTextEdit="1"/>
              </p:cNvSpPr>
              <p:nvPr/>
            </p:nvSpPr>
            <p:spPr>
              <a:xfrm>
                <a:off x="899918" y="3428495"/>
                <a:ext cx="1390564" cy="369332"/>
              </a:xfrm>
              <a:prstGeom prst="rect">
                <a:avLst/>
              </a:prstGeom>
              <a:blipFill>
                <a:blip r:embed="rId6"/>
                <a:stretch>
                  <a:fillRect/>
                </a:stretch>
              </a:blipFill>
            </p:spPr>
            <p:txBody>
              <a:bodyPr/>
              <a:lstStyle/>
              <a:p>
                <a:r>
                  <a:rPr lang="en-US">
                    <a:noFill/>
                  </a:rPr>
                  <a:t> </a:t>
                </a:r>
              </a:p>
            </p:txBody>
          </p:sp>
        </mc:Fallback>
      </mc:AlternateContent>
      <p:cxnSp>
        <p:nvCxnSpPr>
          <p:cNvPr id="17" name="Straight Connector 16">
            <a:extLst>
              <a:ext uri="{FF2B5EF4-FFF2-40B4-BE49-F238E27FC236}">
                <a16:creationId xmlns:a16="http://schemas.microsoft.com/office/drawing/2014/main" id="{BF0EDBEF-9AA8-4E22-A42F-63F452816558}"/>
              </a:ext>
            </a:extLst>
          </p:cNvPr>
          <p:cNvCxnSpPr/>
          <p:nvPr/>
        </p:nvCxnSpPr>
        <p:spPr>
          <a:xfrm>
            <a:off x="2527473" y="3236784"/>
            <a:ext cx="1709928" cy="0"/>
          </a:xfrm>
          <a:prstGeom prst="line">
            <a:avLst/>
          </a:prstGeom>
          <a:ln w="25400">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AD3EBFB-4A5D-4E0C-9D5E-DD3938AAD006}"/>
              </a:ext>
            </a:extLst>
          </p:cNvPr>
          <p:cNvCxnSpPr/>
          <p:nvPr/>
        </p:nvCxnSpPr>
        <p:spPr>
          <a:xfrm>
            <a:off x="2527473" y="3667276"/>
            <a:ext cx="5181600" cy="0"/>
          </a:xfrm>
          <a:prstGeom prst="line">
            <a:avLst/>
          </a:prstGeom>
          <a:ln w="25400">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FC6763F5-5D42-4A4D-98D7-D593403D5327}"/>
              </a:ext>
            </a:extLst>
          </p:cNvPr>
          <p:cNvCxnSpPr>
            <a:cxnSpLocks/>
          </p:cNvCxnSpPr>
          <p:nvPr/>
        </p:nvCxnSpPr>
        <p:spPr>
          <a:xfrm>
            <a:off x="2527472" y="4589532"/>
            <a:ext cx="3456432" cy="0"/>
          </a:xfrm>
          <a:prstGeom prst="line">
            <a:avLst/>
          </a:prstGeom>
          <a:ln w="25400">
            <a:solidFill>
              <a:schemeClr val="accent1"/>
            </a:solidFill>
            <a:prstDash val="soli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E7889E3A-5D9A-4E43-B116-78AAB8C82EDC}"/>
                  </a:ext>
                </a:extLst>
              </p:cNvPr>
              <p:cNvSpPr txBox="1"/>
              <p:nvPr/>
            </p:nvSpPr>
            <p:spPr>
              <a:xfrm>
                <a:off x="899916" y="4387104"/>
                <a:ext cx="1390564" cy="369332"/>
              </a:xfrm>
              <a:prstGeom prst="rect">
                <a:avLst/>
              </a:prstGeom>
              <a:noFill/>
            </p:spPr>
            <p:txBody>
              <a:bodyPr wrap="square" rtlCol="0">
                <a:spAutoFit/>
              </a:bodyPr>
              <a:lstStyle/>
              <a:p>
                <a:pPr algn="r"/>
                <a14:m>
                  <m:oMathPara xmlns:m="http://schemas.openxmlformats.org/officeDocument/2006/math">
                    <m:oMathParaPr>
                      <m:jc m:val="right"/>
                    </m:oMathParaPr>
                    <m:oMath xmlns:m="http://schemas.openxmlformats.org/officeDocument/2006/math">
                      <m:r>
                        <a:rPr lang="en-US" b="0" i="1" dirty="0" smtClean="0">
                          <a:latin typeface="Cambria Math" panose="02040503050406030204" pitchFamily="18" charset="0"/>
                        </a:rPr>
                        <m:t>1 </m:t>
                      </m:r>
                      <m:r>
                        <a:rPr lang="en-US" b="0" i="1" dirty="0" smtClean="0">
                          <a:latin typeface="Cambria Math" panose="02040503050406030204" pitchFamily="18" charset="0"/>
                        </a:rPr>
                        <m:t>𝑚𝑒𝑡𝑒𝑟</m:t>
                      </m:r>
                    </m:oMath>
                  </m:oMathPara>
                </a14:m>
                <a:endParaRPr lang="en-US" dirty="0"/>
              </a:p>
            </p:txBody>
          </p:sp>
        </mc:Choice>
        <mc:Fallback xmlns="">
          <p:sp>
            <p:nvSpPr>
              <p:cNvPr id="20" name="TextBox 19">
                <a:extLst>
                  <a:ext uri="{FF2B5EF4-FFF2-40B4-BE49-F238E27FC236}">
                    <a16:creationId xmlns:a16="http://schemas.microsoft.com/office/drawing/2014/main" id="{E7889E3A-5D9A-4E43-B116-78AAB8C82EDC}"/>
                  </a:ext>
                </a:extLst>
              </p:cNvPr>
              <p:cNvSpPr txBox="1">
                <a:spLocks noRot="1" noChangeAspect="1" noMove="1" noResize="1" noEditPoints="1" noAdjustHandles="1" noChangeArrowheads="1" noChangeShapeType="1" noTextEdit="1"/>
              </p:cNvSpPr>
              <p:nvPr/>
            </p:nvSpPr>
            <p:spPr>
              <a:xfrm>
                <a:off x="899916" y="4387104"/>
                <a:ext cx="1390564"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29FAFB1E-6035-40BB-ACAC-BDB075FE7D30}"/>
                  </a:ext>
                </a:extLst>
              </p:cNvPr>
              <p:cNvSpPr txBox="1"/>
              <p:nvPr/>
            </p:nvSpPr>
            <p:spPr>
              <a:xfrm>
                <a:off x="899917" y="4793412"/>
                <a:ext cx="1390564" cy="369332"/>
              </a:xfrm>
              <a:prstGeom prst="rect">
                <a:avLst/>
              </a:prstGeom>
              <a:noFill/>
            </p:spPr>
            <p:txBody>
              <a:bodyPr wrap="square" rtlCol="0">
                <a:spAutoFit/>
              </a:bodyPr>
              <a:lstStyle/>
              <a:p>
                <a:pPr algn="r"/>
                <a14:m>
                  <m:oMathPara xmlns:m="http://schemas.openxmlformats.org/officeDocument/2006/math">
                    <m:oMathParaPr>
                      <m:jc m:val="right"/>
                    </m:oMathParaPr>
                    <m:oMath xmlns:m="http://schemas.openxmlformats.org/officeDocument/2006/math">
                      <m:r>
                        <a:rPr lang="en-US" i="1" dirty="0" smtClean="0">
                          <a:latin typeface="Cambria Math" panose="02040503050406030204" pitchFamily="18" charset="0"/>
                        </a:rPr>
                        <m:t>1</m:t>
                      </m:r>
                      <m:r>
                        <a:rPr lang="en-US" b="0" i="1" dirty="0" smtClean="0">
                          <a:latin typeface="Cambria Math" panose="02040503050406030204" pitchFamily="18" charset="0"/>
                        </a:rPr>
                        <m:t>.01 </m:t>
                      </m:r>
                      <m:r>
                        <a:rPr lang="en-US" b="0" i="1" dirty="0" smtClean="0">
                          <a:latin typeface="Cambria Math" panose="02040503050406030204" pitchFamily="18" charset="0"/>
                        </a:rPr>
                        <m:t>𝑚𝑒𝑡𝑒𝑟</m:t>
                      </m:r>
                    </m:oMath>
                  </m:oMathPara>
                </a14:m>
                <a:endParaRPr lang="en-US" dirty="0"/>
              </a:p>
            </p:txBody>
          </p:sp>
        </mc:Choice>
        <mc:Fallback xmlns="">
          <p:sp>
            <p:nvSpPr>
              <p:cNvPr id="21" name="TextBox 20">
                <a:extLst>
                  <a:ext uri="{FF2B5EF4-FFF2-40B4-BE49-F238E27FC236}">
                    <a16:creationId xmlns:a16="http://schemas.microsoft.com/office/drawing/2014/main" id="{29FAFB1E-6035-40BB-ACAC-BDB075FE7D30}"/>
                  </a:ext>
                </a:extLst>
              </p:cNvPr>
              <p:cNvSpPr txBox="1">
                <a:spLocks noRot="1" noChangeAspect="1" noMove="1" noResize="1" noEditPoints="1" noAdjustHandles="1" noChangeArrowheads="1" noChangeShapeType="1" noTextEdit="1"/>
              </p:cNvSpPr>
              <p:nvPr/>
            </p:nvSpPr>
            <p:spPr>
              <a:xfrm>
                <a:off x="899917" y="4793412"/>
                <a:ext cx="1390564"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04BF12A6-0700-4A75-A50B-E45EC106E169}"/>
                  </a:ext>
                </a:extLst>
              </p:cNvPr>
              <p:cNvSpPr txBox="1"/>
              <p:nvPr/>
            </p:nvSpPr>
            <p:spPr>
              <a:xfrm>
                <a:off x="899917" y="5197592"/>
                <a:ext cx="1390564" cy="369332"/>
              </a:xfrm>
              <a:prstGeom prst="rect">
                <a:avLst/>
              </a:prstGeom>
              <a:noFill/>
            </p:spPr>
            <p:txBody>
              <a:bodyPr wrap="square" rtlCol="0">
                <a:spAutoFit/>
              </a:bodyPr>
              <a:lstStyle/>
              <a:p>
                <a:pPr algn="r"/>
                <a14:m>
                  <m:oMathPara xmlns:m="http://schemas.openxmlformats.org/officeDocument/2006/math">
                    <m:oMathParaPr>
                      <m:jc m:val="right"/>
                    </m:oMathParaPr>
                    <m:oMath xmlns:m="http://schemas.openxmlformats.org/officeDocument/2006/math">
                      <m:r>
                        <a:rPr lang="en-US" i="1" dirty="0" smtClean="0">
                          <a:latin typeface="Cambria Math" panose="02040503050406030204" pitchFamily="18" charset="0"/>
                        </a:rPr>
                        <m:t>0</m:t>
                      </m:r>
                      <m:r>
                        <a:rPr lang="en-US" b="0" i="1" dirty="0" smtClean="0">
                          <a:latin typeface="Cambria Math" panose="02040503050406030204" pitchFamily="18" charset="0"/>
                        </a:rPr>
                        <m:t>.99 </m:t>
                      </m:r>
                      <m:r>
                        <a:rPr lang="en-US" b="0" i="1" dirty="0" smtClean="0">
                          <a:latin typeface="Cambria Math" panose="02040503050406030204" pitchFamily="18" charset="0"/>
                        </a:rPr>
                        <m:t>𝑚𝑒𝑡𝑒𝑟𝑠</m:t>
                      </m:r>
                    </m:oMath>
                  </m:oMathPara>
                </a14:m>
                <a:endParaRPr lang="en-US" dirty="0"/>
              </a:p>
            </p:txBody>
          </p:sp>
        </mc:Choice>
        <mc:Fallback xmlns="">
          <p:sp>
            <p:nvSpPr>
              <p:cNvPr id="22" name="TextBox 21">
                <a:extLst>
                  <a:ext uri="{FF2B5EF4-FFF2-40B4-BE49-F238E27FC236}">
                    <a16:creationId xmlns:a16="http://schemas.microsoft.com/office/drawing/2014/main" id="{04BF12A6-0700-4A75-A50B-E45EC106E169}"/>
                  </a:ext>
                </a:extLst>
              </p:cNvPr>
              <p:cNvSpPr txBox="1">
                <a:spLocks noRot="1" noChangeAspect="1" noMove="1" noResize="1" noEditPoints="1" noAdjustHandles="1" noChangeArrowheads="1" noChangeShapeType="1" noTextEdit="1"/>
              </p:cNvSpPr>
              <p:nvPr/>
            </p:nvSpPr>
            <p:spPr>
              <a:xfrm>
                <a:off x="899917" y="5197592"/>
                <a:ext cx="1390564" cy="369332"/>
              </a:xfrm>
              <a:prstGeom prst="rect">
                <a:avLst/>
              </a:prstGeom>
              <a:blipFill>
                <a:blip r:embed="rId9"/>
                <a:stretch>
                  <a:fillRect/>
                </a:stretch>
              </a:blipFill>
            </p:spPr>
            <p:txBody>
              <a:bodyPr/>
              <a:lstStyle/>
              <a:p>
                <a:r>
                  <a:rPr lang="en-US">
                    <a:noFill/>
                  </a:rPr>
                  <a:t> </a:t>
                </a:r>
              </a:p>
            </p:txBody>
          </p:sp>
        </mc:Fallback>
      </mc:AlternateContent>
      <p:cxnSp>
        <p:nvCxnSpPr>
          <p:cNvPr id="23" name="Straight Connector 22">
            <a:extLst>
              <a:ext uri="{FF2B5EF4-FFF2-40B4-BE49-F238E27FC236}">
                <a16:creationId xmlns:a16="http://schemas.microsoft.com/office/drawing/2014/main" id="{2239236F-E278-4842-808C-D6A4A5391244}"/>
              </a:ext>
            </a:extLst>
          </p:cNvPr>
          <p:cNvCxnSpPr>
            <a:cxnSpLocks/>
          </p:cNvCxnSpPr>
          <p:nvPr/>
        </p:nvCxnSpPr>
        <p:spPr>
          <a:xfrm>
            <a:off x="2527472" y="5005881"/>
            <a:ext cx="3505683" cy="0"/>
          </a:xfrm>
          <a:prstGeom prst="line">
            <a:avLst/>
          </a:prstGeom>
          <a:ln w="25400">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39567AB6-AB86-45DA-A3B7-A8C5F21DF456}"/>
              </a:ext>
            </a:extLst>
          </p:cNvPr>
          <p:cNvCxnSpPr>
            <a:cxnSpLocks/>
          </p:cNvCxnSpPr>
          <p:nvPr/>
        </p:nvCxnSpPr>
        <p:spPr>
          <a:xfrm>
            <a:off x="2527472" y="5436373"/>
            <a:ext cx="3401988" cy="0"/>
          </a:xfrm>
          <a:prstGeom prst="line">
            <a:avLst/>
          </a:prstGeom>
          <a:ln w="25400">
            <a:solidFill>
              <a:schemeClr val="accent1"/>
            </a:solidFill>
            <a:prstDash val="soli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8" name="Rectangle 27">
                <a:extLst>
                  <a:ext uri="{FF2B5EF4-FFF2-40B4-BE49-F238E27FC236}">
                    <a16:creationId xmlns:a16="http://schemas.microsoft.com/office/drawing/2014/main" id="{1B3452CB-D595-4DD7-8C0B-E4EE1F918E7C}"/>
                  </a:ext>
                </a:extLst>
              </p:cNvPr>
              <p:cNvSpPr/>
              <p:nvPr/>
            </p:nvSpPr>
            <p:spPr>
              <a:xfrm>
                <a:off x="8412480" y="2763211"/>
                <a:ext cx="3549015" cy="891539"/>
              </a:xfrm>
              <a:prstGeom prst="rect">
                <a:avLst/>
              </a:prstGeom>
              <a:noFill/>
              <a:ln w="317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acc>
                        <m:accPr>
                          <m:chr m:val="̅"/>
                          <m:ctrlPr>
                            <a:rPr lang="en-US" i="1" dirty="0" smtClean="0">
                              <a:solidFill>
                                <a:schemeClr val="tx1"/>
                              </a:solidFill>
                              <a:latin typeface="Cambria Math" panose="02040503050406030204" pitchFamily="18" charset="0"/>
                            </a:rPr>
                          </m:ctrlPr>
                        </m:accPr>
                        <m:e>
                          <m:r>
                            <a:rPr lang="en-US" i="1" dirty="0">
                              <a:solidFill>
                                <a:schemeClr val="tx1"/>
                              </a:solidFill>
                              <a:latin typeface="Cambria Math" panose="02040503050406030204" pitchFamily="18" charset="0"/>
                            </a:rPr>
                            <m:t>𝑥</m:t>
                          </m:r>
                        </m:e>
                      </m:acc>
                      <m:r>
                        <a:rPr lang="en-US" i="1" dirty="0">
                          <a:solidFill>
                            <a:schemeClr val="tx1"/>
                          </a:solidFill>
                          <a:latin typeface="Cambria Math" panose="02040503050406030204" pitchFamily="18" charset="0"/>
                        </a:rPr>
                        <m:t>=</m:t>
                      </m:r>
                      <m:f>
                        <m:fPr>
                          <m:ctrlPr>
                            <a:rPr lang="en-US" i="1" dirty="0">
                              <a:solidFill>
                                <a:schemeClr val="tx1"/>
                              </a:solidFill>
                              <a:latin typeface="Cambria Math" panose="02040503050406030204" pitchFamily="18" charset="0"/>
                            </a:rPr>
                          </m:ctrlPr>
                        </m:fPr>
                        <m:num>
                          <m:r>
                            <a:rPr lang="en-US" i="1" dirty="0">
                              <a:solidFill>
                                <a:schemeClr val="tx1"/>
                              </a:solidFill>
                              <a:latin typeface="Cambria Math" panose="02040503050406030204" pitchFamily="18" charset="0"/>
                            </a:rPr>
                            <m:t>1+0.5+1.5</m:t>
                          </m:r>
                        </m:num>
                        <m:den>
                          <m:r>
                            <a:rPr lang="en-US" i="1" dirty="0">
                              <a:solidFill>
                                <a:schemeClr val="tx1"/>
                              </a:solidFill>
                              <a:latin typeface="Cambria Math" panose="02040503050406030204" pitchFamily="18" charset="0"/>
                            </a:rPr>
                            <m:t>3</m:t>
                          </m:r>
                        </m:den>
                      </m:f>
                      <m:r>
                        <a:rPr lang="en-US" i="1" dirty="0">
                          <a:solidFill>
                            <a:schemeClr val="tx1"/>
                          </a:solidFill>
                          <a:latin typeface="Cambria Math" panose="02040503050406030204" pitchFamily="18" charset="0"/>
                        </a:rPr>
                        <m:t>=1 </m:t>
                      </m:r>
                      <m:r>
                        <a:rPr lang="en-US" i="1" dirty="0">
                          <a:solidFill>
                            <a:schemeClr val="tx1"/>
                          </a:solidFill>
                          <a:latin typeface="Cambria Math" panose="02040503050406030204" pitchFamily="18" charset="0"/>
                        </a:rPr>
                        <m:t>𝑚𝑒𝑡𝑒𝑟</m:t>
                      </m:r>
                    </m:oMath>
                  </m:oMathPara>
                </a14:m>
                <a:endParaRPr lang="en-US" dirty="0">
                  <a:solidFill>
                    <a:schemeClr val="tx1"/>
                  </a:solidFill>
                </a:endParaRPr>
              </a:p>
            </p:txBody>
          </p:sp>
        </mc:Choice>
        <mc:Fallback xmlns="">
          <p:sp>
            <p:nvSpPr>
              <p:cNvPr id="28" name="Rectangle 27">
                <a:extLst>
                  <a:ext uri="{FF2B5EF4-FFF2-40B4-BE49-F238E27FC236}">
                    <a16:creationId xmlns:a16="http://schemas.microsoft.com/office/drawing/2014/main" id="{1B3452CB-D595-4DD7-8C0B-E4EE1F918E7C}"/>
                  </a:ext>
                </a:extLst>
              </p:cNvPr>
              <p:cNvSpPr>
                <a:spLocks noRot="1" noChangeAspect="1" noMove="1" noResize="1" noEditPoints="1" noAdjustHandles="1" noChangeArrowheads="1" noChangeShapeType="1" noTextEdit="1"/>
              </p:cNvSpPr>
              <p:nvPr/>
            </p:nvSpPr>
            <p:spPr>
              <a:xfrm>
                <a:off x="8412480" y="2763211"/>
                <a:ext cx="3549015" cy="891539"/>
              </a:xfrm>
              <a:prstGeom prst="rect">
                <a:avLst/>
              </a:prstGeom>
              <a:blipFill>
                <a:blip r:embed="rId12"/>
                <a:stretch>
                  <a:fillRect/>
                </a:stretch>
              </a:blipFill>
              <a:ln w="31750">
                <a:solidFill>
                  <a:schemeClr val="accent6">
                    <a:lumMod val="5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Rectangle 29">
                <a:extLst>
                  <a:ext uri="{FF2B5EF4-FFF2-40B4-BE49-F238E27FC236}">
                    <a16:creationId xmlns:a16="http://schemas.microsoft.com/office/drawing/2014/main" id="{837C4CB3-CEB0-4497-9E8E-0A8DD9362EE3}"/>
                  </a:ext>
                </a:extLst>
              </p:cNvPr>
              <p:cNvSpPr/>
              <p:nvPr/>
            </p:nvSpPr>
            <p:spPr>
              <a:xfrm>
                <a:off x="8412479" y="4560111"/>
                <a:ext cx="3549015" cy="891539"/>
              </a:xfrm>
              <a:prstGeom prst="rect">
                <a:avLst/>
              </a:prstGeom>
              <a:noFill/>
              <a:ln w="317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center"/>
                    </m:oMathParaPr>
                    <m:oMath xmlns:m="http://schemas.openxmlformats.org/officeDocument/2006/math">
                      <m:acc>
                        <m:accPr>
                          <m:chr m:val="̅"/>
                          <m:ctrlPr>
                            <a:rPr lang="en-US" i="1" dirty="0" smtClean="0">
                              <a:solidFill>
                                <a:schemeClr val="tx1"/>
                              </a:solidFill>
                              <a:latin typeface="Cambria Math" panose="02040503050406030204" pitchFamily="18" charset="0"/>
                            </a:rPr>
                          </m:ctrlPr>
                        </m:accPr>
                        <m:e>
                          <m:r>
                            <a:rPr lang="en-US" i="1" dirty="0">
                              <a:solidFill>
                                <a:schemeClr val="tx1"/>
                              </a:solidFill>
                              <a:latin typeface="Cambria Math" panose="02040503050406030204" pitchFamily="18" charset="0"/>
                            </a:rPr>
                            <m:t>𝑥</m:t>
                          </m:r>
                        </m:e>
                      </m:acc>
                      <m:r>
                        <a:rPr lang="en-US" i="1" dirty="0">
                          <a:solidFill>
                            <a:schemeClr val="tx1"/>
                          </a:solidFill>
                          <a:latin typeface="Cambria Math" panose="02040503050406030204" pitchFamily="18" charset="0"/>
                        </a:rPr>
                        <m:t>=</m:t>
                      </m:r>
                      <m:f>
                        <m:fPr>
                          <m:ctrlPr>
                            <a:rPr lang="en-US" i="1" dirty="0">
                              <a:solidFill>
                                <a:schemeClr val="tx1"/>
                              </a:solidFill>
                              <a:latin typeface="Cambria Math" panose="02040503050406030204" pitchFamily="18" charset="0"/>
                            </a:rPr>
                          </m:ctrlPr>
                        </m:fPr>
                        <m:num>
                          <m:r>
                            <a:rPr lang="en-US" i="1" dirty="0">
                              <a:solidFill>
                                <a:schemeClr val="tx1"/>
                              </a:solidFill>
                              <a:latin typeface="Cambria Math" panose="02040503050406030204" pitchFamily="18" charset="0"/>
                            </a:rPr>
                            <m:t>1+1.01+0.99</m:t>
                          </m:r>
                        </m:num>
                        <m:den>
                          <m:r>
                            <a:rPr lang="en-US" i="1" dirty="0">
                              <a:solidFill>
                                <a:schemeClr val="tx1"/>
                              </a:solidFill>
                              <a:latin typeface="Cambria Math" panose="02040503050406030204" pitchFamily="18" charset="0"/>
                            </a:rPr>
                            <m:t>3</m:t>
                          </m:r>
                        </m:den>
                      </m:f>
                      <m:r>
                        <a:rPr lang="en-US" i="1" dirty="0">
                          <a:solidFill>
                            <a:schemeClr val="tx1"/>
                          </a:solidFill>
                          <a:latin typeface="Cambria Math" panose="02040503050406030204" pitchFamily="18" charset="0"/>
                        </a:rPr>
                        <m:t>=1 </m:t>
                      </m:r>
                      <m:r>
                        <a:rPr lang="en-US" i="1" dirty="0">
                          <a:solidFill>
                            <a:schemeClr val="tx1"/>
                          </a:solidFill>
                          <a:latin typeface="Cambria Math" panose="02040503050406030204" pitchFamily="18" charset="0"/>
                        </a:rPr>
                        <m:t>𝑚𝑒𝑡𝑒𝑟</m:t>
                      </m:r>
                    </m:oMath>
                  </m:oMathPara>
                </a14:m>
                <a:endParaRPr lang="en-US" dirty="0">
                  <a:solidFill>
                    <a:schemeClr val="tx1"/>
                  </a:solidFill>
                </a:endParaRPr>
              </a:p>
            </p:txBody>
          </p:sp>
        </mc:Choice>
        <mc:Fallback xmlns="">
          <p:sp>
            <p:nvSpPr>
              <p:cNvPr id="30" name="Rectangle 29">
                <a:extLst>
                  <a:ext uri="{FF2B5EF4-FFF2-40B4-BE49-F238E27FC236}">
                    <a16:creationId xmlns:a16="http://schemas.microsoft.com/office/drawing/2014/main" id="{837C4CB3-CEB0-4497-9E8E-0A8DD9362EE3}"/>
                  </a:ext>
                </a:extLst>
              </p:cNvPr>
              <p:cNvSpPr>
                <a:spLocks noRot="1" noChangeAspect="1" noMove="1" noResize="1" noEditPoints="1" noAdjustHandles="1" noChangeArrowheads="1" noChangeShapeType="1" noTextEdit="1"/>
              </p:cNvSpPr>
              <p:nvPr/>
            </p:nvSpPr>
            <p:spPr>
              <a:xfrm>
                <a:off x="8412479" y="4560111"/>
                <a:ext cx="3549015" cy="891539"/>
              </a:xfrm>
              <a:prstGeom prst="rect">
                <a:avLst/>
              </a:prstGeom>
              <a:blipFill>
                <a:blip r:embed="rId13"/>
                <a:stretch>
                  <a:fillRect/>
                </a:stretch>
              </a:blipFill>
              <a:ln w="31750">
                <a:solidFill>
                  <a:schemeClr val="accent6">
                    <a:lumMod val="50000"/>
                  </a:schemeClr>
                </a:solidFill>
              </a:ln>
            </p:spPr>
            <p:txBody>
              <a:bodyPr/>
              <a:lstStyle/>
              <a:p>
                <a:r>
                  <a:rPr lang="en-US">
                    <a:noFill/>
                  </a:rPr>
                  <a:t> </a:t>
                </a:r>
              </a:p>
            </p:txBody>
          </p:sp>
        </mc:Fallback>
      </mc:AlternateContent>
      <p:sp>
        <p:nvSpPr>
          <p:cNvPr id="31" name="TextBox 30">
            <a:extLst>
              <a:ext uri="{FF2B5EF4-FFF2-40B4-BE49-F238E27FC236}">
                <a16:creationId xmlns:a16="http://schemas.microsoft.com/office/drawing/2014/main" id="{D960BA3D-73D6-4096-B88D-5D3F37294161}"/>
              </a:ext>
            </a:extLst>
          </p:cNvPr>
          <p:cNvSpPr txBox="1"/>
          <p:nvPr/>
        </p:nvSpPr>
        <p:spPr>
          <a:xfrm>
            <a:off x="6193083" y="3393647"/>
            <a:ext cx="2737463" cy="461665"/>
          </a:xfrm>
          <a:prstGeom prst="rect">
            <a:avLst/>
          </a:prstGeom>
          <a:noFill/>
        </p:spPr>
        <p:txBody>
          <a:bodyPr wrap="square" rtlCol="0">
            <a:spAutoFit/>
          </a:bodyPr>
          <a:lstStyle/>
          <a:p>
            <a:r>
              <a:rPr lang="en-US" sz="2400"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32" name="TextBox 31">
            <a:extLst>
              <a:ext uri="{FF2B5EF4-FFF2-40B4-BE49-F238E27FC236}">
                <a16:creationId xmlns:a16="http://schemas.microsoft.com/office/drawing/2014/main" id="{9AAE343E-0674-4ED1-94CD-95F95621AA27}"/>
              </a:ext>
            </a:extLst>
          </p:cNvPr>
          <p:cNvSpPr txBox="1"/>
          <p:nvPr/>
        </p:nvSpPr>
        <p:spPr>
          <a:xfrm>
            <a:off x="6193083" y="5105259"/>
            <a:ext cx="2737463" cy="461665"/>
          </a:xfrm>
          <a:prstGeom prst="rect">
            <a:avLst/>
          </a:prstGeom>
          <a:noFill/>
        </p:spPr>
        <p:txBody>
          <a:bodyPr wrap="square" rtlCol="0">
            <a:spAutoFit/>
          </a:bodyPr>
          <a:lstStyle/>
          <a:p>
            <a:r>
              <a:rPr lang="en-US" sz="2400"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77017295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 name="Rectangle 133">
            <a:extLst>
              <a:ext uri="{FF2B5EF4-FFF2-40B4-BE49-F238E27FC236}">
                <a16:creationId xmlns:a16="http://schemas.microsoft.com/office/drawing/2014/main" id="{ACBAEB0C-5AB4-4816-AF86-971DFC619C92}"/>
              </a:ext>
            </a:extLst>
          </p:cNvPr>
          <p:cNvSpPr/>
          <p:nvPr/>
        </p:nvSpPr>
        <p:spPr>
          <a:xfrm>
            <a:off x="8110858" y="3956055"/>
            <a:ext cx="754906" cy="50059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3" name="Rectangle 92">
            <a:extLst>
              <a:ext uri="{FF2B5EF4-FFF2-40B4-BE49-F238E27FC236}">
                <a16:creationId xmlns:a16="http://schemas.microsoft.com/office/drawing/2014/main" id="{8C6BB18D-82C3-43DB-A52D-CE43B238559B}"/>
              </a:ext>
            </a:extLst>
          </p:cNvPr>
          <p:cNvSpPr/>
          <p:nvPr/>
        </p:nvSpPr>
        <p:spPr>
          <a:xfrm>
            <a:off x="9450364" y="2764309"/>
            <a:ext cx="429812" cy="24025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2" name="Rectangle 91">
            <a:extLst>
              <a:ext uri="{FF2B5EF4-FFF2-40B4-BE49-F238E27FC236}">
                <a16:creationId xmlns:a16="http://schemas.microsoft.com/office/drawing/2014/main" id="{837664E1-F474-46C6-8743-54F3BBB4D23A}"/>
              </a:ext>
            </a:extLst>
          </p:cNvPr>
          <p:cNvSpPr/>
          <p:nvPr/>
        </p:nvSpPr>
        <p:spPr>
          <a:xfrm>
            <a:off x="9451940" y="5682808"/>
            <a:ext cx="429812" cy="24025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Rectangle 64">
            <a:extLst>
              <a:ext uri="{FF2B5EF4-FFF2-40B4-BE49-F238E27FC236}">
                <a16:creationId xmlns:a16="http://schemas.microsoft.com/office/drawing/2014/main" id="{2AFE75A3-7491-4CB0-8CD1-24CADBF55134}"/>
              </a:ext>
            </a:extLst>
          </p:cNvPr>
          <p:cNvSpPr/>
          <p:nvPr/>
        </p:nvSpPr>
        <p:spPr>
          <a:xfrm>
            <a:off x="872794" y="2629925"/>
            <a:ext cx="429812" cy="24025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Rectangle 1">
            <a:extLst>
              <a:ext uri="{FF2B5EF4-FFF2-40B4-BE49-F238E27FC236}">
                <a16:creationId xmlns:a16="http://schemas.microsoft.com/office/drawing/2014/main" id="{69271621-1ECB-418D-898A-51907019CCE6}"/>
              </a:ext>
            </a:extLst>
          </p:cNvPr>
          <p:cNvSpPr/>
          <p:nvPr/>
        </p:nvSpPr>
        <p:spPr>
          <a:xfrm>
            <a:off x="3939490" y="3083588"/>
            <a:ext cx="640080" cy="77152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B597C116-4291-4A93-A381-15318328844B}"/>
              </a:ext>
            </a:extLst>
          </p:cNvPr>
          <p:cNvSpPr/>
          <p:nvPr/>
        </p:nvSpPr>
        <p:spPr>
          <a:xfrm>
            <a:off x="1649913" y="2630777"/>
            <a:ext cx="2029120" cy="239403"/>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Double Bracket 3">
            <a:extLst>
              <a:ext uri="{FF2B5EF4-FFF2-40B4-BE49-F238E27FC236}">
                <a16:creationId xmlns:a16="http://schemas.microsoft.com/office/drawing/2014/main" id="{873AE027-3C65-4953-B392-98CA5D545BD9}"/>
              </a:ext>
            </a:extLst>
          </p:cNvPr>
          <p:cNvSpPr/>
          <p:nvPr/>
        </p:nvSpPr>
        <p:spPr>
          <a:xfrm>
            <a:off x="865765" y="2247215"/>
            <a:ext cx="429812" cy="2363569"/>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0</a:t>
            </a:r>
          </a:p>
          <a:p>
            <a:pPr algn="ctr"/>
            <a:r>
              <a:rPr lang="en-US" dirty="0"/>
              <a:t>1</a:t>
            </a:r>
          </a:p>
          <a:p>
            <a:pPr algn="ctr"/>
            <a:r>
              <a:rPr lang="en-US" dirty="0"/>
              <a:t>0</a:t>
            </a:r>
          </a:p>
          <a:p>
            <a:pPr algn="ctr"/>
            <a:r>
              <a:rPr lang="en-US" dirty="0"/>
              <a:t>0</a:t>
            </a:r>
          </a:p>
          <a:p>
            <a:pPr algn="ctr"/>
            <a:endParaRPr lang="en-US" dirty="0"/>
          </a:p>
          <a:p>
            <a:pPr algn="ctr"/>
            <a:endParaRPr lang="en-US" dirty="0"/>
          </a:p>
          <a:p>
            <a:pPr algn="ctr"/>
            <a:r>
              <a:rPr lang="en-US" dirty="0"/>
              <a:t>0</a:t>
            </a:r>
          </a:p>
          <a:p>
            <a:pPr algn="ctr"/>
            <a:r>
              <a:rPr lang="en-US" dirty="0"/>
              <a:t>0</a:t>
            </a:r>
          </a:p>
        </p:txBody>
      </p:sp>
      <p:sp>
        <p:nvSpPr>
          <p:cNvPr id="29" name="TextBox 28">
            <a:extLst>
              <a:ext uri="{FF2B5EF4-FFF2-40B4-BE49-F238E27FC236}">
                <a16:creationId xmlns:a16="http://schemas.microsoft.com/office/drawing/2014/main" id="{4C38124D-0098-4A06-B196-F259B6A6FCBF}"/>
              </a:ext>
            </a:extLst>
          </p:cNvPr>
          <p:cNvSpPr txBox="1"/>
          <p:nvPr/>
        </p:nvSpPr>
        <p:spPr>
          <a:xfrm>
            <a:off x="17655" y="2308873"/>
            <a:ext cx="625098" cy="307777"/>
          </a:xfrm>
          <a:prstGeom prst="rect">
            <a:avLst/>
          </a:prstGeom>
          <a:noFill/>
        </p:spPr>
        <p:txBody>
          <a:bodyPr wrap="square" rtlCol="0">
            <a:spAutoFit/>
          </a:bodyPr>
          <a:lstStyle/>
          <a:p>
            <a:r>
              <a:rPr lang="en-US" sz="1400" dirty="0"/>
              <a:t>man</a:t>
            </a:r>
          </a:p>
        </p:txBody>
      </p:sp>
      <p:sp>
        <p:nvSpPr>
          <p:cNvPr id="30" name="TextBox 29">
            <a:extLst>
              <a:ext uri="{FF2B5EF4-FFF2-40B4-BE49-F238E27FC236}">
                <a16:creationId xmlns:a16="http://schemas.microsoft.com/office/drawing/2014/main" id="{6C354799-33E3-4470-A86C-2C41BC2FA1D5}"/>
              </a:ext>
            </a:extLst>
          </p:cNvPr>
          <p:cNvSpPr txBox="1"/>
          <p:nvPr/>
        </p:nvSpPr>
        <p:spPr>
          <a:xfrm>
            <a:off x="17655" y="2567483"/>
            <a:ext cx="681926" cy="307777"/>
          </a:xfrm>
          <a:prstGeom prst="rect">
            <a:avLst/>
          </a:prstGeom>
          <a:noFill/>
        </p:spPr>
        <p:txBody>
          <a:bodyPr wrap="square" rtlCol="0">
            <a:spAutoFit/>
          </a:bodyPr>
          <a:lstStyle/>
          <a:p>
            <a:r>
              <a:rPr lang="en-US" sz="1400" b="1" dirty="0">
                <a:solidFill>
                  <a:schemeClr val="accent6"/>
                </a:solidFill>
              </a:rPr>
              <a:t>passes</a:t>
            </a:r>
          </a:p>
        </p:txBody>
      </p:sp>
      <p:sp>
        <p:nvSpPr>
          <p:cNvPr id="33" name="TextBox 32">
            <a:extLst>
              <a:ext uri="{FF2B5EF4-FFF2-40B4-BE49-F238E27FC236}">
                <a16:creationId xmlns:a16="http://schemas.microsoft.com/office/drawing/2014/main" id="{11A5EE30-5490-4F4B-B2A4-72A52B91FC98}"/>
              </a:ext>
            </a:extLst>
          </p:cNvPr>
          <p:cNvSpPr txBox="1"/>
          <p:nvPr/>
        </p:nvSpPr>
        <p:spPr>
          <a:xfrm>
            <a:off x="17655" y="4253435"/>
            <a:ext cx="878238" cy="307777"/>
          </a:xfrm>
          <a:prstGeom prst="rect">
            <a:avLst/>
          </a:prstGeom>
          <a:noFill/>
        </p:spPr>
        <p:txBody>
          <a:bodyPr wrap="square" rtlCol="0">
            <a:spAutoFit/>
          </a:bodyPr>
          <a:lstStyle/>
          <a:p>
            <a:r>
              <a:rPr lang="en-US" sz="1400" b="1" dirty="0">
                <a:solidFill>
                  <a:schemeClr val="accent2"/>
                </a:solidFill>
              </a:rPr>
              <a:t>who</a:t>
            </a:r>
          </a:p>
        </p:txBody>
      </p:sp>
      <mc:AlternateContent xmlns:mc="http://schemas.openxmlformats.org/markup-compatibility/2006" xmlns:a14="http://schemas.microsoft.com/office/drawing/2010/main">
        <mc:Choice Requires="a14">
          <p:sp>
            <p:nvSpPr>
              <p:cNvPr id="36" name="Rectangle 35">
                <a:extLst>
                  <a:ext uri="{FF2B5EF4-FFF2-40B4-BE49-F238E27FC236}">
                    <a16:creationId xmlns:a16="http://schemas.microsoft.com/office/drawing/2014/main" id="{ADEA8063-152D-49FD-9D7B-627AFDB00A62}"/>
                  </a:ext>
                </a:extLst>
              </p:cNvPr>
              <p:cNvSpPr/>
              <p:nvPr/>
            </p:nvSpPr>
            <p:spPr>
              <a:xfrm>
                <a:off x="642746" y="1335877"/>
                <a:ext cx="906915" cy="646331"/>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b="1" i="0" smtClean="0">
                          <a:latin typeface="Cambria Math" panose="02040503050406030204" pitchFamily="18" charset="0"/>
                        </a:rPr>
                        <m:t>𝐱</m:t>
                      </m:r>
                    </m:oMath>
                  </m:oMathPara>
                </a14:m>
                <a:endParaRPr lang="en-US" b="1" dirty="0"/>
              </a:p>
              <a:p>
                <a:pPr algn="ctr"/>
                <a:r>
                  <a:rPr lang="en-US" dirty="0"/>
                  <a:t>(</a:t>
                </a:r>
                <a14:m>
                  <m:oMath xmlns:m="http://schemas.openxmlformats.org/officeDocument/2006/math">
                    <m:r>
                      <a:rPr lang="en-US" b="0" i="1" smtClean="0">
                        <a:latin typeface="Cambria Math" panose="02040503050406030204" pitchFamily="18" charset="0"/>
                      </a:rPr>
                      <m:t>𝑉</m:t>
                    </m:r>
                  </m:oMath>
                </a14:m>
                <a:r>
                  <a:rPr lang="en-US" dirty="0"/>
                  <a:t>-dim)</a:t>
                </a:r>
              </a:p>
            </p:txBody>
          </p:sp>
        </mc:Choice>
        <mc:Fallback xmlns="">
          <p:sp>
            <p:nvSpPr>
              <p:cNvPr id="36" name="Rectangle 35">
                <a:extLst>
                  <a:ext uri="{FF2B5EF4-FFF2-40B4-BE49-F238E27FC236}">
                    <a16:creationId xmlns:a16="http://schemas.microsoft.com/office/drawing/2014/main" id="{ADEA8063-152D-49FD-9D7B-627AFDB00A62}"/>
                  </a:ext>
                </a:extLst>
              </p:cNvPr>
              <p:cNvSpPr>
                <a:spLocks noRot="1" noChangeAspect="1" noMove="1" noResize="1" noEditPoints="1" noAdjustHandles="1" noChangeArrowheads="1" noChangeShapeType="1" noTextEdit="1"/>
              </p:cNvSpPr>
              <p:nvPr/>
            </p:nvSpPr>
            <p:spPr>
              <a:xfrm>
                <a:off x="642746" y="1335877"/>
                <a:ext cx="906915" cy="646331"/>
              </a:xfrm>
              <a:prstGeom prst="rect">
                <a:avLst/>
              </a:prstGeom>
              <a:blipFill>
                <a:blip r:embed="rId3"/>
                <a:stretch>
                  <a:fillRect l="-5369" r="-6711" b="-14151"/>
                </a:stretch>
              </a:blipFill>
            </p:spPr>
            <p:txBody>
              <a:bodyPr/>
              <a:lstStyle/>
              <a:p>
                <a:r>
                  <a:rPr lang="en-US">
                    <a:noFill/>
                  </a:rPr>
                  <a:t> </a:t>
                </a:r>
              </a:p>
            </p:txBody>
          </p:sp>
        </mc:Fallback>
      </mc:AlternateContent>
      <p:sp>
        <p:nvSpPr>
          <p:cNvPr id="44" name="TextBox 43">
            <a:extLst>
              <a:ext uri="{FF2B5EF4-FFF2-40B4-BE49-F238E27FC236}">
                <a16:creationId xmlns:a16="http://schemas.microsoft.com/office/drawing/2014/main" id="{00A7F5D1-EDDD-49E4-9073-10E50B589088}"/>
              </a:ext>
            </a:extLst>
          </p:cNvPr>
          <p:cNvSpPr txBox="1"/>
          <p:nvPr/>
        </p:nvSpPr>
        <p:spPr>
          <a:xfrm>
            <a:off x="17655" y="3168229"/>
            <a:ext cx="878238" cy="307777"/>
          </a:xfrm>
          <a:prstGeom prst="rect">
            <a:avLst/>
          </a:prstGeom>
          <a:noFill/>
        </p:spPr>
        <p:txBody>
          <a:bodyPr wrap="square" rtlCol="0">
            <a:spAutoFit/>
          </a:bodyPr>
          <a:lstStyle/>
          <a:p>
            <a:r>
              <a:rPr lang="en-US" sz="1400" dirty="0"/>
              <a:t>should</a:t>
            </a:r>
          </a:p>
        </p:txBody>
      </p:sp>
      <p:sp>
        <p:nvSpPr>
          <p:cNvPr id="47" name="Double Bracket 46">
            <a:extLst>
              <a:ext uri="{FF2B5EF4-FFF2-40B4-BE49-F238E27FC236}">
                <a16:creationId xmlns:a16="http://schemas.microsoft.com/office/drawing/2014/main" id="{4D2D1872-5F6A-4C95-8AB6-FF2CB9189BD4}"/>
              </a:ext>
            </a:extLst>
          </p:cNvPr>
          <p:cNvSpPr/>
          <p:nvPr/>
        </p:nvSpPr>
        <p:spPr>
          <a:xfrm>
            <a:off x="1638788" y="2247215"/>
            <a:ext cx="2029121" cy="2363569"/>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just"/>
            <a:r>
              <a:rPr lang="en-US" dirty="0"/>
              <a:t> 2         0.5         4</a:t>
            </a:r>
          </a:p>
          <a:p>
            <a:pPr algn="just"/>
            <a:r>
              <a:rPr lang="en-US" dirty="0"/>
              <a:t>0.1       0.2       0.7 </a:t>
            </a:r>
          </a:p>
          <a:p>
            <a:pPr algn="just"/>
            <a:r>
              <a:rPr lang="en-US" dirty="0"/>
              <a:t>0.3      -2          0.2</a:t>
            </a:r>
          </a:p>
          <a:p>
            <a:pPr algn="just"/>
            <a:r>
              <a:rPr lang="en-US" dirty="0"/>
              <a:t>-2         0.2       0.8</a:t>
            </a:r>
          </a:p>
          <a:p>
            <a:pPr algn="just"/>
            <a:r>
              <a:rPr lang="en-US" dirty="0"/>
              <a:t>                 </a:t>
            </a:r>
          </a:p>
          <a:p>
            <a:pPr algn="just"/>
            <a:endParaRPr lang="en-US" dirty="0"/>
          </a:p>
          <a:p>
            <a:pPr algn="just"/>
            <a:r>
              <a:rPr lang="en-US" dirty="0"/>
              <a:t>1          0.7         3 </a:t>
            </a:r>
          </a:p>
          <a:p>
            <a:pPr algn="just"/>
            <a:r>
              <a:rPr lang="en-US" dirty="0"/>
              <a:t>3           5         0.2</a:t>
            </a:r>
          </a:p>
        </p:txBody>
      </p:sp>
      <p:pic>
        <p:nvPicPr>
          <p:cNvPr id="41" name="Picture 40">
            <a:extLst>
              <a:ext uri="{FF2B5EF4-FFF2-40B4-BE49-F238E27FC236}">
                <a16:creationId xmlns:a16="http://schemas.microsoft.com/office/drawing/2014/main" id="{4DCC0208-C7D2-4B5D-B273-FAF22DA77AB3}"/>
              </a:ext>
            </a:extLst>
          </p:cNvPr>
          <p:cNvPicPr>
            <a:picLocks noChangeAspect="1"/>
          </p:cNvPicPr>
          <p:nvPr/>
        </p:nvPicPr>
        <p:blipFill>
          <a:blip r:embed="rId4"/>
          <a:stretch>
            <a:fillRect/>
          </a:stretch>
        </p:blipFill>
        <p:spPr>
          <a:xfrm rot="16200000">
            <a:off x="936938" y="3617333"/>
            <a:ext cx="318528" cy="194656"/>
          </a:xfrm>
          <a:prstGeom prst="rect">
            <a:avLst/>
          </a:prstGeom>
        </p:spPr>
      </p:pic>
      <p:pic>
        <p:nvPicPr>
          <p:cNvPr id="45" name="Picture 44">
            <a:extLst>
              <a:ext uri="{FF2B5EF4-FFF2-40B4-BE49-F238E27FC236}">
                <a16:creationId xmlns:a16="http://schemas.microsoft.com/office/drawing/2014/main" id="{E9124BBF-F791-49B0-A3D8-E2B54431B755}"/>
              </a:ext>
            </a:extLst>
          </p:cNvPr>
          <p:cNvPicPr>
            <a:picLocks noChangeAspect="1"/>
          </p:cNvPicPr>
          <p:nvPr/>
        </p:nvPicPr>
        <p:blipFill>
          <a:blip r:embed="rId4"/>
          <a:stretch>
            <a:fillRect/>
          </a:stretch>
        </p:blipFill>
        <p:spPr>
          <a:xfrm rot="16200000">
            <a:off x="25765" y="3619999"/>
            <a:ext cx="318528" cy="194656"/>
          </a:xfrm>
          <a:prstGeom prst="rect">
            <a:avLst/>
          </a:prstGeom>
        </p:spPr>
      </p:pic>
      <p:pic>
        <p:nvPicPr>
          <p:cNvPr id="48" name="Picture 47">
            <a:extLst>
              <a:ext uri="{FF2B5EF4-FFF2-40B4-BE49-F238E27FC236}">
                <a16:creationId xmlns:a16="http://schemas.microsoft.com/office/drawing/2014/main" id="{CC1A5E91-7D1B-4B00-B122-1DB3A6E50B2B}"/>
              </a:ext>
            </a:extLst>
          </p:cNvPr>
          <p:cNvPicPr>
            <a:picLocks noChangeAspect="1"/>
          </p:cNvPicPr>
          <p:nvPr/>
        </p:nvPicPr>
        <p:blipFill>
          <a:blip r:embed="rId4"/>
          <a:stretch>
            <a:fillRect/>
          </a:stretch>
        </p:blipFill>
        <p:spPr>
          <a:xfrm rot="16200000">
            <a:off x="2443962" y="3617333"/>
            <a:ext cx="318528" cy="194656"/>
          </a:xfrm>
          <a:prstGeom prst="rect">
            <a:avLst/>
          </a:prstGeom>
        </p:spPr>
      </p:pic>
      <mc:AlternateContent xmlns:mc="http://schemas.openxmlformats.org/markup-compatibility/2006" xmlns:a14="http://schemas.microsoft.com/office/drawing/2010/main">
        <mc:Choice Requires="a14">
          <p:sp>
            <p:nvSpPr>
              <p:cNvPr id="50" name="Rectangle 49">
                <a:extLst>
                  <a:ext uri="{FF2B5EF4-FFF2-40B4-BE49-F238E27FC236}">
                    <a16:creationId xmlns:a16="http://schemas.microsoft.com/office/drawing/2014/main" id="{4D1FEA19-493E-4D16-9C26-7FF06FCCA228}"/>
                  </a:ext>
                </a:extLst>
              </p:cNvPr>
              <p:cNvSpPr/>
              <p:nvPr/>
            </p:nvSpPr>
            <p:spPr>
              <a:xfrm>
                <a:off x="2127743" y="1320379"/>
                <a:ext cx="950966" cy="671209"/>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𝑾</m:t>
                          </m:r>
                        </m:e>
                        <m:sub>
                          <m:r>
                            <a:rPr lang="en-US" b="1" i="1" smtClean="0">
                              <a:latin typeface="Cambria Math" panose="02040503050406030204" pitchFamily="18" charset="0"/>
                            </a:rPr>
                            <m:t>𝒊𝒏𝒑𝒖𝒕</m:t>
                          </m:r>
                        </m:sub>
                      </m:sSub>
                    </m:oMath>
                  </m:oMathPara>
                </a14:m>
                <a:endParaRPr lang="en-US" b="1" dirty="0"/>
              </a:p>
              <a:p>
                <a:pPr algn="ctr"/>
                <a:r>
                  <a:rPr lang="en-US" dirty="0"/>
                  <a:t>(</a:t>
                </a:r>
                <a14:m>
                  <m:oMath xmlns:m="http://schemas.openxmlformats.org/officeDocument/2006/math">
                    <m:r>
                      <a:rPr lang="en-US" b="0" i="1" smtClean="0">
                        <a:latin typeface="Cambria Math" panose="02040503050406030204" pitchFamily="18" charset="0"/>
                      </a:rPr>
                      <m:t>𝑉</m:t>
                    </m:r>
                    <m:r>
                      <a:rPr lang="en-US" b="0" i="1" smtClean="0">
                        <a:latin typeface="Cambria Math" panose="02040503050406030204" pitchFamily="18" charset="0"/>
                      </a:rPr>
                      <m:t>×</m:t>
                    </m:r>
                    <m:r>
                      <a:rPr lang="en-US" b="0" i="1" smtClean="0">
                        <a:latin typeface="Cambria Math" panose="02040503050406030204" pitchFamily="18" charset="0"/>
                      </a:rPr>
                      <m:t>𝑁</m:t>
                    </m:r>
                  </m:oMath>
                </a14:m>
                <a:r>
                  <a:rPr lang="en-US" dirty="0"/>
                  <a:t>)</a:t>
                </a:r>
              </a:p>
            </p:txBody>
          </p:sp>
        </mc:Choice>
        <mc:Fallback xmlns="">
          <p:sp>
            <p:nvSpPr>
              <p:cNvPr id="50" name="Rectangle 49">
                <a:extLst>
                  <a:ext uri="{FF2B5EF4-FFF2-40B4-BE49-F238E27FC236}">
                    <a16:creationId xmlns:a16="http://schemas.microsoft.com/office/drawing/2014/main" id="{4D1FEA19-493E-4D16-9C26-7FF06FCCA228}"/>
                  </a:ext>
                </a:extLst>
              </p:cNvPr>
              <p:cNvSpPr>
                <a:spLocks noRot="1" noChangeAspect="1" noMove="1" noResize="1" noEditPoints="1" noAdjustHandles="1" noChangeArrowheads="1" noChangeShapeType="1" noTextEdit="1"/>
              </p:cNvSpPr>
              <p:nvPr/>
            </p:nvSpPr>
            <p:spPr>
              <a:xfrm>
                <a:off x="2127743" y="1320379"/>
                <a:ext cx="950966" cy="671209"/>
              </a:xfrm>
              <a:prstGeom prst="rect">
                <a:avLst/>
              </a:prstGeom>
              <a:blipFill>
                <a:blip r:embed="rId5"/>
                <a:stretch>
                  <a:fillRect l="-3205" r="-3846" b="-13636"/>
                </a:stretch>
              </a:blipFill>
            </p:spPr>
            <p:txBody>
              <a:bodyPr/>
              <a:lstStyle/>
              <a:p>
                <a:r>
                  <a:rPr lang="en-US">
                    <a:noFill/>
                  </a:rPr>
                  <a:t> </a:t>
                </a:r>
              </a:p>
            </p:txBody>
          </p:sp>
        </mc:Fallback>
      </mc:AlternateContent>
      <p:sp>
        <p:nvSpPr>
          <p:cNvPr id="53" name="Double Bracket 52">
            <a:extLst>
              <a:ext uri="{FF2B5EF4-FFF2-40B4-BE49-F238E27FC236}">
                <a16:creationId xmlns:a16="http://schemas.microsoft.com/office/drawing/2014/main" id="{16545831-11B1-48BB-BE78-DDA9B8160860}"/>
              </a:ext>
            </a:extLst>
          </p:cNvPr>
          <p:cNvSpPr/>
          <p:nvPr/>
        </p:nvSpPr>
        <p:spPr>
          <a:xfrm>
            <a:off x="3939489" y="2919596"/>
            <a:ext cx="640080" cy="1097280"/>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0.1</a:t>
            </a:r>
          </a:p>
          <a:p>
            <a:pPr algn="ctr"/>
            <a:r>
              <a:rPr lang="en-US" dirty="0"/>
              <a:t>0.2</a:t>
            </a:r>
          </a:p>
          <a:p>
            <a:pPr algn="ctr"/>
            <a:r>
              <a:rPr lang="en-US" dirty="0"/>
              <a:t>0.7</a:t>
            </a:r>
          </a:p>
        </p:txBody>
      </p:sp>
      <mc:AlternateContent xmlns:mc="http://schemas.openxmlformats.org/markup-compatibility/2006" xmlns:a14="http://schemas.microsoft.com/office/drawing/2010/main">
        <mc:Choice Requires="a14">
          <p:sp>
            <p:nvSpPr>
              <p:cNvPr id="20" name="Rectangle 19">
                <a:extLst>
                  <a:ext uri="{FF2B5EF4-FFF2-40B4-BE49-F238E27FC236}">
                    <a16:creationId xmlns:a16="http://schemas.microsoft.com/office/drawing/2014/main" id="{96D13D9F-494A-4784-A1FB-58BFE350C24A}"/>
                  </a:ext>
                </a:extLst>
              </p:cNvPr>
              <p:cNvSpPr/>
              <p:nvPr/>
            </p:nvSpPr>
            <p:spPr>
              <a:xfrm>
                <a:off x="3811351" y="1335877"/>
                <a:ext cx="912430" cy="646331"/>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𝒉</m:t>
                      </m:r>
                    </m:oMath>
                  </m:oMathPara>
                </a14:m>
                <a:endParaRPr lang="en-US" b="1" dirty="0"/>
              </a:p>
              <a:p>
                <a:pPr algn="ctr"/>
                <a:r>
                  <a:rPr lang="en-US" dirty="0"/>
                  <a:t>(</a:t>
                </a:r>
                <a14:m>
                  <m:oMath xmlns:m="http://schemas.openxmlformats.org/officeDocument/2006/math">
                    <m:r>
                      <m:rPr>
                        <m:sty m:val="p"/>
                      </m:rPr>
                      <a:rPr lang="en-US">
                        <a:latin typeface="Cambria Math" panose="02040503050406030204" pitchFamily="18" charset="0"/>
                      </a:rPr>
                      <m:t>N</m:t>
                    </m:r>
                  </m:oMath>
                </a14:m>
                <a:r>
                  <a:rPr lang="en-US" dirty="0"/>
                  <a:t>-dim)</a:t>
                </a:r>
              </a:p>
            </p:txBody>
          </p:sp>
        </mc:Choice>
        <mc:Fallback xmlns="">
          <p:sp>
            <p:nvSpPr>
              <p:cNvPr id="20" name="Rectangle 19">
                <a:extLst>
                  <a:ext uri="{FF2B5EF4-FFF2-40B4-BE49-F238E27FC236}">
                    <a16:creationId xmlns:a16="http://schemas.microsoft.com/office/drawing/2014/main" id="{96D13D9F-494A-4784-A1FB-58BFE350C24A}"/>
                  </a:ext>
                </a:extLst>
              </p:cNvPr>
              <p:cNvSpPr>
                <a:spLocks noRot="1" noChangeAspect="1" noMove="1" noResize="1" noEditPoints="1" noAdjustHandles="1" noChangeArrowheads="1" noChangeShapeType="1" noTextEdit="1"/>
              </p:cNvSpPr>
              <p:nvPr/>
            </p:nvSpPr>
            <p:spPr>
              <a:xfrm>
                <a:off x="3811351" y="1335877"/>
                <a:ext cx="912430" cy="646331"/>
              </a:xfrm>
              <a:prstGeom prst="rect">
                <a:avLst/>
              </a:prstGeom>
              <a:blipFill>
                <a:blip r:embed="rId6"/>
                <a:stretch>
                  <a:fillRect l="-5333" r="-6667" b="-14151"/>
                </a:stretch>
              </a:blipFill>
            </p:spPr>
            <p:txBody>
              <a:bodyPr/>
              <a:lstStyle/>
              <a:p>
                <a:r>
                  <a:rPr lang="en-US">
                    <a:noFill/>
                  </a:rPr>
                  <a:t> </a:t>
                </a:r>
              </a:p>
            </p:txBody>
          </p:sp>
        </mc:Fallback>
      </mc:AlternateContent>
      <p:sp>
        <p:nvSpPr>
          <p:cNvPr id="23" name="Double Bracket 22">
            <a:extLst>
              <a:ext uri="{FF2B5EF4-FFF2-40B4-BE49-F238E27FC236}">
                <a16:creationId xmlns:a16="http://schemas.microsoft.com/office/drawing/2014/main" id="{53EC8692-119C-4E4E-9E2F-1D7F6E851358}"/>
              </a:ext>
            </a:extLst>
          </p:cNvPr>
          <p:cNvSpPr/>
          <p:nvPr/>
        </p:nvSpPr>
        <p:spPr>
          <a:xfrm>
            <a:off x="4872778" y="2919596"/>
            <a:ext cx="2879130" cy="1097280"/>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r>
              <a:rPr lang="en-US" dirty="0"/>
              <a:t>0.3     0.1      0.4               -0.4</a:t>
            </a:r>
          </a:p>
          <a:p>
            <a:r>
              <a:rPr lang="en-US" dirty="0"/>
              <a:t>0.1     0.3     -1.1                0.3</a:t>
            </a:r>
          </a:p>
          <a:p>
            <a:r>
              <a:rPr lang="en-US" dirty="0"/>
              <a:t>0.1     0.2      0.4                0.1</a:t>
            </a:r>
          </a:p>
        </p:txBody>
      </p:sp>
      <p:grpSp>
        <p:nvGrpSpPr>
          <p:cNvPr id="3" name="Group 2">
            <a:extLst>
              <a:ext uri="{FF2B5EF4-FFF2-40B4-BE49-F238E27FC236}">
                <a16:creationId xmlns:a16="http://schemas.microsoft.com/office/drawing/2014/main" id="{E068F389-C7F5-4AE9-BBAA-973FD1198C02}"/>
              </a:ext>
            </a:extLst>
          </p:cNvPr>
          <p:cNvGrpSpPr/>
          <p:nvPr/>
        </p:nvGrpSpPr>
        <p:grpSpPr>
          <a:xfrm>
            <a:off x="6727965" y="3099537"/>
            <a:ext cx="318528" cy="737398"/>
            <a:chOff x="6888734" y="3094097"/>
            <a:chExt cx="318528" cy="737398"/>
          </a:xfrm>
        </p:grpSpPr>
        <p:pic>
          <p:nvPicPr>
            <p:cNvPr id="24" name="Picture 23">
              <a:extLst>
                <a:ext uri="{FF2B5EF4-FFF2-40B4-BE49-F238E27FC236}">
                  <a16:creationId xmlns:a16="http://schemas.microsoft.com/office/drawing/2014/main" id="{E78C7B6D-9FC2-4D6E-B093-05ABB5EDF56F}"/>
                </a:ext>
              </a:extLst>
            </p:cNvPr>
            <p:cNvPicPr>
              <a:picLocks noChangeAspect="1"/>
            </p:cNvPicPr>
            <p:nvPr/>
          </p:nvPicPr>
          <p:blipFill>
            <a:blip r:embed="rId4"/>
            <a:stretch>
              <a:fillRect/>
            </a:stretch>
          </p:blipFill>
          <p:spPr>
            <a:xfrm>
              <a:off x="6888734" y="3094097"/>
              <a:ext cx="318528" cy="194656"/>
            </a:xfrm>
            <a:prstGeom prst="rect">
              <a:avLst/>
            </a:prstGeom>
          </p:spPr>
        </p:pic>
        <p:pic>
          <p:nvPicPr>
            <p:cNvPr id="25" name="Picture 24">
              <a:extLst>
                <a:ext uri="{FF2B5EF4-FFF2-40B4-BE49-F238E27FC236}">
                  <a16:creationId xmlns:a16="http://schemas.microsoft.com/office/drawing/2014/main" id="{F1DD67F3-25EB-4ABB-A1B1-DE7BF1D9432B}"/>
                </a:ext>
              </a:extLst>
            </p:cNvPr>
            <p:cNvPicPr>
              <a:picLocks noChangeAspect="1"/>
            </p:cNvPicPr>
            <p:nvPr/>
          </p:nvPicPr>
          <p:blipFill>
            <a:blip r:embed="rId4"/>
            <a:stretch>
              <a:fillRect/>
            </a:stretch>
          </p:blipFill>
          <p:spPr>
            <a:xfrm>
              <a:off x="6888734" y="3362982"/>
              <a:ext cx="318528" cy="194656"/>
            </a:xfrm>
            <a:prstGeom prst="rect">
              <a:avLst/>
            </a:prstGeom>
          </p:spPr>
        </p:pic>
        <p:pic>
          <p:nvPicPr>
            <p:cNvPr id="26" name="Picture 25">
              <a:extLst>
                <a:ext uri="{FF2B5EF4-FFF2-40B4-BE49-F238E27FC236}">
                  <a16:creationId xmlns:a16="http://schemas.microsoft.com/office/drawing/2014/main" id="{C456302C-C6E6-4935-AA05-318575177180}"/>
                </a:ext>
              </a:extLst>
            </p:cNvPr>
            <p:cNvPicPr>
              <a:picLocks noChangeAspect="1"/>
            </p:cNvPicPr>
            <p:nvPr/>
          </p:nvPicPr>
          <p:blipFill>
            <a:blip r:embed="rId4"/>
            <a:stretch>
              <a:fillRect/>
            </a:stretch>
          </p:blipFill>
          <p:spPr>
            <a:xfrm>
              <a:off x="6888734" y="3636839"/>
              <a:ext cx="318528" cy="194656"/>
            </a:xfrm>
            <a:prstGeom prst="rect">
              <a:avLst/>
            </a:prstGeom>
          </p:spPr>
        </p:pic>
      </p:grpSp>
      <mc:AlternateContent xmlns:mc="http://schemas.openxmlformats.org/markup-compatibility/2006" xmlns:a14="http://schemas.microsoft.com/office/drawing/2010/main">
        <mc:Choice Requires="a14">
          <p:sp>
            <p:nvSpPr>
              <p:cNvPr id="27" name="Rectangle 26">
                <a:extLst>
                  <a:ext uri="{FF2B5EF4-FFF2-40B4-BE49-F238E27FC236}">
                    <a16:creationId xmlns:a16="http://schemas.microsoft.com/office/drawing/2014/main" id="{45FB692C-FC02-4411-8D97-BA84250C1BFB}"/>
                  </a:ext>
                </a:extLst>
              </p:cNvPr>
              <p:cNvSpPr/>
              <p:nvPr/>
            </p:nvSpPr>
            <p:spPr>
              <a:xfrm>
                <a:off x="5653950" y="1320379"/>
                <a:ext cx="1035796" cy="68685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Sup>
                        <m:sSubSupPr>
                          <m:ctrlPr>
                            <a:rPr lang="en-US" b="1" i="1" smtClean="0">
                              <a:latin typeface="Cambria Math" panose="02040503050406030204" pitchFamily="18" charset="0"/>
                            </a:rPr>
                          </m:ctrlPr>
                        </m:sSubSupPr>
                        <m:e>
                          <m:r>
                            <a:rPr lang="en-US" b="1" i="1" smtClean="0">
                              <a:latin typeface="Cambria Math" panose="02040503050406030204" pitchFamily="18" charset="0"/>
                            </a:rPr>
                            <m:t>𝑾</m:t>
                          </m:r>
                        </m:e>
                        <m:sub>
                          <m:r>
                            <a:rPr lang="en-US" b="1" i="1" smtClean="0">
                              <a:latin typeface="Cambria Math" panose="02040503050406030204" pitchFamily="18" charset="0"/>
                            </a:rPr>
                            <m:t>𝒐𝒖𝒕𝒑𝒖𝒕</m:t>
                          </m:r>
                        </m:sub>
                        <m:sup>
                          <m:r>
                            <a:rPr lang="en-US" b="1" i="1" smtClean="0">
                              <a:latin typeface="Cambria Math" panose="02040503050406030204" pitchFamily="18" charset="0"/>
                            </a:rPr>
                            <m:t>𝑻</m:t>
                          </m:r>
                        </m:sup>
                      </m:sSubSup>
                    </m:oMath>
                  </m:oMathPara>
                </a14:m>
                <a:endParaRPr lang="en-US" b="1" dirty="0"/>
              </a:p>
              <a:p>
                <a:pPr algn="ctr"/>
                <a:r>
                  <a:rPr lang="en-US" dirty="0"/>
                  <a:t>(</a:t>
                </a:r>
                <a14:m>
                  <m:oMath xmlns:m="http://schemas.openxmlformats.org/officeDocument/2006/math">
                    <m:r>
                      <a:rPr lang="en-US" b="0" i="1" smtClean="0">
                        <a:latin typeface="Cambria Math" panose="02040503050406030204" pitchFamily="18" charset="0"/>
                      </a:rPr>
                      <m:t>𝑁</m:t>
                    </m:r>
                    <m:r>
                      <a:rPr lang="en-US" i="1">
                        <a:latin typeface="Cambria Math" panose="02040503050406030204" pitchFamily="18" charset="0"/>
                      </a:rPr>
                      <m:t>×</m:t>
                    </m:r>
                    <m:r>
                      <a:rPr lang="en-US" b="0" i="1" smtClean="0">
                        <a:latin typeface="Cambria Math" panose="02040503050406030204" pitchFamily="18" charset="0"/>
                      </a:rPr>
                      <m:t>𝑉</m:t>
                    </m:r>
                  </m:oMath>
                </a14:m>
                <a:r>
                  <a:rPr lang="en-US" dirty="0"/>
                  <a:t>)</a:t>
                </a:r>
              </a:p>
            </p:txBody>
          </p:sp>
        </mc:Choice>
        <mc:Fallback xmlns="">
          <p:sp>
            <p:nvSpPr>
              <p:cNvPr id="27" name="Rectangle 26">
                <a:extLst>
                  <a:ext uri="{FF2B5EF4-FFF2-40B4-BE49-F238E27FC236}">
                    <a16:creationId xmlns:a16="http://schemas.microsoft.com/office/drawing/2014/main" id="{45FB692C-FC02-4411-8D97-BA84250C1BFB}"/>
                  </a:ext>
                </a:extLst>
              </p:cNvPr>
              <p:cNvSpPr>
                <a:spLocks noRot="1" noChangeAspect="1" noMove="1" noResize="1" noEditPoints="1" noAdjustHandles="1" noChangeArrowheads="1" noChangeShapeType="1" noTextEdit="1"/>
              </p:cNvSpPr>
              <p:nvPr/>
            </p:nvSpPr>
            <p:spPr>
              <a:xfrm>
                <a:off x="5653950" y="1320379"/>
                <a:ext cx="1035796" cy="686855"/>
              </a:xfrm>
              <a:prstGeom prst="rect">
                <a:avLst/>
              </a:prstGeom>
              <a:blipFill>
                <a:blip r:embed="rId7"/>
                <a:stretch>
                  <a:fillRect b="-14286"/>
                </a:stretch>
              </a:blipFill>
            </p:spPr>
            <p:txBody>
              <a:bodyPr/>
              <a:lstStyle/>
              <a:p>
                <a:r>
                  <a:rPr lang="en-US">
                    <a:noFill/>
                  </a:rPr>
                  <a:t> </a:t>
                </a:r>
              </a:p>
            </p:txBody>
          </p:sp>
        </mc:Fallback>
      </mc:AlternateContent>
      <p:sp>
        <p:nvSpPr>
          <p:cNvPr id="31" name="Double Bracket 30">
            <a:extLst>
              <a:ext uri="{FF2B5EF4-FFF2-40B4-BE49-F238E27FC236}">
                <a16:creationId xmlns:a16="http://schemas.microsoft.com/office/drawing/2014/main" id="{62045590-65C1-4E05-B9AA-CF96362E953C}"/>
              </a:ext>
            </a:extLst>
          </p:cNvPr>
          <p:cNvSpPr/>
          <p:nvPr/>
        </p:nvSpPr>
        <p:spPr>
          <a:xfrm>
            <a:off x="8099463" y="2197643"/>
            <a:ext cx="766301" cy="2363569"/>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0.12</a:t>
            </a:r>
          </a:p>
          <a:p>
            <a:pPr algn="ctr"/>
            <a:r>
              <a:rPr lang="en-US" dirty="0"/>
              <a:t>0.21</a:t>
            </a:r>
          </a:p>
          <a:p>
            <a:pPr algn="ctr"/>
            <a:r>
              <a:rPr lang="en-US" dirty="0"/>
              <a:t>0.10</a:t>
            </a:r>
          </a:p>
          <a:p>
            <a:pPr algn="ctr"/>
            <a:r>
              <a:rPr lang="en-US" dirty="0"/>
              <a:t>0.06</a:t>
            </a:r>
          </a:p>
          <a:p>
            <a:pPr algn="ctr"/>
            <a:endParaRPr lang="en-US" dirty="0"/>
          </a:p>
          <a:p>
            <a:pPr algn="ctr"/>
            <a:endParaRPr lang="en-US" dirty="0"/>
          </a:p>
          <a:p>
            <a:pPr algn="ctr"/>
            <a:r>
              <a:rPr lang="en-US" dirty="0"/>
              <a:t>0.13</a:t>
            </a:r>
          </a:p>
          <a:p>
            <a:pPr algn="ctr"/>
            <a:r>
              <a:rPr lang="en-US" dirty="0"/>
              <a:t>0.09</a:t>
            </a:r>
          </a:p>
        </p:txBody>
      </p:sp>
      <mc:AlternateContent xmlns:mc="http://schemas.openxmlformats.org/markup-compatibility/2006" xmlns:a14="http://schemas.microsoft.com/office/drawing/2010/main">
        <mc:Choice Requires="a14">
          <p:sp>
            <p:nvSpPr>
              <p:cNvPr id="34" name="Rectangle 33">
                <a:extLst>
                  <a:ext uri="{FF2B5EF4-FFF2-40B4-BE49-F238E27FC236}">
                    <a16:creationId xmlns:a16="http://schemas.microsoft.com/office/drawing/2014/main" id="{C88C5AD8-5046-4DBD-ACAF-B4C320744ECD}"/>
                  </a:ext>
                </a:extLst>
              </p:cNvPr>
              <p:cNvSpPr/>
              <p:nvPr/>
            </p:nvSpPr>
            <p:spPr>
              <a:xfrm>
                <a:off x="8055429" y="1232303"/>
                <a:ext cx="909576" cy="671209"/>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𝒚</m:t>
                          </m:r>
                        </m:e>
                        <m:sub>
                          <m:r>
                            <a:rPr lang="en-US" b="1" i="1" smtClean="0">
                              <a:latin typeface="Cambria Math" panose="02040503050406030204" pitchFamily="18" charset="0"/>
                            </a:rPr>
                            <m:t>𝒑𝒓𝒆𝒅</m:t>
                          </m:r>
                        </m:sub>
                      </m:sSub>
                      <m:r>
                        <a:rPr lang="en-US" b="1" i="1" smtClean="0">
                          <a:latin typeface="Cambria Math" panose="02040503050406030204" pitchFamily="18" charset="0"/>
                        </a:rPr>
                        <m:t> </m:t>
                      </m:r>
                    </m:oMath>
                  </m:oMathPara>
                </a14:m>
                <a:endParaRPr lang="en-US" b="1" dirty="0"/>
              </a:p>
              <a:p>
                <a:pPr algn="ctr"/>
                <a:r>
                  <a:rPr lang="en-US" dirty="0"/>
                  <a:t>(</a:t>
                </a:r>
                <a14:m>
                  <m:oMath xmlns:m="http://schemas.openxmlformats.org/officeDocument/2006/math">
                    <m:r>
                      <a:rPr lang="en-US" b="0" i="1" smtClean="0">
                        <a:latin typeface="Cambria Math" panose="02040503050406030204" pitchFamily="18" charset="0"/>
                      </a:rPr>
                      <m:t>𝑉</m:t>
                    </m:r>
                  </m:oMath>
                </a14:m>
                <a:r>
                  <a:rPr lang="en-US" dirty="0"/>
                  <a:t>-dim)</a:t>
                </a:r>
              </a:p>
            </p:txBody>
          </p:sp>
        </mc:Choice>
        <mc:Fallback xmlns="">
          <p:sp>
            <p:nvSpPr>
              <p:cNvPr id="34" name="Rectangle 33">
                <a:extLst>
                  <a:ext uri="{FF2B5EF4-FFF2-40B4-BE49-F238E27FC236}">
                    <a16:creationId xmlns:a16="http://schemas.microsoft.com/office/drawing/2014/main" id="{C88C5AD8-5046-4DBD-ACAF-B4C320744ECD}"/>
                  </a:ext>
                </a:extLst>
              </p:cNvPr>
              <p:cNvSpPr>
                <a:spLocks noRot="1" noChangeAspect="1" noMove="1" noResize="1" noEditPoints="1" noAdjustHandles="1" noChangeArrowheads="1" noChangeShapeType="1" noTextEdit="1"/>
              </p:cNvSpPr>
              <p:nvPr/>
            </p:nvSpPr>
            <p:spPr>
              <a:xfrm>
                <a:off x="8055429" y="1232303"/>
                <a:ext cx="909576" cy="671209"/>
              </a:xfrm>
              <a:prstGeom prst="rect">
                <a:avLst/>
              </a:prstGeom>
              <a:blipFill>
                <a:blip r:embed="rId8"/>
                <a:stretch>
                  <a:fillRect l="-5333" r="-5333" b="-13636"/>
                </a:stretch>
              </a:blipFill>
            </p:spPr>
            <p:txBody>
              <a:bodyPr/>
              <a:lstStyle/>
              <a:p>
                <a:r>
                  <a:rPr lang="en-US">
                    <a:noFill/>
                  </a:rPr>
                  <a:t> </a:t>
                </a:r>
              </a:p>
            </p:txBody>
          </p:sp>
        </mc:Fallback>
      </mc:AlternateContent>
      <p:sp>
        <p:nvSpPr>
          <p:cNvPr id="67" name="TextBox 66">
            <a:extLst>
              <a:ext uri="{FF2B5EF4-FFF2-40B4-BE49-F238E27FC236}">
                <a16:creationId xmlns:a16="http://schemas.microsoft.com/office/drawing/2014/main" id="{1B3710C8-7D88-4135-8967-07F59F7471B2}"/>
              </a:ext>
            </a:extLst>
          </p:cNvPr>
          <p:cNvSpPr txBox="1"/>
          <p:nvPr/>
        </p:nvSpPr>
        <p:spPr>
          <a:xfrm>
            <a:off x="12459" y="2864176"/>
            <a:ext cx="842181" cy="307777"/>
          </a:xfrm>
          <a:prstGeom prst="rect">
            <a:avLst/>
          </a:prstGeom>
          <a:noFill/>
        </p:spPr>
        <p:txBody>
          <a:bodyPr wrap="square" rtlCol="0">
            <a:spAutoFit/>
          </a:bodyPr>
          <a:lstStyle/>
          <a:p>
            <a:r>
              <a:rPr lang="en-US" sz="1400" dirty="0"/>
              <a:t>sentence</a:t>
            </a:r>
          </a:p>
        </p:txBody>
      </p:sp>
      <p:sp>
        <p:nvSpPr>
          <p:cNvPr id="70" name="TextBox 69">
            <a:extLst>
              <a:ext uri="{FF2B5EF4-FFF2-40B4-BE49-F238E27FC236}">
                <a16:creationId xmlns:a16="http://schemas.microsoft.com/office/drawing/2014/main" id="{419C5863-4F54-4D90-8F5E-9E79101B8FA6}"/>
              </a:ext>
            </a:extLst>
          </p:cNvPr>
          <p:cNvSpPr txBox="1"/>
          <p:nvPr/>
        </p:nvSpPr>
        <p:spPr>
          <a:xfrm>
            <a:off x="17655" y="3964568"/>
            <a:ext cx="878238" cy="307777"/>
          </a:xfrm>
          <a:prstGeom prst="rect">
            <a:avLst/>
          </a:prstGeom>
          <a:noFill/>
        </p:spPr>
        <p:txBody>
          <a:bodyPr wrap="square" rtlCol="0">
            <a:spAutoFit/>
          </a:bodyPr>
          <a:lstStyle/>
          <a:p>
            <a:r>
              <a:rPr lang="en-US" sz="1400" b="1" dirty="0">
                <a:solidFill>
                  <a:schemeClr val="accent2"/>
                </a:solidFill>
              </a:rPr>
              <a:t>the</a:t>
            </a:r>
          </a:p>
        </p:txBody>
      </p:sp>
      <p:pic>
        <p:nvPicPr>
          <p:cNvPr id="89" name="Picture 88">
            <a:extLst>
              <a:ext uri="{FF2B5EF4-FFF2-40B4-BE49-F238E27FC236}">
                <a16:creationId xmlns:a16="http://schemas.microsoft.com/office/drawing/2014/main" id="{A1A5958A-D529-45C9-9979-EF093E78EBF8}"/>
              </a:ext>
            </a:extLst>
          </p:cNvPr>
          <p:cNvPicPr>
            <a:picLocks noChangeAspect="1"/>
          </p:cNvPicPr>
          <p:nvPr/>
        </p:nvPicPr>
        <p:blipFill>
          <a:blip r:embed="rId4"/>
          <a:stretch>
            <a:fillRect/>
          </a:stretch>
        </p:blipFill>
        <p:spPr>
          <a:xfrm rot="16200000">
            <a:off x="8366166" y="3554498"/>
            <a:ext cx="318528" cy="194656"/>
          </a:xfrm>
          <a:prstGeom prst="rect">
            <a:avLst/>
          </a:prstGeom>
        </p:spPr>
      </p:pic>
      <p:sp>
        <p:nvSpPr>
          <p:cNvPr id="101" name="TextBox 100">
            <a:extLst>
              <a:ext uri="{FF2B5EF4-FFF2-40B4-BE49-F238E27FC236}">
                <a16:creationId xmlns:a16="http://schemas.microsoft.com/office/drawing/2014/main" id="{441FED30-DE96-413E-8BAE-CEFEEB018DB9}"/>
              </a:ext>
            </a:extLst>
          </p:cNvPr>
          <p:cNvSpPr txBox="1"/>
          <p:nvPr/>
        </p:nvSpPr>
        <p:spPr>
          <a:xfrm>
            <a:off x="12459" y="5142961"/>
            <a:ext cx="1612454" cy="1477328"/>
          </a:xfrm>
          <a:prstGeom prst="rect">
            <a:avLst/>
          </a:prstGeom>
          <a:noFill/>
        </p:spPr>
        <p:txBody>
          <a:bodyPr wrap="square" rtlCol="0">
            <a:spAutoFit/>
          </a:bodyPr>
          <a:lstStyle/>
          <a:p>
            <a:r>
              <a:rPr lang="en-US" dirty="0"/>
              <a:t>Input Layer one-hot encoded vector</a:t>
            </a:r>
          </a:p>
          <a:p>
            <a:endParaRPr lang="en-US" dirty="0"/>
          </a:p>
        </p:txBody>
      </p:sp>
      <p:sp>
        <p:nvSpPr>
          <p:cNvPr id="102" name="TextBox 101">
            <a:extLst>
              <a:ext uri="{FF2B5EF4-FFF2-40B4-BE49-F238E27FC236}">
                <a16:creationId xmlns:a16="http://schemas.microsoft.com/office/drawing/2014/main" id="{7B0C59C4-BD8A-4A92-807D-3F9200EA8C88}"/>
              </a:ext>
            </a:extLst>
          </p:cNvPr>
          <p:cNvSpPr txBox="1"/>
          <p:nvPr/>
        </p:nvSpPr>
        <p:spPr>
          <a:xfrm>
            <a:off x="1541143" y="5148654"/>
            <a:ext cx="2029121" cy="923330"/>
          </a:xfrm>
          <a:prstGeom prst="rect">
            <a:avLst/>
          </a:prstGeom>
          <a:noFill/>
        </p:spPr>
        <p:txBody>
          <a:bodyPr wrap="square" rtlCol="0">
            <a:spAutoFit/>
          </a:bodyPr>
          <a:lstStyle/>
          <a:p>
            <a:r>
              <a:rPr lang="en-US" dirty="0"/>
              <a:t>Word-Embedding matrix – </a:t>
            </a:r>
            <a:r>
              <a:rPr lang="en-US" dirty="0" err="1"/>
              <a:t>a.k.a</a:t>
            </a:r>
            <a:r>
              <a:rPr lang="en-US" dirty="0"/>
              <a:t> “Lookup table”</a:t>
            </a:r>
          </a:p>
        </p:txBody>
      </p:sp>
      <p:sp>
        <p:nvSpPr>
          <p:cNvPr id="103" name="TextBox 102">
            <a:extLst>
              <a:ext uri="{FF2B5EF4-FFF2-40B4-BE49-F238E27FC236}">
                <a16:creationId xmlns:a16="http://schemas.microsoft.com/office/drawing/2014/main" id="{44D6207B-48D0-44DB-99EC-E73968C937BB}"/>
              </a:ext>
            </a:extLst>
          </p:cNvPr>
          <p:cNvSpPr txBox="1"/>
          <p:nvPr/>
        </p:nvSpPr>
        <p:spPr>
          <a:xfrm>
            <a:off x="3658322" y="5138064"/>
            <a:ext cx="1461665" cy="1477328"/>
          </a:xfrm>
          <a:prstGeom prst="rect">
            <a:avLst/>
          </a:prstGeom>
          <a:noFill/>
        </p:spPr>
        <p:txBody>
          <a:bodyPr wrap="square" rtlCol="0">
            <a:spAutoFit/>
          </a:bodyPr>
          <a:lstStyle/>
          <a:p>
            <a:r>
              <a:rPr lang="en-US" dirty="0"/>
              <a:t>Hidden (Projection)</a:t>
            </a:r>
          </a:p>
          <a:p>
            <a:r>
              <a:rPr lang="en-US" dirty="0"/>
              <a:t>Layer for center word (</a:t>
            </a:r>
            <a:r>
              <a:rPr lang="en-US" b="1" dirty="0">
                <a:solidFill>
                  <a:schemeClr val="accent6"/>
                </a:solidFill>
              </a:rPr>
              <a:t>passes</a:t>
            </a:r>
            <a:r>
              <a:rPr lang="en-US" dirty="0"/>
              <a:t>)</a:t>
            </a:r>
          </a:p>
        </p:txBody>
      </p:sp>
      <p:sp>
        <p:nvSpPr>
          <p:cNvPr id="104" name="TextBox 103">
            <a:extLst>
              <a:ext uri="{FF2B5EF4-FFF2-40B4-BE49-F238E27FC236}">
                <a16:creationId xmlns:a16="http://schemas.microsoft.com/office/drawing/2014/main" id="{2C5027EE-14B0-42E9-93A7-E72F4803D479}"/>
              </a:ext>
            </a:extLst>
          </p:cNvPr>
          <p:cNvSpPr txBox="1"/>
          <p:nvPr/>
        </p:nvSpPr>
        <p:spPr>
          <a:xfrm>
            <a:off x="5417490" y="5138064"/>
            <a:ext cx="2000253" cy="923330"/>
          </a:xfrm>
          <a:prstGeom prst="rect">
            <a:avLst/>
          </a:prstGeom>
          <a:noFill/>
        </p:spPr>
        <p:txBody>
          <a:bodyPr wrap="square" rtlCol="0">
            <a:spAutoFit/>
          </a:bodyPr>
          <a:lstStyle/>
          <a:p>
            <a:r>
              <a:rPr lang="en-US" dirty="0"/>
              <a:t>Word-Embedding matrix for context words (</a:t>
            </a:r>
            <a:r>
              <a:rPr lang="en-US" b="1" dirty="0">
                <a:solidFill>
                  <a:schemeClr val="accent2"/>
                </a:solidFill>
              </a:rPr>
              <a:t>the, who</a:t>
            </a:r>
            <a:r>
              <a:rPr lang="en-US" dirty="0"/>
              <a:t>)</a:t>
            </a:r>
          </a:p>
        </p:txBody>
      </p:sp>
      <p:sp>
        <p:nvSpPr>
          <p:cNvPr id="106" name="TextBox 105">
            <a:extLst>
              <a:ext uri="{FF2B5EF4-FFF2-40B4-BE49-F238E27FC236}">
                <a16:creationId xmlns:a16="http://schemas.microsoft.com/office/drawing/2014/main" id="{A9A61183-9F11-44DE-9F87-6457AFCAA4C6}"/>
              </a:ext>
            </a:extLst>
          </p:cNvPr>
          <p:cNvSpPr txBox="1"/>
          <p:nvPr/>
        </p:nvSpPr>
        <p:spPr>
          <a:xfrm>
            <a:off x="7660688" y="5140542"/>
            <a:ext cx="1731278" cy="1200329"/>
          </a:xfrm>
          <a:prstGeom prst="rect">
            <a:avLst/>
          </a:prstGeom>
          <a:noFill/>
        </p:spPr>
        <p:txBody>
          <a:bodyPr wrap="square" rtlCol="0">
            <a:spAutoFit/>
          </a:bodyPr>
          <a:lstStyle/>
          <a:p>
            <a:r>
              <a:rPr lang="en-US" dirty="0" err="1"/>
              <a:t>Softmax</a:t>
            </a:r>
            <a:r>
              <a:rPr lang="en-US" dirty="0"/>
              <a:t> Output</a:t>
            </a:r>
          </a:p>
          <a:p>
            <a:r>
              <a:rPr lang="en-US" dirty="0"/>
              <a:t>Layer of range </a:t>
            </a:r>
          </a:p>
          <a:p>
            <a:r>
              <a:rPr lang="en-US" dirty="0"/>
              <a:t>[0, 1)</a:t>
            </a:r>
          </a:p>
          <a:p>
            <a:r>
              <a:rPr lang="en-US" dirty="0"/>
              <a:t>Sum = 1</a:t>
            </a:r>
          </a:p>
        </p:txBody>
      </p:sp>
      <p:sp>
        <p:nvSpPr>
          <p:cNvPr id="64" name="Double Bracket 63">
            <a:extLst>
              <a:ext uri="{FF2B5EF4-FFF2-40B4-BE49-F238E27FC236}">
                <a16:creationId xmlns:a16="http://schemas.microsoft.com/office/drawing/2014/main" id="{825E3F96-985C-4296-B32A-104729C04075}"/>
              </a:ext>
            </a:extLst>
          </p:cNvPr>
          <p:cNvSpPr/>
          <p:nvPr/>
        </p:nvSpPr>
        <p:spPr>
          <a:xfrm>
            <a:off x="9451152" y="1004853"/>
            <a:ext cx="429812" cy="2363569"/>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0</a:t>
            </a:r>
          </a:p>
          <a:p>
            <a:pPr algn="ctr"/>
            <a:r>
              <a:rPr lang="en-US" dirty="0"/>
              <a:t>0</a:t>
            </a:r>
          </a:p>
          <a:p>
            <a:pPr algn="ctr"/>
            <a:r>
              <a:rPr lang="en-US" dirty="0"/>
              <a:t>0</a:t>
            </a:r>
          </a:p>
          <a:p>
            <a:pPr algn="ctr"/>
            <a:r>
              <a:rPr lang="en-US" dirty="0"/>
              <a:t>0</a:t>
            </a:r>
          </a:p>
          <a:p>
            <a:pPr algn="ctr"/>
            <a:endParaRPr lang="en-US" dirty="0"/>
          </a:p>
          <a:p>
            <a:pPr algn="ctr"/>
            <a:endParaRPr lang="en-US" dirty="0"/>
          </a:p>
          <a:p>
            <a:pPr algn="ctr"/>
            <a:r>
              <a:rPr lang="en-US" dirty="0"/>
              <a:t>1</a:t>
            </a:r>
          </a:p>
          <a:p>
            <a:pPr algn="ctr"/>
            <a:r>
              <a:rPr lang="en-US" dirty="0"/>
              <a:t>0</a:t>
            </a:r>
          </a:p>
        </p:txBody>
      </p:sp>
      <p:sp>
        <p:nvSpPr>
          <p:cNvPr id="66" name="Double Bracket 65">
            <a:extLst>
              <a:ext uri="{FF2B5EF4-FFF2-40B4-BE49-F238E27FC236}">
                <a16:creationId xmlns:a16="http://schemas.microsoft.com/office/drawing/2014/main" id="{6908E99E-2B4F-4CAE-8FBB-72A0F9B86F59}"/>
              </a:ext>
            </a:extLst>
          </p:cNvPr>
          <p:cNvSpPr/>
          <p:nvPr/>
        </p:nvSpPr>
        <p:spPr>
          <a:xfrm>
            <a:off x="9451152" y="3651826"/>
            <a:ext cx="429812" cy="2363569"/>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0</a:t>
            </a:r>
          </a:p>
          <a:p>
            <a:pPr algn="ctr"/>
            <a:r>
              <a:rPr lang="en-US" dirty="0"/>
              <a:t>0</a:t>
            </a:r>
          </a:p>
          <a:p>
            <a:pPr algn="ctr"/>
            <a:r>
              <a:rPr lang="en-US" dirty="0"/>
              <a:t>0</a:t>
            </a:r>
          </a:p>
          <a:p>
            <a:pPr algn="ctr"/>
            <a:r>
              <a:rPr lang="en-US" dirty="0"/>
              <a:t>0</a:t>
            </a:r>
          </a:p>
          <a:p>
            <a:pPr algn="ctr"/>
            <a:endParaRPr lang="en-US" dirty="0"/>
          </a:p>
          <a:p>
            <a:pPr algn="ctr"/>
            <a:endParaRPr lang="en-US" dirty="0"/>
          </a:p>
          <a:p>
            <a:pPr algn="ctr"/>
            <a:r>
              <a:rPr lang="en-US" dirty="0"/>
              <a:t>0</a:t>
            </a:r>
          </a:p>
          <a:p>
            <a:pPr algn="ctr"/>
            <a:r>
              <a:rPr lang="en-US" dirty="0"/>
              <a:t>1</a:t>
            </a:r>
          </a:p>
        </p:txBody>
      </p:sp>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57B6257D-2042-493D-A3FC-AD91470845D6}"/>
                  </a:ext>
                </a:extLst>
              </p:cNvPr>
              <p:cNvSpPr/>
              <p:nvPr/>
            </p:nvSpPr>
            <p:spPr>
              <a:xfrm>
                <a:off x="9052417" y="36919"/>
                <a:ext cx="1251186" cy="671209"/>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𝒚</m:t>
                          </m:r>
                        </m:e>
                        <m:sub>
                          <m:r>
                            <a:rPr lang="en-US" b="1" i="1">
                              <a:latin typeface="Cambria Math" panose="02040503050406030204" pitchFamily="18" charset="0"/>
                            </a:rPr>
                            <m:t>𝒕𝒓𝒖𝒆</m:t>
                          </m:r>
                        </m:sub>
                      </m:sSub>
                    </m:oMath>
                  </m:oMathPara>
                </a14:m>
                <a:endParaRPr lang="en-US" b="1" dirty="0"/>
              </a:p>
              <a:p>
                <a:pPr algn="ctr"/>
                <a:r>
                  <a:rPr lang="en-US" dirty="0"/>
                  <a:t>(</a:t>
                </a:r>
                <a14:m>
                  <m:oMath xmlns:m="http://schemas.openxmlformats.org/officeDocument/2006/math">
                    <m:r>
                      <a:rPr lang="en-US" i="1">
                        <a:latin typeface="Cambria Math" panose="02040503050406030204" pitchFamily="18" charset="0"/>
                      </a:rPr>
                      <m:t>𝑉</m:t>
                    </m:r>
                  </m:oMath>
                </a14:m>
                <a:r>
                  <a:rPr lang="en-US" dirty="0"/>
                  <a:t>-dim)</a:t>
                </a:r>
              </a:p>
            </p:txBody>
          </p:sp>
        </mc:Choice>
        <mc:Fallback xmlns="">
          <p:sp>
            <p:nvSpPr>
              <p:cNvPr id="5" name="Rectangle 4">
                <a:extLst>
                  <a:ext uri="{FF2B5EF4-FFF2-40B4-BE49-F238E27FC236}">
                    <a16:creationId xmlns:a16="http://schemas.microsoft.com/office/drawing/2014/main" id="{57B6257D-2042-493D-A3FC-AD91470845D6}"/>
                  </a:ext>
                </a:extLst>
              </p:cNvPr>
              <p:cNvSpPr>
                <a:spLocks noRot="1" noChangeAspect="1" noMove="1" noResize="1" noEditPoints="1" noAdjustHandles="1" noChangeArrowheads="1" noChangeShapeType="1" noTextEdit="1"/>
              </p:cNvSpPr>
              <p:nvPr/>
            </p:nvSpPr>
            <p:spPr>
              <a:xfrm>
                <a:off x="9052417" y="36919"/>
                <a:ext cx="1251186" cy="671209"/>
              </a:xfrm>
              <a:prstGeom prst="rect">
                <a:avLst/>
              </a:prstGeom>
              <a:blipFill>
                <a:blip r:embed="rId9"/>
                <a:stretch>
                  <a:fillRect b="-10000"/>
                </a:stretch>
              </a:blipFill>
            </p:spPr>
            <p:txBody>
              <a:bodyPr/>
              <a:lstStyle/>
              <a:p>
                <a:r>
                  <a:rPr lang="en-US">
                    <a:noFill/>
                  </a:rPr>
                  <a:t> </a:t>
                </a:r>
              </a:p>
            </p:txBody>
          </p:sp>
        </mc:Fallback>
      </mc:AlternateContent>
      <p:pic>
        <p:nvPicPr>
          <p:cNvPr id="68" name="Picture 67">
            <a:extLst>
              <a:ext uri="{FF2B5EF4-FFF2-40B4-BE49-F238E27FC236}">
                <a16:creationId xmlns:a16="http://schemas.microsoft.com/office/drawing/2014/main" id="{8BC2AB2C-5AD9-44C9-A4A0-E17995A19321}"/>
              </a:ext>
            </a:extLst>
          </p:cNvPr>
          <p:cNvPicPr>
            <a:picLocks noChangeAspect="1"/>
          </p:cNvPicPr>
          <p:nvPr/>
        </p:nvPicPr>
        <p:blipFill>
          <a:blip r:embed="rId4"/>
          <a:stretch>
            <a:fillRect/>
          </a:stretch>
        </p:blipFill>
        <p:spPr>
          <a:xfrm rot="16200000">
            <a:off x="9506794" y="2370809"/>
            <a:ext cx="318528" cy="194656"/>
          </a:xfrm>
          <a:prstGeom prst="rect">
            <a:avLst/>
          </a:prstGeom>
        </p:spPr>
      </p:pic>
      <p:pic>
        <p:nvPicPr>
          <p:cNvPr id="69" name="Picture 68">
            <a:extLst>
              <a:ext uri="{FF2B5EF4-FFF2-40B4-BE49-F238E27FC236}">
                <a16:creationId xmlns:a16="http://schemas.microsoft.com/office/drawing/2014/main" id="{D8128281-FC00-4F19-9A4C-A4C2F84D6F97}"/>
              </a:ext>
            </a:extLst>
          </p:cNvPr>
          <p:cNvPicPr>
            <a:picLocks noChangeAspect="1"/>
          </p:cNvPicPr>
          <p:nvPr/>
        </p:nvPicPr>
        <p:blipFill>
          <a:blip r:embed="rId4"/>
          <a:stretch>
            <a:fillRect/>
          </a:stretch>
        </p:blipFill>
        <p:spPr>
          <a:xfrm rot="16200000">
            <a:off x="9518746" y="4982956"/>
            <a:ext cx="318528" cy="194656"/>
          </a:xfrm>
          <a:prstGeom prst="rect">
            <a:avLst/>
          </a:prstGeom>
        </p:spPr>
      </p:pic>
      <mc:AlternateContent xmlns:mc="http://schemas.openxmlformats.org/markup-compatibility/2006" xmlns:a14="http://schemas.microsoft.com/office/drawing/2010/main">
        <mc:Choice Requires="a14">
          <p:sp>
            <p:nvSpPr>
              <p:cNvPr id="95" name="Rectangle 94">
                <a:extLst>
                  <a:ext uri="{FF2B5EF4-FFF2-40B4-BE49-F238E27FC236}">
                    <a16:creationId xmlns:a16="http://schemas.microsoft.com/office/drawing/2014/main" id="{C3BDDE0F-FA6A-425B-866E-C535BD8933A4}"/>
                  </a:ext>
                </a:extLst>
              </p:cNvPr>
              <p:cNvSpPr/>
              <p:nvPr/>
            </p:nvSpPr>
            <p:spPr>
              <a:xfrm rot="18875901">
                <a:off x="8938897" y="2192982"/>
                <a:ext cx="482824"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ea typeface="Cambria Math" panose="02040503050406030204" pitchFamily="18" charset="0"/>
                        </a:rPr>
                        <m:t>−</m:t>
                      </m:r>
                    </m:oMath>
                  </m:oMathPara>
                </a14:m>
                <a:endParaRPr lang="en-US" sz="2400" b="1" dirty="0"/>
              </a:p>
            </p:txBody>
          </p:sp>
        </mc:Choice>
        <mc:Fallback xmlns="">
          <p:sp>
            <p:nvSpPr>
              <p:cNvPr id="95" name="Rectangle 94">
                <a:extLst>
                  <a:ext uri="{FF2B5EF4-FFF2-40B4-BE49-F238E27FC236}">
                    <a16:creationId xmlns:a16="http://schemas.microsoft.com/office/drawing/2014/main" id="{C3BDDE0F-FA6A-425B-866E-C535BD8933A4}"/>
                  </a:ext>
                </a:extLst>
              </p:cNvPr>
              <p:cNvSpPr>
                <a:spLocks noRot="1" noChangeAspect="1" noMove="1" noResize="1" noEditPoints="1" noAdjustHandles="1" noChangeArrowheads="1" noChangeShapeType="1" noTextEdit="1"/>
              </p:cNvSpPr>
              <p:nvPr/>
            </p:nvSpPr>
            <p:spPr>
              <a:xfrm rot="18875901">
                <a:off x="8938897" y="2192982"/>
                <a:ext cx="482824" cy="461665"/>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6" name="Rectangle 95">
                <a:extLst>
                  <a:ext uri="{FF2B5EF4-FFF2-40B4-BE49-F238E27FC236}">
                    <a16:creationId xmlns:a16="http://schemas.microsoft.com/office/drawing/2014/main" id="{1FF96C47-CE34-4ED5-B382-0BF80B355247}"/>
                  </a:ext>
                </a:extLst>
              </p:cNvPr>
              <p:cNvSpPr/>
              <p:nvPr/>
            </p:nvSpPr>
            <p:spPr>
              <a:xfrm rot="2931226">
                <a:off x="8974750" y="3881976"/>
                <a:ext cx="482824"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ea typeface="Cambria Math" panose="02040503050406030204" pitchFamily="18" charset="0"/>
                        </a:rPr>
                        <m:t>−</m:t>
                      </m:r>
                    </m:oMath>
                  </m:oMathPara>
                </a14:m>
                <a:endParaRPr lang="en-US" sz="2400" b="1" dirty="0"/>
              </a:p>
            </p:txBody>
          </p:sp>
        </mc:Choice>
        <mc:Fallback xmlns="">
          <p:sp>
            <p:nvSpPr>
              <p:cNvPr id="96" name="Rectangle 95">
                <a:extLst>
                  <a:ext uri="{FF2B5EF4-FFF2-40B4-BE49-F238E27FC236}">
                    <a16:creationId xmlns:a16="http://schemas.microsoft.com/office/drawing/2014/main" id="{1FF96C47-CE34-4ED5-B382-0BF80B355247}"/>
                  </a:ext>
                </a:extLst>
              </p:cNvPr>
              <p:cNvSpPr>
                <a:spLocks noRot="1" noChangeAspect="1" noMove="1" noResize="1" noEditPoints="1" noAdjustHandles="1" noChangeArrowheads="1" noChangeShapeType="1" noTextEdit="1"/>
              </p:cNvSpPr>
              <p:nvPr/>
            </p:nvSpPr>
            <p:spPr>
              <a:xfrm rot="2931226">
                <a:off x="8974750" y="3881976"/>
                <a:ext cx="482824" cy="461665"/>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7" name="Rectangle 96">
                <a:extLst>
                  <a:ext uri="{FF2B5EF4-FFF2-40B4-BE49-F238E27FC236}">
                    <a16:creationId xmlns:a16="http://schemas.microsoft.com/office/drawing/2014/main" id="{18B8B8B3-536B-460E-96EB-2B3B289AE084}"/>
                  </a:ext>
                </a:extLst>
              </p:cNvPr>
              <p:cNvSpPr/>
              <p:nvPr/>
            </p:nvSpPr>
            <p:spPr>
              <a:xfrm>
                <a:off x="10018172" y="1991588"/>
                <a:ext cx="482824" cy="461665"/>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ea typeface="Cambria Math" panose="02040503050406030204" pitchFamily="18" charset="0"/>
                        </a:rPr>
                        <m:t>=</m:t>
                      </m:r>
                    </m:oMath>
                  </m:oMathPara>
                </a14:m>
                <a:endParaRPr lang="en-US" sz="2400" b="1" dirty="0"/>
              </a:p>
            </p:txBody>
          </p:sp>
        </mc:Choice>
        <mc:Fallback xmlns="">
          <p:sp>
            <p:nvSpPr>
              <p:cNvPr id="97" name="Rectangle 96">
                <a:extLst>
                  <a:ext uri="{FF2B5EF4-FFF2-40B4-BE49-F238E27FC236}">
                    <a16:creationId xmlns:a16="http://schemas.microsoft.com/office/drawing/2014/main" id="{18B8B8B3-536B-460E-96EB-2B3B289AE084}"/>
                  </a:ext>
                </a:extLst>
              </p:cNvPr>
              <p:cNvSpPr>
                <a:spLocks noRot="1" noChangeAspect="1" noMove="1" noResize="1" noEditPoints="1" noAdjustHandles="1" noChangeArrowheads="1" noChangeShapeType="1" noTextEdit="1"/>
              </p:cNvSpPr>
              <p:nvPr/>
            </p:nvSpPr>
            <p:spPr>
              <a:xfrm>
                <a:off x="10018172" y="1991588"/>
                <a:ext cx="482824" cy="461665"/>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8" name="Rectangle 97">
                <a:extLst>
                  <a:ext uri="{FF2B5EF4-FFF2-40B4-BE49-F238E27FC236}">
                    <a16:creationId xmlns:a16="http://schemas.microsoft.com/office/drawing/2014/main" id="{EAD2FB4A-D72B-42B9-BB86-FE10344A4D56}"/>
                  </a:ext>
                </a:extLst>
              </p:cNvPr>
              <p:cNvSpPr/>
              <p:nvPr/>
            </p:nvSpPr>
            <p:spPr>
              <a:xfrm>
                <a:off x="10018172" y="4551688"/>
                <a:ext cx="482824" cy="461665"/>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ea typeface="Cambria Math" panose="02040503050406030204" pitchFamily="18" charset="0"/>
                        </a:rPr>
                        <m:t>=</m:t>
                      </m:r>
                    </m:oMath>
                  </m:oMathPara>
                </a14:m>
                <a:endParaRPr lang="en-US" sz="2400" b="1" dirty="0"/>
              </a:p>
            </p:txBody>
          </p:sp>
        </mc:Choice>
        <mc:Fallback xmlns="">
          <p:sp>
            <p:nvSpPr>
              <p:cNvPr id="98" name="Rectangle 97">
                <a:extLst>
                  <a:ext uri="{FF2B5EF4-FFF2-40B4-BE49-F238E27FC236}">
                    <a16:creationId xmlns:a16="http://schemas.microsoft.com/office/drawing/2014/main" id="{EAD2FB4A-D72B-42B9-BB86-FE10344A4D56}"/>
                  </a:ext>
                </a:extLst>
              </p:cNvPr>
              <p:cNvSpPr>
                <a:spLocks noRot="1" noChangeAspect="1" noMove="1" noResize="1" noEditPoints="1" noAdjustHandles="1" noChangeArrowheads="1" noChangeShapeType="1" noTextEdit="1"/>
              </p:cNvSpPr>
              <p:nvPr/>
            </p:nvSpPr>
            <p:spPr>
              <a:xfrm>
                <a:off x="10018172" y="4551688"/>
                <a:ext cx="482824" cy="461665"/>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0" name="Rectangle 109">
                <a:extLst>
                  <a:ext uri="{FF2B5EF4-FFF2-40B4-BE49-F238E27FC236}">
                    <a16:creationId xmlns:a16="http://schemas.microsoft.com/office/drawing/2014/main" id="{D9D2C5CD-F5DE-4273-B269-BEE28BCBC338}"/>
                  </a:ext>
                </a:extLst>
              </p:cNvPr>
              <p:cNvSpPr/>
              <p:nvPr/>
            </p:nvSpPr>
            <p:spPr>
              <a:xfrm>
                <a:off x="10259584" y="36918"/>
                <a:ext cx="1614073" cy="671209"/>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a:latin typeface="Cambria Math" panose="02040503050406030204" pitchFamily="18" charset="0"/>
                            </a:rPr>
                            <m:t>𝒚</m:t>
                          </m:r>
                        </m:e>
                        <m:sub>
                          <m:r>
                            <a:rPr lang="en-US" b="1" i="1">
                              <a:latin typeface="Cambria Math" panose="02040503050406030204" pitchFamily="18" charset="0"/>
                            </a:rPr>
                            <m:t>𝒑𝒓𝒆𝒅</m:t>
                          </m:r>
                        </m:sub>
                      </m:sSub>
                      <m:r>
                        <a:rPr lang="en-US" b="1"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rPr>
                            <m:t>𝒚</m:t>
                          </m:r>
                        </m:e>
                        <m:sub>
                          <m:r>
                            <a:rPr lang="en-US" b="1" i="1">
                              <a:latin typeface="Cambria Math" panose="02040503050406030204" pitchFamily="18" charset="0"/>
                            </a:rPr>
                            <m:t>𝒕𝒓𝒖𝒆</m:t>
                          </m:r>
                        </m:sub>
                      </m:sSub>
                    </m:oMath>
                  </m:oMathPara>
                </a14:m>
                <a:endParaRPr lang="en-US" b="1" dirty="0"/>
              </a:p>
              <a:p>
                <a:pPr algn="ctr"/>
                <a:r>
                  <a:rPr lang="en-US" dirty="0"/>
                  <a:t>(</a:t>
                </a:r>
                <a14:m>
                  <m:oMath xmlns:m="http://schemas.openxmlformats.org/officeDocument/2006/math">
                    <m:r>
                      <a:rPr lang="en-US" i="1">
                        <a:latin typeface="Cambria Math" panose="02040503050406030204" pitchFamily="18" charset="0"/>
                      </a:rPr>
                      <m:t>𝑉</m:t>
                    </m:r>
                  </m:oMath>
                </a14:m>
                <a:r>
                  <a:rPr lang="en-US" dirty="0"/>
                  <a:t>-dim)</a:t>
                </a:r>
              </a:p>
            </p:txBody>
          </p:sp>
        </mc:Choice>
        <mc:Fallback xmlns="">
          <p:sp>
            <p:nvSpPr>
              <p:cNvPr id="110" name="Rectangle 109">
                <a:extLst>
                  <a:ext uri="{FF2B5EF4-FFF2-40B4-BE49-F238E27FC236}">
                    <a16:creationId xmlns:a16="http://schemas.microsoft.com/office/drawing/2014/main" id="{D9D2C5CD-F5DE-4273-B269-BEE28BCBC338}"/>
                  </a:ext>
                </a:extLst>
              </p:cNvPr>
              <p:cNvSpPr>
                <a:spLocks noRot="1" noChangeAspect="1" noMove="1" noResize="1" noEditPoints="1" noAdjustHandles="1" noChangeArrowheads="1" noChangeShapeType="1" noTextEdit="1"/>
              </p:cNvSpPr>
              <p:nvPr/>
            </p:nvSpPr>
            <p:spPr>
              <a:xfrm>
                <a:off x="10259584" y="36918"/>
                <a:ext cx="1614073" cy="671209"/>
              </a:xfrm>
              <a:prstGeom prst="rect">
                <a:avLst/>
              </a:prstGeom>
              <a:blipFill>
                <a:blip r:embed="rId13"/>
                <a:stretch>
                  <a:fillRect b="-13636"/>
                </a:stretch>
              </a:blipFill>
            </p:spPr>
            <p:txBody>
              <a:bodyPr/>
              <a:lstStyle/>
              <a:p>
                <a:r>
                  <a:rPr lang="en-US">
                    <a:noFill/>
                  </a:rPr>
                  <a:t> </a:t>
                </a:r>
              </a:p>
            </p:txBody>
          </p:sp>
        </mc:Fallback>
      </mc:AlternateContent>
      <p:sp>
        <p:nvSpPr>
          <p:cNvPr id="112" name="Rectangle 111">
            <a:extLst>
              <a:ext uri="{FF2B5EF4-FFF2-40B4-BE49-F238E27FC236}">
                <a16:creationId xmlns:a16="http://schemas.microsoft.com/office/drawing/2014/main" id="{52CA9C9A-8210-4E5E-81FC-4AB6519A8E4D}"/>
              </a:ext>
            </a:extLst>
          </p:cNvPr>
          <p:cNvSpPr/>
          <p:nvPr/>
        </p:nvSpPr>
        <p:spPr>
          <a:xfrm>
            <a:off x="10515169" y="2759009"/>
            <a:ext cx="759272" cy="24025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endParaRPr>
          </a:p>
        </p:txBody>
      </p:sp>
      <p:sp>
        <p:nvSpPr>
          <p:cNvPr id="113" name="Double Bracket 112">
            <a:extLst>
              <a:ext uri="{FF2B5EF4-FFF2-40B4-BE49-F238E27FC236}">
                <a16:creationId xmlns:a16="http://schemas.microsoft.com/office/drawing/2014/main" id="{8D97BAFC-D324-4BED-9EE6-6053A2CF7E0D}"/>
              </a:ext>
            </a:extLst>
          </p:cNvPr>
          <p:cNvSpPr/>
          <p:nvPr/>
        </p:nvSpPr>
        <p:spPr>
          <a:xfrm>
            <a:off x="10508140" y="1004853"/>
            <a:ext cx="766301" cy="2363569"/>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0.12</a:t>
            </a:r>
          </a:p>
          <a:p>
            <a:pPr algn="ctr"/>
            <a:r>
              <a:rPr lang="en-US" dirty="0"/>
              <a:t>0.21</a:t>
            </a:r>
          </a:p>
          <a:p>
            <a:pPr algn="ctr"/>
            <a:r>
              <a:rPr lang="en-US" dirty="0"/>
              <a:t>0.10</a:t>
            </a:r>
          </a:p>
          <a:p>
            <a:pPr algn="ctr"/>
            <a:r>
              <a:rPr lang="en-US" dirty="0"/>
              <a:t>0.06</a:t>
            </a:r>
          </a:p>
          <a:p>
            <a:pPr algn="ctr"/>
            <a:endParaRPr lang="en-US" dirty="0"/>
          </a:p>
          <a:p>
            <a:pPr algn="ctr"/>
            <a:endParaRPr lang="en-US" dirty="0"/>
          </a:p>
          <a:p>
            <a:pPr algn="ctr"/>
            <a:r>
              <a:rPr lang="en-US" dirty="0"/>
              <a:t>-0.87</a:t>
            </a:r>
          </a:p>
          <a:p>
            <a:pPr algn="ctr"/>
            <a:r>
              <a:rPr lang="en-US" dirty="0"/>
              <a:t>0.09</a:t>
            </a:r>
          </a:p>
        </p:txBody>
      </p:sp>
      <p:sp>
        <p:nvSpPr>
          <p:cNvPr id="114" name="TextBox 113">
            <a:extLst>
              <a:ext uri="{FF2B5EF4-FFF2-40B4-BE49-F238E27FC236}">
                <a16:creationId xmlns:a16="http://schemas.microsoft.com/office/drawing/2014/main" id="{9CE7C0F9-4F4E-4FAE-AF71-9FC2032AA161}"/>
              </a:ext>
            </a:extLst>
          </p:cNvPr>
          <p:cNvSpPr txBox="1"/>
          <p:nvPr/>
        </p:nvSpPr>
        <p:spPr>
          <a:xfrm>
            <a:off x="11361056" y="1054703"/>
            <a:ext cx="625098" cy="307777"/>
          </a:xfrm>
          <a:prstGeom prst="rect">
            <a:avLst/>
          </a:prstGeom>
          <a:noFill/>
        </p:spPr>
        <p:txBody>
          <a:bodyPr wrap="square" rtlCol="0">
            <a:spAutoFit/>
          </a:bodyPr>
          <a:lstStyle/>
          <a:p>
            <a:r>
              <a:rPr lang="en-US" sz="1400" dirty="0"/>
              <a:t>man</a:t>
            </a:r>
          </a:p>
        </p:txBody>
      </p:sp>
      <p:sp>
        <p:nvSpPr>
          <p:cNvPr id="115" name="TextBox 114">
            <a:extLst>
              <a:ext uri="{FF2B5EF4-FFF2-40B4-BE49-F238E27FC236}">
                <a16:creationId xmlns:a16="http://schemas.microsoft.com/office/drawing/2014/main" id="{0C28F0B0-ADCE-4CDD-AC40-8E54FF10D93D}"/>
              </a:ext>
            </a:extLst>
          </p:cNvPr>
          <p:cNvSpPr txBox="1"/>
          <p:nvPr/>
        </p:nvSpPr>
        <p:spPr>
          <a:xfrm>
            <a:off x="11361056" y="1313313"/>
            <a:ext cx="681926" cy="307777"/>
          </a:xfrm>
          <a:prstGeom prst="rect">
            <a:avLst/>
          </a:prstGeom>
          <a:noFill/>
        </p:spPr>
        <p:txBody>
          <a:bodyPr wrap="square" rtlCol="0">
            <a:spAutoFit/>
          </a:bodyPr>
          <a:lstStyle/>
          <a:p>
            <a:r>
              <a:rPr lang="en-US" sz="1400" dirty="0"/>
              <a:t>passes</a:t>
            </a:r>
          </a:p>
        </p:txBody>
      </p:sp>
      <p:sp>
        <p:nvSpPr>
          <p:cNvPr id="116" name="TextBox 115">
            <a:extLst>
              <a:ext uri="{FF2B5EF4-FFF2-40B4-BE49-F238E27FC236}">
                <a16:creationId xmlns:a16="http://schemas.microsoft.com/office/drawing/2014/main" id="{2D356129-6D8F-464C-8478-298C2E2E6A15}"/>
              </a:ext>
            </a:extLst>
          </p:cNvPr>
          <p:cNvSpPr txBox="1"/>
          <p:nvPr/>
        </p:nvSpPr>
        <p:spPr>
          <a:xfrm>
            <a:off x="11361056" y="2999265"/>
            <a:ext cx="878238" cy="307777"/>
          </a:xfrm>
          <a:prstGeom prst="rect">
            <a:avLst/>
          </a:prstGeom>
          <a:noFill/>
        </p:spPr>
        <p:txBody>
          <a:bodyPr wrap="square" rtlCol="0">
            <a:spAutoFit/>
          </a:bodyPr>
          <a:lstStyle/>
          <a:p>
            <a:r>
              <a:rPr lang="en-US" sz="1400" dirty="0"/>
              <a:t>who</a:t>
            </a:r>
          </a:p>
        </p:txBody>
      </p:sp>
      <p:sp>
        <p:nvSpPr>
          <p:cNvPr id="117" name="TextBox 116">
            <a:extLst>
              <a:ext uri="{FF2B5EF4-FFF2-40B4-BE49-F238E27FC236}">
                <a16:creationId xmlns:a16="http://schemas.microsoft.com/office/drawing/2014/main" id="{483EFD6E-4911-4509-8A6C-4ABFAECF6958}"/>
              </a:ext>
            </a:extLst>
          </p:cNvPr>
          <p:cNvSpPr txBox="1"/>
          <p:nvPr/>
        </p:nvSpPr>
        <p:spPr>
          <a:xfrm>
            <a:off x="11361056" y="1914059"/>
            <a:ext cx="878238" cy="307777"/>
          </a:xfrm>
          <a:prstGeom prst="rect">
            <a:avLst/>
          </a:prstGeom>
          <a:noFill/>
        </p:spPr>
        <p:txBody>
          <a:bodyPr wrap="square" rtlCol="0">
            <a:spAutoFit/>
          </a:bodyPr>
          <a:lstStyle/>
          <a:p>
            <a:r>
              <a:rPr lang="en-US" sz="1400" dirty="0"/>
              <a:t>should</a:t>
            </a:r>
          </a:p>
        </p:txBody>
      </p:sp>
      <p:pic>
        <p:nvPicPr>
          <p:cNvPr id="118" name="Picture 117">
            <a:extLst>
              <a:ext uri="{FF2B5EF4-FFF2-40B4-BE49-F238E27FC236}">
                <a16:creationId xmlns:a16="http://schemas.microsoft.com/office/drawing/2014/main" id="{372A0C13-8059-4CEE-9E7D-9A7A0A7BFF67}"/>
              </a:ext>
            </a:extLst>
          </p:cNvPr>
          <p:cNvPicPr>
            <a:picLocks noChangeAspect="1"/>
          </p:cNvPicPr>
          <p:nvPr/>
        </p:nvPicPr>
        <p:blipFill>
          <a:blip r:embed="rId4"/>
          <a:stretch>
            <a:fillRect/>
          </a:stretch>
        </p:blipFill>
        <p:spPr>
          <a:xfrm rot="16200000">
            <a:off x="11369166" y="2365829"/>
            <a:ext cx="318528" cy="194656"/>
          </a:xfrm>
          <a:prstGeom prst="rect">
            <a:avLst/>
          </a:prstGeom>
        </p:spPr>
      </p:pic>
      <p:sp>
        <p:nvSpPr>
          <p:cNvPr id="119" name="TextBox 118">
            <a:extLst>
              <a:ext uri="{FF2B5EF4-FFF2-40B4-BE49-F238E27FC236}">
                <a16:creationId xmlns:a16="http://schemas.microsoft.com/office/drawing/2014/main" id="{B4F44C61-CDD5-4F69-AB27-D23D1944E82F}"/>
              </a:ext>
            </a:extLst>
          </p:cNvPr>
          <p:cNvSpPr txBox="1"/>
          <p:nvPr/>
        </p:nvSpPr>
        <p:spPr>
          <a:xfrm>
            <a:off x="11355860" y="1610006"/>
            <a:ext cx="842181" cy="307777"/>
          </a:xfrm>
          <a:prstGeom prst="rect">
            <a:avLst/>
          </a:prstGeom>
          <a:noFill/>
        </p:spPr>
        <p:txBody>
          <a:bodyPr wrap="square" rtlCol="0">
            <a:spAutoFit/>
          </a:bodyPr>
          <a:lstStyle/>
          <a:p>
            <a:r>
              <a:rPr lang="en-US" sz="1400" dirty="0"/>
              <a:t>sentence</a:t>
            </a:r>
          </a:p>
        </p:txBody>
      </p:sp>
      <p:sp>
        <p:nvSpPr>
          <p:cNvPr id="120" name="TextBox 119">
            <a:extLst>
              <a:ext uri="{FF2B5EF4-FFF2-40B4-BE49-F238E27FC236}">
                <a16:creationId xmlns:a16="http://schemas.microsoft.com/office/drawing/2014/main" id="{B7C96053-393E-4205-81CB-A2F9BEB7B2B8}"/>
              </a:ext>
            </a:extLst>
          </p:cNvPr>
          <p:cNvSpPr txBox="1"/>
          <p:nvPr/>
        </p:nvSpPr>
        <p:spPr>
          <a:xfrm>
            <a:off x="11361056" y="2710398"/>
            <a:ext cx="878238" cy="307777"/>
          </a:xfrm>
          <a:prstGeom prst="rect">
            <a:avLst/>
          </a:prstGeom>
          <a:noFill/>
        </p:spPr>
        <p:txBody>
          <a:bodyPr wrap="square" rtlCol="0">
            <a:spAutoFit/>
          </a:bodyPr>
          <a:lstStyle/>
          <a:p>
            <a:r>
              <a:rPr lang="en-US" sz="1400" b="1" dirty="0">
                <a:solidFill>
                  <a:schemeClr val="accent2"/>
                </a:solidFill>
              </a:rPr>
              <a:t>the</a:t>
            </a:r>
          </a:p>
        </p:txBody>
      </p:sp>
      <p:pic>
        <p:nvPicPr>
          <p:cNvPr id="121" name="Picture 120">
            <a:extLst>
              <a:ext uri="{FF2B5EF4-FFF2-40B4-BE49-F238E27FC236}">
                <a16:creationId xmlns:a16="http://schemas.microsoft.com/office/drawing/2014/main" id="{56AF6C37-429B-431C-8AC3-6C253FFE4825}"/>
              </a:ext>
            </a:extLst>
          </p:cNvPr>
          <p:cNvPicPr>
            <a:picLocks noChangeAspect="1"/>
          </p:cNvPicPr>
          <p:nvPr/>
        </p:nvPicPr>
        <p:blipFill>
          <a:blip r:embed="rId4"/>
          <a:stretch>
            <a:fillRect/>
          </a:stretch>
        </p:blipFill>
        <p:spPr>
          <a:xfrm rot="16200000">
            <a:off x="10773420" y="2361708"/>
            <a:ext cx="318528" cy="194656"/>
          </a:xfrm>
          <a:prstGeom prst="rect">
            <a:avLst/>
          </a:prstGeom>
        </p:spPr>
      </p:pic>
      <p:sp>
        <p:nvSpPr>
          <p:cNvPr id="122" name="Rectangle 121">
            <a:extLst>
              <a:ext uri="{FF2B5EF4-FFF2-40B4-BE49-F238E27FC236}">
                <a16:creationId xmlns:a16="http://schemas.microsoft.com/office/drawing/2014/main" id="{9DFDD2D0-6618-4404-9BCC-4D7C22FEC4E6}"/>
              </a:ext>
            </a:extLst>
          </p:cNvPr>
          <p:cNvSpPr/>
          <p:nvPr/>
        </p:nvSpPr>
        <p:spPr>
          <a:xfrm>
            <a:off x="10519062" y="5741945"/>
            <a:ext cx="759272" cy="24025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endParaRPr>
          </a:p>
        </p:txBody>
      </p:sp>
      <p:sp>
        <p:nvSpPr>
          <p:cNvPr id="123" name="Double Bracket 122">
            <a:extLst>
              <a:ext uri="{FF2B5EF4-FFF2-40B4-BE49-F238E27FC236}">
                <a16:creationId xmlns:a16="http://schemas.microsoft.com/office/drawing/2014/main" id="{5B4ED53F-3D01-4B88-95C4-498255AF77A9}"/>
              </a:ext>
            </a:extLst>
          </p:cNvPr>
          <p:cNvSpPr/>
          <p:nvPr/>
        </p:nvSpPr>
        <p:spPr>
          <a:xfrm>
            <a:off x="10512033" y="3708415"/>
            <a:ext cx="766301" cy="2363569"/>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0.12</a:t>
            </a:r>
          </a:p>
          <a:p>
            <a:pPr algn="ctr"/>
            <a:r>
              <a:rPr lang="en-US" dirty="0"/>
              <a:t>0.21</a:t>
            </a:r>
          </a:p>
          <a:p>
            <a:pPr algn="ctr"/>
            <a:r>
              <a:rPr lang="en-US" dirty="0"/>
              <a:t>0.10</a:t>
            </a:r>
          </a:p>
          <a:p>
            <a:pPr algn="ctr"/>
            <a:r>
              <a:rPr lang="en-US" dirty="0"/>
              <a:t>0.06</a:t>
            </a:r>
          </a:p>
          <a:p>
            <a:pPr algn="ctr"/>
            <a:endParaRPr lang="en-US" dirty="0"/>
          </a:p>
          <a:p>
            <a:pPr algn="ctr"/>
            <a:endParaRPr lang="en-US" dirty="0"/>
          </a:p>
          <a:p>
            <a:pPr algn="ctr"/>
            <a:r>
              <a:rPr lang="en-US" dirty="0"/>
              <a:t>0.13</a:t>
            </a:r>
          </a:p>
          <a:p>
            <a:pPr algn="ctr"/>
            <a:r>
              <a:rPr lang="en-US" dirty="0"/>
              <a:t>-0.91</a:t>
            </a:r>
          </a:p>
        </p:txBody>
      </p:sp>
      <p:sp>
        <p:nvSpPr>
          <p:cNvPr id="124" name="TextBox 123">
            <a:extLst>
              <a:ext uri="{FF2B5EF4-FFF2-40B4-BE49-F238E27FC236}">
                <a16:creationId xmlns:a16="http://schemas.microsoft.com/office/drawing/2014/main" id="{8F6DB920-6576-47B2-BB9D-A4F9A0698824}"/>
              </a:ext>
            </a:extLst>
          </p:cNvPr>
          <p:cNvSpPr txBox="1"/>
          <p:nvPr/>
        </p:nvSpPr>
        <p:spPr>
          <a:xfrm>
            <a:off x="11364949" y="3758265"/>
            <a:ext cx="625098" cy="307777"/>
          </a:xfrm>
          <a:prstGeom prst="rect">
            <a:avLst/>
          </a:prstGeom>
          <a:noFill/>
        </p:spPr>
        <p:txBody>
          <a:bodyPr wrap="square" rtlCol="0">
            <a:spAutoFit/>
          </a:bodyPr>
          <a:lstStyle/>
          <a:p>
            <a:r>
              <a:rPr lang="en-US" sz="1400" dirty="0"/>
              <a:t>man</a:t>
            </a:r>
          </a:p>
        </p:txBody>
      </p:sp>
      <p:sp>
        <p:nvSpPr>
          <p:cNvPr id="125" name="TextBox 124">
            <a:extLst>
              <a:ext uri="{FF2B5EF4-FFF2-40B4-BE49-F238E27FC236}">
                <a16:creationId xmlns:a16="http://schemas.microsoft.com/office/drawing/2014/main" id="{626EFF6A-D702-4141-831F-A455FBBF6931}"/>
              </a:ext>
            </a:extLst>
          </p:cNvPr>
          <p:cNvSpPr txBox="1"/>
          <p:nvPr/>
        </p:nvSpPr>
        <p:spPr>
          <a:xfrm>
            <a:off x="11364949" y="4016875"/>
            <a:ext cx="681926" cy="307777"/>
          </a:xfrm>
          <a:prstGeom prst="rect">
            <a:avLst/>
          </a:prstGeom>
          <a:noFill/>
        </p:spPr>
        <p:txBody>
          <a:bodyPr wrap="square" rtlCol="0">
            <a:spAutoFit/>
          </a:bodyPr>
          <a:lstStyle/>
          <a:p>
            <a:r>
              <a:rPr lang="en-US" sz="1400" dirty="0"/>
              <a:t>passes</a:t>
            </a:r>
          </a:p>
        </p:txBody>
      </p:sp>
      <p:sp>
        <p:nvSpPr>
          <p:cNvPr id="126" name="TextBox 125">
            <a:extLst>
              <a:ext uri="{FF2B5EF4-FFF2-40B4-BE49-F238E27FC236}">
                <a16:creationId xmlns:a16="http://schemas.microsoft.com/office/drawing/2014/main" id="{BAA6BAAC-EB4F-4BDE-9442-D8247EC7C823}"/>
              </a:ext>
            </a:extLst>
          </p:cNvPr>
          <p:cNvSpPr txBox="1"/>
          <p:nvPr/>
        </p:nvSpPr>
        <p:spPr>
          <a:xfrm>
            <a:off x="11364949" y="5702827"/>
            <a:ext cx="878238" cy="307777"/>
          </a:xfrm>
          <a:prstGeom prst="rect">
            <a:avLst/>
          </a:prstGeom>
          <a:noFill/>
        </p:spPr>
        <p:txBody>
          <a:bodyPr wrap="square" rtlCol="0">
            <a:spAutoFit/>
          </a:bodyPr>
          <a:lstStyle/>
          <a:p>
            <a:r>
              <a:rPr lang="en-US" sz="1400" b="1" dirty="0">
                <a:solidFill>
                  <a:schemeClr val="accent2"/>
                </a:solidFill>
              </a:rPr>
              <a:t>who</a:t>
            </a:r>
          </a:p>
        </p:txBody>
      </p:sp>
      <p:sp>
        <p:nvSpPr>
          <p:cNvPr id="127" name="TextBox 126">
            <a:extLst>
              <a:ext uri="{FF2B5EF4-FFF2-40B4-BE49-F238E27FC236}">
                <a16:creationId xmlns:a16="http://schemas.microsoft.com/office/drawing/2014/main" id="{66CEFB11-EFCA-4947-B091-00CAF196CFEC}"/>
              </a:ext>
            </a:extLst>
          </p:cNvPr>
          <p:cNvSpPr txBox="1"/>
          <p:nvPr/>
        </p:nvSpPr>
        <p:spPr>
          <a:xfrm>
            <a:off x="11364949" y="4617621"/>
            <a:ext cx="878238" cy="307777"/>
          </a:xfrm>
          <a:prstGeom prst="rect">
            <a:avLst/>
          </a:prstGeom>
          <a:noFill/>
        </p:spPr>
        <p:txBody>
          <a:bodyPr wrap="square" rtlCol="0">
            <a:spAutoFit/>
          </a:bodyPr>
          <a:lstStyle/>
          <a:p>
            <a:r>
              <a:rPr lang="en-US" sz="1400" dirty="0"/>
              <a:t>should</a:t>
            </a:r>
          </a:p>
        </p:txBody>
      </p:sp>
      <p:pic>
        <p:nvPicPr>
          <p:cNvPr id="128" name="Picture 127">
            <a:extLst>
              <a:ext uri="{FF2B5EF4-FFF2-40B4-BE49-F238E27FC236}">
                <a16:creationId xmlns:a16="http://schemas.microsoft.com/office/drawing/2014/main" id="{5E944DDA-CAEA-47C8-831A-0578ABBB79A1}"/>
              </a:ext>
            </a:extLst>
          </p:cNvPr>
          <p:cNvPicPr>
            <a:picLocks noChangeAspect="1"/>
          </p:cNvPicPr>
          <p:nvPr/>
        </p:nvPicPr>
        <p:blipFill>
          <a:blip r:embed="rId4"/>
          <a:stretch>
            <a:fillRect/>
          </a:stretch>
        </p:blipFill>
        <p:spPr>
          <a:xfrm rot="16200000">
            <a:off x="11373059" y="5069391"/>
            <a:ext cx="318528" cy="194656"/>
          </a:xfrm>
          <a:prstGeom prst="rect">
            <a:avLst/>
          </a:prstGeom>
        </p:spPr>
      </p:pic>
      <p:sp>
        <p:nvSpPr>
          <p:cNvPr id="129" name="TextBox 128">
            <a:extLst>
              <a:ext uri="{FF2B5EF4-FFF2-40B4-BE49-F238E27FC236}">
                <a16:creationId xmlns:a16="http://schemas.microsoft.com/office/drawing/2014/main" id="{41F82F1E-BBD1-4F4A-89F3-8C810EAB634A}"/>
              </a:ext>
            </a:extLst>
          </p:cNvPr>
          <p:cNvSpPr txBox="1"/>
          <p:nvPr/>
        </p:nvSpPr>
        <p:spPr>
          <a:xfrm>
            <a:off x="11359753" y="4313568"/>
            <a:ext cx="842181" cy="307777"/>
          </a:xfrm>
          <a:prstGeom prst="rect">
            <a:avLst/>
          </a:prstGeom>
          <a:noFill/>
        </p:spPr>
        <p:txBody>
          <a:bodyPr wrap="square" rtlCol="0">
            <a:spAutoFit/>
          </a:bodyPr>
          <a:lstStyle/>
          <a:p>
            <a:r>
              <a:rPr lang="en-US" sz="1400" dirty="0"/>
              <a:t>sentence</a:t>
            </a:r>
          </a:p>
        </p:txBody>
      </p:sp>
      <p:sp>
        <p:nvSpPr>
          <p:cNvPr id="130" name="TextBox 129">
            <a:extLst>
              <a:ext uri="{FF2B5EF4-FFF2-40B4-BE49-F238E27FC236}">
                <a16:creationId xmlns:a16="http://schemas.microsoft.com/office/drawing/2014/main" id="{A542BDB9-C7FE-40A5-A65D-061474A243FA}"/>
              </a:ext>
            </a:extLst>
          </p:cNvPr>
          <p:cNvSpPr txBox="1"/>
          <p:nvPr/>
        </p:nvSpPr>
        <p:spPr>
          <a:xfrm>
            <a:off x="11364949" y="5413960"/>
            <a:ext cx="878238" cy="307777"/>
          </a:xfrm>
          <a:prstGeom prst="rect">
            <a:avLst/>
          </a:prstGeom>
          <a:noFill/>
        </p:spPr>
        <p:txBody>
          <a:bodyPr wrap="square" rtlCol="0">
            <a:spAutoFit/>
          </a:bodyPr>
          <a:lstStyle/>
          <a:p>
            <a:r>
              <a:rPr lang="en-US" sz="1400" dirty="0"/>
              <a:t>the</a:t>
            </a:r>
          </a:p>
        </p:txBody>
      </p:sp>
      <p:pic>
        <p:nvPicPr>
          <p:cNvPr id="131" name="Picture 130">
            <a:extLst>
              <a:ext uri="{FF2B5EF4-FFF2-40B4-BE49-F238E27FC236}">
                <a16:creationId xmlns:a16="http://schemas.microsoft.com/office/drawing/2014/main" id="{C0CE8A12-1C54-40AA-83E9-04BA2308B44E}"/>
              </a:ext>
            </a:extLst>
          </p:cNvPr>
          <p:cNvPicPr>
            <a:picLocks noChangeAspect="1"/>
          </p:cNvPicPr>
          <p:nvPr/>
        </p:nvPicPr>
        <p:blipFill>
          <a:blip r:embed="rId4"/>
          <a:stretch>
            <a:fillRect/>
          </a:stretch>
        </p:blipFill>
        <p:spPr>
          <a:xfrm rot="16200000">
            <a:off x="10777313" y="5069390"/>
            <a:ext cx="318528" cy="194656"/>
          </a:xfrm>
          <a:prstGeom prst="rect">
            <a:avLst/>
          </a:prstGeom>
        </p:spPr>
      </p:pic>
      <p:sp>
        <p:nvSpPr>
          <p:cNvPr id="132" name="TextBox 131">
            <a:extLst>
              <a:ext uri="{FF2B5EF4-FFF2-40B4-BE49-F238E27FC236}">
                <a16:creationId xmlns:a16="http://schemas.microsoft.com/office/drawing/2014/main" id="{2DBA6FD2-F51E-4839-958C-049A99F43A38}"/>
              </a:ext>
            </a:extLst>
          </p:cNvPr>
          <p:cNvSpPr txBox="1"/>
          <p:nvPr/>
        </p:nvSpPr>
        <p:spPr>
          <a:xfrm>
            <a:off x="9367068" y="6200041"/>
            <a:ext cx="2619086" cy="646331"/>
          </a:xfrm>
          <a:prstGeom prst="rect">
            <a:avLst/>
          </a:prstGeom>
          <a:noFill/>
        </p:spPr>
        <p:txBody>
          <a:bodyPr wrap="square" rtlCol="0">
            <a:spAutoFit/>
          </a:bodyPr>
          <a:lstStyle/>
          <a:p>
            <a:r>
              <a:rPr lang="en-US" dirty="0"/>
              <a:t>Prediction Error – </a:t>
            </a:r>
            <a:r>
              <a:rPr lang="en-US" dirty="0" err="1"/>
              <a:t>a.k.a</a:t>
            </a:r>
            <a:r>
              <a:rPr lang="en-US" dirty="0"/>
              <a:t> function loss</a:t>
            </a:r>
          </a:p>
        </p:txBody>
      </p:sp>
      <p:sp>
        <p:nvSpPr>
          <p:cNvPr id="75" name="TextBox 74">
            <a:extLst>
              <a:ext uri="{FF2B5EF4-FFF2-40B4-BE49-F238E27FC236}">
                <a16:creationId xmlns:a16="http://schemas.microsoft.com/office/drawing/2014/main" id="{6D7D4981-B515-42A2-8D2F-69EBFCE7951D}"/>
              </a:ext>
            </a:extLst>
          </p:cNvPr>
          <p:cNvSpPr txBox="1"/>
          <p:nvPr/>
        </p:nvSpPr>
        <p:spPr>
          <a:xfrm>
            <a:off x="1515390" y="3163715"/>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76" name="TextBox 75">
            <a:extLst>
              <a:ext uri="{FF2B5EF4-FFF2-40B4-BE49-F238E27FC236}">
                <a16:creationId xmlns:a16="http://schemas.microsoft.com/office/drawing/2014/main" id="{36FDCED3-3856-4490-8EA8-92F8B0DF7AEA}"/>
              </a:ext>
            </a:extLst>
          </p:cNvPr>
          <p:cNvSpPr txBox="1"/>
          <p:nvPr/>
        </p:nvSpPr>
        <p:spPr>
          <a:xfrm>
            <a:off x="8647490" y="3154275"/>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6" name="TextBox 5">
            <a:extLst>
              <a:ext uri="{FF2B5EF4-FFF2-40B4-BE49-F238E27FC236}">
                <a16:creationId xmlns:a16="http://schemas.microsoft.com/office/drawing/2014/main" id="{8FAF2905-63F4-43F4-9460-31777981D7B3}"/>
              </a:ext>
            </a:extLst>
          </p:cNvPr>
          <p:cNvSpPr txBox="1"/>
          <p:nvPr/>
        </p:nvSpPr>
        <p:spPr>
          <a:xfrm>
            <a:off x="11591592" y="2271549"/>
            <a:ext cx="640976" cy="369332"/>
          </a:xfrm>
          <a:prstGeom prst="rect">
            <a:avLst/>
          </a:prstGeom>
          <a:noFill/>
        </p:spPr>
        <p:txBody>
          <a:bodyPr wrap="square" rtlCol="0">
            <a:spAutoFit/>
          </a:bodyPr>
          <a:lstStyle/>
          <a:p>
            <a:r>
              <a:rPr lang="en-US" dirty="0"/>
              <a:t>c = 1</a:t>
            </a:r>
          </a:p>
        </p:txBody>
      </p:sp>
      <p:sp>
        <p:nvSpPr>
          <p:cNvPr id="71" name="TextBox 70">
            <a:extLst>
              <a:ext uri="{FF2B5EF4-FFF2-40B4-BE49-F238E27FC236}">
                <a16:creationId xmlns:a16="http://schemas.microsoft.com/office/drawing/2014/main" id="{DC41C4DF-07FB-429C-A126-1135696D2606}"/>
              </a:ext>
            </a:extLst>
          </p:cNvPr>
          <p:cNvSpPr txBox="1"/>
          <p:nvPr/>
        </p:nvSpPr>
        <p:spPr>
          <a:xfrm>
            <a:off x="11588127" y="4979917"/>
            <a:ext cx="640976" cy="369332"/>
          </a:xfrm>
          <a:prstGeom prst="rect">
            <a:avLst/>
          </a:prstGeom>
          <a:noFill/>
        </p:spPr>
        <p:txBody>
          <a:bodyPr wrap="square" rtlCol="0">
            <a:spAutoFit/>
          </a:bodyPr>
          <a:lstStyle/>
          <a:p>
            <a:r>
              <a:rPr lang="en-US" dirty="0"/>
              <a:t>c = 2</a:t>
            </a:r>
          </a:p>
        </p:txBody>
      </p:sp>
    </p:spTree>
    <p:extLst>
      <p:ext uri="{BB962C8B-B14F-4D97-AF65-F5344CB8AC3E}">
        <p14:creationId xmlns:p14="http://schemas.microsoft.com/office/powerpoint/2010/main" val="299175886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TextBox 62">
            <a:extLst>
              <a:ext uri="{FF2B5EF4-FFF2-40B4-BE49-F238E27FC236}">
                <a16:creationId xmlns:a16="http://schemas.microsoft.com/office/drawing/2014/main" id="{985C0310-3FAF-4398-AF8A-19F421B77818}"/>
              </a:ext>
            </a:extLst>
          </p:cNvPr>
          <p:cNvSpPr txBox="1"/>
          <p:nvPr/>
        </p:nvSpPr>
        <p:spPr>
          <a:xfrm>
            <a:off x="7672182" y="3230228"/>
            <a:ext cx="2414502" cy="1323439"/>
          </a:xfrm>
          <a:prstGeom prst="rect">
            <a:avLst/>
          </a:prstGeom>
          <a:noFill/>
        </p:spPr>
        <p:txBody>
          <a:bodyPr wrap="square" rtlCol="0">
            <a:spAutoFit/>
          </a:bodyPr>
          <a:lstStyle/>
          <a:p>
            <a:r>
              <a:rPr lang="en-US" sz="2000" dirty="0"/>
              <a:t>Projection of word vector for </a:t>
            </a:r>
            <a:r>
              <a:rPr lang="en-US" sz="2000" b="1" dirty="0">
                <a:solidFill>
                  <a:schemeClr val="accent6"/>
                </a:solidFill>
              </a:rPr>
              <a:t>“passes” </a:t>
            </a:r>
            <a:r>
              <a:rPr lang="en-US" sz="2000" dirty="0"/>
              <a:t>from the embedding matrix</a:t>
            </a:r>
            <a:endParaRPr lang="en-US" sz="2000" b="1" dirty="0">
              <a:solidFill>
                <a:schemeClr val="accent6"/>
              </a:solidFill>
            </a:endParaRPr>
          </a:p>
        </p:txBody>
      </p:sp>
      <p:grpSp>
        <p:nvGrpSpPr>
          <p:cNvPr id="85" name="Group 84">
            <a:extLst>
              <a:ext uri="{FF2B5EF4-FFF2-40B4-BE49-F238E27FC236}">
                <a16:creationId xmlns:a16="http://schemas.microsoft.com/office/drawing/2014/main" id="{6C0B1D0D-A211-4571-95DA-DDEDB03BF7CC}"/>
              </a:ext>
            </a:extLst>
          </p:cNvPr>
          <p:cNvGrpSpPr/>
          <p:nvPr/>
        </p:nvGrpSpPr>
        <p:grpSpPr>
          <a:xfrm>
            <a:off x="1182674" y="1744091"/>
            <a:ext cx="6172946" cy="3290405"/>
            <a:chOff x="1182674" y="1744091"/>
            <a:chExt cx="6172946" cy="3290405"/>
          </a:xfrm>
        </p:grpSpPr>
        <p:sp>
          <p:nvSpPr>
            <p:cNvPr id="23" name="Rectangle 22">
              <a:extLst>
                <a:ext uri="{FF2B5EF4-FFF2-40B4-BE49-F238E27FC236}">
                  <a16:creationId xmlns:a16="http://schemas.microsoft.com/office/drawing/2014/main" id="{F6579F4E-19CC-42B4-AE01-A233286AABFD}"/>
                </a:ext>
              </a:extLst>
            </p:cNvPr>
            <p:cNvSpPr/>
            <p:nvPr/>
          </p:nvSpPr>
          <p:spPr>
            <a:xfrm>
              <a:off x="2043009" y="3038139"/>
              <a:ext cx="429812" cy="24025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68AEE6BE-9174-4DB5-A2D1-1897CD3C550E}"/>
                </a:ext>
              </a:extLst>
            </p:cNvPr>
            <p:cNvSpPr/>
            <p:nvPr/>
          </p:nvSpPr>
          <p:spPr>
            <a:xfrm>
              <a:off x="6562897" y="3507300"/>
              <a:ext cx="640080" cy="77152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5478F114-8478-4029-87A2-42053B7E5EBE}"/>
                </a:ext>
              </a:extLst>
            </p:cNvPr>
            <p:cNvSpPr/>
            <p:nvPr/>
          </p:nvSpPr>
          <p:spPr>
            <a:xfrm>
              <a:off x="3533090" y="3054489"/>
              <a:ext cx="2029120" cy="239403"/>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Double Bracket 25">
              <a:extLst>
                <a:ext uri="{FF2B5EF4-FFF2-40B4-BE49-F238E27FC236}">
                  <a16:creationId xmlns:a16="http://schemas.microsoft.com/office/drawing/2014/main" id="{5065A4DF-31F5-4D6B-A871-5A0FB95208F6}"/>
                </a:ext>
              </a:extLst>
            </p:cNvPr>
            <p:cNvSpPr/>
            <p:nvPr/>
          </p:nvSpPr>
          <p:spPr>
            <a:xfrm>
              <a:off x="2035980" y="2655429"/>
              <a:ext cx="429812" cy="2363569"/>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0</a:t>
              </a:r>
            </a:p>
            <a:p>
              <a:pPr algn="ctr"/>
              <a:r>
                <a:rPr lang="en-US" dirty="0"/>
                <a:t>1</a:t>
              </a:r>
            </a:p>
            <a:p>
              <a:pPr algn="ctr"/>
              <a:r>
                <a:rPr lang="en-US" dirty="0"/>
                <a:t>0</a:t>
              </a:r>
            </a:p>
            <a:p>
              <a:pPr algn="ctr"/>
              <a:r>
                <a:rPr lang="en-US" dirty="0"/>
                <a:t>0</a:t>
              </a:r>
            </a:p>
            <a:p>
              <a:pPr algn="ctr"/>
              <a:endParaRPr lang="en-US" dirty="0"/>
            </a:p>
            <a:p>
              <a:pPr algn="ctr"/>
              <a:endParaRPr lang="en-US" dirty="0"/>
            </a:p>
            <a:p>
              <a:pPr algn="ctr"/>
              <a:r>
                <a:rPr lang="en-US" dirty="0"/>
                <a:t>0</a:t>
              </a:r>
            </a:p>
            <a:p>
              <a:pPr algn="ctr"/>
              <a:r>
                <a:rPr lang="en-US" dirty="0"/>
                <a:t>0</a:t>
              </a:r>
            </a:p>
          </p:txBody>
        </p:sp>
        <p:sp>
          <p:nvSpPr>
            <p:cNvPr id="27" name="TextBox 26">
              <a:extLst>
                <a:ext uri="{FF2B5EF4-FFF2-40B4-BE49-F238E27FC236}">
                  <a16:creationId xmlns:a16="http://schemas.microsoft.com/office/drawing/2014/main" id="{6E18A7E9-425F-4EB9-A41F-48E3C3A5DEDB}"/>
                </a:ext>
              </a:extLst>
            </p:cNvPr>
            <p:cNvSpPr txBox="1"/>
            <p:nvPr/>
          </p:nvSpPr>
          <p:spPr>
            <a:xfrm>
              <a:off x="1187870" y="2717087"/>
              <a:ext cx="625098" cy="307777"/>
            </a:xfrm>
            <a:prstGeom prst="rect">
              <a:avLst/>
            </a:prstGeom>
            <a:noFill/>
          </p:spPr>
          <p:txBody>
            <a:bodyPr wrap="square" rtlCol="0">
              <a:spAutoFit/>
            </a:bodyPr>
            <a:lstStyle/>
            <a:p>
              <a:r>
                <a:rPr lang="en-US" sz="1400" dirty="0"/>
                <a:t>man</a:t>
              </a:r>
            </a:p>
          </p:txBody>
        </p:sp>
        <p:sp>
          <p:nvSpPr>
            <p:cNvPr id="28" name="TextBox 27">
              <a:extLst>
                <a:ext uri="{FF2B5EF4-FFF2-40B4-BE49-F238E27FC236}">
                  <a16:creationId xmlns:a16="http://schemas.microsoft.com/office/drawing/2014/main" id="{277ED7AF-A079-44AE-8097-EA917817E983}"/>
                </a:ext>
              </a:extLst>
            </p:cNvPr>
            <p:cNvSpPr txBox="1"/>
            <p:nvPr/>
          </p:nvSpPr>
          <p:spPr>
            <a:xfrm>
              <a:off x="1187870" y="2975697"/>
              <a:ext cx="681926" cy="307777"/>
            </a:xfrm>
            <a:prstGeom prst="rect">
              <a:avLst/>
            </a:prstGeom>
            <a:noFill/>
          </p:spPr>
          <p:txBody>
            <a:bodyPr wrap="square" rtlCol="0">
              <a:spAutoFit/>
            </a:bodyPr>
            <a:lstStyle/>
            <a:p>
              <a:r>
                <a:rPr lang="en-US" sz="1400" b="1" dirty="0">
                  <a:solidFill>
                    <a:schemeClr val="accent6"/>
                  </a:solidFill>
                </a:rPr>
                <a:t>passes</a:t>
              </a:r>
            </a:p>
          </p:txBody>
        </p:sp>
        <p:sp>
          <p:nvSpPr>
            <p:cNvPr id="29" name="TextBox 28">
              <a:extLst>
                <a:ext uri="{FF2B5EF4-FFF2-40B4-BE49-F238E27FC236}">
                  <a16:creationId xmlns:a16="http://schemas.microsoft.com/office/drawing/2014/main" id="{11543F00-DC0D-41B5-AC7D-BEF4BA7A7B39}"/>
                </a:ext>
              </a:extLst>
            </p:cNvPr>
            <p:cNvSpPr txBox="1"/>
            <p:nvPr/>
          </p:nvSpPr>
          <p:spPr>
            <a:xfrm>
              <a:off x="1187870" y="4661649"/>
              <a:ext cx="878238" cy="307777"/>
            </a:xfrm>
            <a:prstGeom prst="rect">
              <a:avLst/>
            </a:prstGeom>
            <a:noFill/>
          </p:spPr>
          <p:txBody>
            <a:bodyPr wrap="square" rtlCol="0">
              <a:spAutoFit/>
            </a:bodyPr>
            <a:lstStyle/>
            <a:p>
              <a:r>
                <a:rPr lang="en-US" sz="1400" dirty="0"/>
                <a:t>who</a:t>
              </a:r>
            </a:p>
          </p:txBody>
        </p:sp>
        <mc:AlternateContent xmlns:mc="http://schemas.openxmlformats.org/markup-compatibility/2006" xmlns:a14="http://schemas.microsoft.com/office/drawing/2010/main">
          <mc:Choice Requires="a14">
            <p:sp>
              <p:nvSpPr>
                <p:cNvPr id="30" name="Rectangle 29">
                  <a:extLst>
                    <a:ext uri="{FF2B5EF4-FFF2-40B4-BE49-F238E27FC236}">
                      <a16:creationId xmlns:a16="http://schemas.microsoft.com/office/drawing/2014/main" id="{42B56B63-C95D-48B5-8A94-647B1977462E}"/>
                    </a:ext>
                  </a:extLst>
                </p:cNvPr>
                <p:cNvSpPr/>
                <p:nvPr/>
              </p:nvSpPr>
              <p:spPr>
                <a:xfrm>
                  <a:off x="1812962" y="1744091"/>
                  <a:ext cx="906915" cy="646331"/>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b="1" i="0" smtClean="0">
                            <a:latin typeface="Cambria Math" panose="02040503050406030204" pitchFamily="18" charset="0"/>
                          </a:rPr>
                          <m:t>𝐱</m:t>
                        </m:r>
                      </m:oMath>
                    </m:oMathPara>
                  </a14:m>
                  <a:endParaRPr lang="en-US" b="1" dirty="0"/>
                </a:p>
                <a:p>
                  <a:pPr algn="ctr"/>
                  <a:r>
                    <a:rPr lang="en-US" dirty="0"/>
                    <a:t>(</a:t>
                  </a:r>
                  <a14:m>
                    <m:oMath xmlns:m="http://schemas.openxmlformats.org/officeDocument/2006/math">
                      <m:r>
                        <a:rPr lang="en-US" b="0" i="1" smtClean="0">
                          <a:latin typeface="Cambria Math" panose="02040503050406030204" pitchFamily="18" charset="0"/>
                        </a:rPr>
                        <m:t>𝑉</m:t>
                      </m:r>
                    </m:oMath>
                  </a14:m>
                  <a:r>
                    <a:rPr lang="en-US" dirty="0"/>
                    <a:t>-dim)</a:t>
                  </a:r>
                </a:p>
              </p:txBody>
            </p:sp>
          </mc:Choice>
          <mc:Fallback xmlns="">
            <p:sp>
              <p:nvSpPr>
                <p:cNvPr id="30" name="Rectangle 29">
                  <a:extLst>
                    <a:ext uri="{FF2B5EF4-FFF2-40B4-BE49-F238E27FC236}">
                      <a16:creationId xmlns:a16="http://schemas.microsoft.com/office/drawing/2014/main" id="{42B56B63-C95D-48B5-8A94-647B1977462E}"/>
                    </a:ext>
                  </a:extLst>
                </p:cNvPr>
                <p:cNvSpPr>
                  <a:spLocks noRot="1" noChangeAspect="1" noMove="1" noResize="1" noEditPoints="1" noAdjustHandles="1" noChangeArrowheads="1" noChangeShapeType="1" noTextEdit="1"/>
                </p:cNvSpPr>
                <p:nvPr/>
              </p:nvSpPr>
              <p:spPr>
                <a:xfrm>
                  <a:off x="1812962" y="1744091"/>
                  <a:ext cx="906915" cy="646331"/>
                </a:xfrm>
                <a:prstGeom prst="rect">
                  <a:avLst/>
                </a:prstGeom>
                <a:blipFill>
                  <a:blip r:embed="rId2"/>
                  <a:stretch>
                    <a:fillRect l="-5369" r="-6711" b="-14151"/>
                  </a:stretch>
                </a:blipFill>
              </p:spPr>
              <p:txBody>
                <a:bodyPr/>
                <a:lstStyle/>
                <a:p>
                  <a:r>
                    <a:rPr lang="en-US">
                      <a:noFill/>
                    </a:rPr>
                    <a:t> </a:t>
                  </a:r>
                </a:p>
              </p:txBody>
            </p:sp>
          </mc:Fallback>
        </mc:AlternateContent>
        <p:sp>
          <p:nvSpPr>
            <p:cNvPr id="31" name="TextBox 30">
              <a:extLst>
                <a:ext uri="{FF2B5EF4-FFF2-40B4-BE49-F238E27FC236}">
                  <a16:creationId xmlns:a16="http://schemas.microsoft.com/office/drawing/2014/main" id="{6413FADA-BD31-4540-9656-BC5537A94A5D}"/>
                </a:ext>
              </a:extLst>
            </p:cNvPr>
            <p:cNvSpPr txBox="1"/>
            <p:nvPr/>
          </p:nvSpPr>
          <p:spPr>
            <a:xfrm>
              <a:off x="1187870" y="3576443"/>
              <a:ext cx="878238" cy="307777"/>
            </a:xfrm>
            <a:prstGeom prst="rect">
              <a:avLst/>
            </a:prstGeom>
            <a:noFill/>
          </p:spPr>
          <p:txBody>
            <a:bodyPr wrap="square" rtlCol="0">
              <a:spAutoFit/>
            </a:bodyPr>
            <a:lstStyle/>
            <a:p>
              <a:r>
                <a:rPr lang="en-US" sz="1400" dirty="0"/>
                <a:t>should</a:t>
              </a:r>
            </a:p>
          </p:txBody>
        </p:sp>
        <p:sp>
          <p:nvSpPr>
            <p:cNvPr id="32" name="Double Bracket 31">
              <a:extLst>
                <a:ext uri="{FF2B5EF4-FFF2-40B4-BE49-F238E27FC236}">
                  <a16:creationId xmlns:a16="http://schemas.microsoft.com/office/drawing/2014/main" id="{81EC4B05-5814-40B8-868D-ACD589A36ED6}"/>
                </a:ext>
              </a:extLst>
            </p:cNvPr>
            <p:cNvSpPr/>
            <p:nvPr/>
          </p:nvSpPr>
          <p:spPr>
            <a:xfrm>
              <a:off x="3521965" y="2670927"/>
              <a:ext cx="2029121" cy="2363569"/>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just"/>
              <a:r>
                <a:rPr lang="en-US" dirty="0"/>
                <a:t> 2         0.5         4</a:t>
              </a:r>
            </a:p>
            <a:p>
              <a:pPr algn="just"/>
              <a:r>
                <a:rPr lang="en-US" dirty="0"/>
                <a:t>0.1       0.2       0.7 </a:t>
              </a:r>
            </a:p>
            <a:p>
              <a:pPr algn="just"/>
              <a:r>
                <a:rPr lang="en-US" dirty="0"/>
                <a:t>0.3      -2          0.2</a:t>
              </a:r>
            </a:p>
            <a:p>
              <a:pPr algn="just"/>
              <a:r>
                <a:rPr lang="en-US" dirty="0"/>
                <a:t>-2         0.2       0.8</a:t>
              </a:r>
            </a:p>
            <a:p>
              <a:pPr algn="just"/>
              <a:r>
                <a:rPr lang="en-US" dirty="0"/>
                <a:t>                 </a:t>
              </a:r>
            </a:p>
            <a:p>
              <a:pPr algn="just"/>
              <a:endParaRPr lang="en-US" dirty="0"/>
            </a:p>
            <a:p>
              <a:pPr algn="just"/>
              <a:r>
                <a:rPr lang="en-US" dirty="0"/>
                <a:t>1          0.7         3 </a:t>
              </a:r>
            </a:p>
            <a:p>
              <a:pPr algn="just"/>
              <a:r>
                <a:rPr lang="en-US" dirty="0"/>
                <a:t>3           5         0.2</a:t>
              </a:r>
            </a:p>
          </p:txBody>
        </p:sp>
        <p:pic>
          <p:nvPicPr>
            <p:cNvPr id="33" name="Picture 32">
              <a:extLst>
                <a:ext uri="{FF2B5EF4-FFF2-40B4-BE49-F238E27FC236}">
                  <a16:creationId xmlns:a16="http://schemas.microsoft.com/office/drawing/2014/main" id="{0D15BFC3-D605-4AFF-A723-7FC0D34ED425}"/>
                </a:ext>
              </a:extLst>
            </p:cNvPr>
            <p:cNvPicPr>
              <a:picLocks noChangeAspect="1"/>
            </p:cNvPicPr>
            <p:nvPr/>
          </p:nvPicPr>
          <p:blipFill>
            <a:blip r:embed="rId3"/>
            <a:stretch>
              <a:fillRect/>
            </a:stretch>
          </p:blipFill>
          <p:spPr>
            <a:xfrm rot="16200000">
              <a:off x="2107153" y="4025547"/>
              <a:ext cx="318528" cy="194656"/>
            </a:xfrm>
            <a:prstGeom prst="rect">
              <a:avLst/>
            </a:prstGeom>
          </p:spPr>
        </p:pic>
        <p:pic>
          <p:nvPicPr>
            <p:cNvPr id="34" name="Picture 33">
              <a:extLst>
                <a:ext uri="{FF2B5EF4-FFF2-40B4-BE49-F238E27FC236}">
                  <a16:creationId xmlns:a16="http://schemas.microsoft.com/office/drawing/2014/main" id="{85E5E6AD-9785-4DEF-8CAE-EA7DC337B24A}"/>
                </a:ext>
              </a:extLst>
            </p:cNvPr>
            <p:cNvPicPr>
              <a:picLocks noChangeAspect="1"/>
            </p:cNvPicPr>
            <p:nvPr/>
          </p:nvPicPr>
          <p:blipFill>
            <a:blip r:embed="rId3"/>
            <a:stretch>
              <a:fillRect/>
            </a:stretch>
          </p:blipFill>
          <p:spPr>
            <a:xfrm rot="16200000">
              <a:off x="1195980" y="4028213"/>
              <a:ext cx="318528" cy="194656"/>
            </a:xfrm>
            <a:prstGeom prst="rect">
              <a:avLst/>
            </a:prstGeom>
          </p:spPr>
        </p:pic>
        <p:pic>
          <p:nvPicPr>
            <p:cNvPr id="35" name="Picture 34">
              <a:extLst>
                <a:ext uri="{FF2B5EF4-FFF2-40B4-BE49-F238E27FC236}">
                  <a16:creationId xmlns:a16="http://schemas.microsoft.com/office/drawing/2014/main" id="{4BA05B46-BF47-41BB-8372-86937CEF8660}"/>
                </a:ext>
              </a:extLst>
            </p:cNvPr>
            <p:cNvPicPr>
              <a:picLocks noChangeAspect="1"/>
            </p:cNvPicPr>
            <p:nvPr/>
          </p:nvPicPr>
          <p:blipFill>
            <a:blip r:embed="rId3"/>
            <a:stretch>
              <a:fillRect/>
            </a:stretch>
          </p:blipFill>
          <p:spPr>
            <a:xfrm rot="16200000">
              <a:off x="4327139" y="4041045"/>
              <a:ext cx="318528" cy="194656"/>
            </a:xfrm>
            <a:prstGeom prst="rect">
              <a:avLst/>
            </a:prstGeom>
          </p:spPr>
        </p:pic>
        <mc:AlternateContent xmlns:mc="http://schemas.openxmlformats.org/markup-compatibility/2006" xmlns:a14="http://schemas.microsoft.com/office/drawing/2010/main">
          <mc:Choice Requires="a14">
            <p:sp>
              <p:nvSpPr>
                <p:cNvPr id="36" name="Rectangle 35">
                  <a:extLst>
                    <a:ext uri="{FF2B5EF4-FFF2-40B4-BE49-F238E27FC236}">
                      <a16:creationId xmlns:a16="http://schemas.microsoft.com/office/drawing/2014/main" id="{5A12D73A-1293-4D22-92F4-F7AB36E8FFD1}"/>
                    </a:ext>
                  </a:extLst>
                </p:cNvPr>
                <p:cNvSpPr/>
                <p:nvPr/>
              </p:nvSpPr>
              <p:spPr>
                <a:xfrm>
                  <a:off x="4010920" y="1744091"/>
                  <a:ext cx="950966" cy="671209"/>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𝑾</m:t>
                            </m:r>
                          </m:e>
                          <m:sub>
                            <m:r>
                              <a:rPr lang="en-US" b="1" i="1" smtClean="0">
                                <a:latin typeface="Cambria Math" panose="02040503050406030204" pitchFamily="18" charset="0"/>
                              </a:rPr>
                              <m:t>𝒊𝒏𝒑𝒖𝒕</m:t>
                            </m:r>
                          </m:sub>
                        </m:sSub>
                      </m:oMath>
                    </m:oMathPara>
                  </a14:m>
                  <a:endParaRPr lang="en-US" b="1" dirty="0"/>
                </a:p>
                <a:p>
                  <a:pPr algn="ctr"/>
                  <a:r>
                    <a:rPr lang="en-US" dirty="0"/>
                    <a:t>(</a:t>
                  </a:r>
                  <a14:m>
                    <m:oMath xmlns:m="http://schemas.openxmlformats.org/officeDocument/2006/math">
                      <m:r>
                        <a:rPr lang="en-US" b="0" i="1" smtClean="0">
                          <a:latin typeface="Cambria Math" panose="02040503050406030204" pitchFamily="18" charset="0"/>
                        </a:rPr>
                        <m:t>𝑉</m:t>
                      </m:r>
                      <m:r>
                        <a:rPr lang="en-US" b="0" i="1" smtClean="0">
                          <a:latin typeface="Cambria Math" panose="02040503050406030204" pitchFamily="18" charset="0"/>
                        </a:rPr>
                        <m:t>×</m:t>
                      </m:r>
                      <m:r>
                        <a:rPr lang="en-US" b="0" i="1" smtClean="0">
                          <a:latin typeface="Cambria Math" panose="02040503050406030204" pitchFamily="18" charset="0"/>
                        </a:rPr>
                        <m:t>𝑁</m:t>
                      </m:r>
                    </m:oMath>
                  </a14:m>
                  <a:r>
                    <a:rPr lang="en-US" dirty="0"/>
                    <a:t>)</a:t>
                  </a:r>
                </a:p>
              </p:txBody>
            </p:sp>
          </mc:Choice>
          <mc:Fallback xmlns="">
            <p:sp>
              <p:nvSpPr>
                <p:cNvPr id="36" name="Rectangle 35">
                  <a:extLst>
                    <a:ext uri="{FF2B5EF4-FFF2-40B4-BE49-F238E27FC236}">
                      <a16:creationId xmlns:a16="http://schemas.microsoft.com/office/drawing/2014/main" id="{5A12D73A-1293-4D22-92F4-F7AB36E8FFD1}"/>
                    </a:ext>
                  </a:extLst>
                </p:cNvPr>
                <p:cNvSpPr>
                  <a:spLocks noRot="1" noChangeAspect="1" noMove="1" noResize="1" noEditPoints="1" noAdjustHandles="1" noChangeArrowheads="1" noChangeShapeType="1" noTextEdit="1"/>
                </p:cNvSpPr>
                <p:nvPr/>
              </p:nvSpPr>
              <p:spPr>
                <a:xfrm>
                  <a:off x="4010920" y="1744091"/>
                  <a:ext cx="950966" cy="671209"/>
                </a:xfrm>
                <a:prstGeom prst="rect">
                  <a:avLst/>
                </a:prstGeom>
                <a:blipFill>
                  <a:blip r:embed="rId4"/>
                  <a:stretch>
                    <a:fillRect l="-3846" r="-3205" b="-13636"/>
                  </a:stretch>
                </a:blipFill>
              </p:spPr>
              <p:txBody>
                <a:bodyPr/>
                <a:lstStyle/>
                <a:p>
                  <a:r>
                    <a:rPr lang="en-US">
                      <a:noFill/>
                    </a:rPr>
                    <a:t> </a:t>
                  </a:r>
                </a:p>
              </p:txBody>
            </p:sp>
          </mc:Fallback>
        </mc:AlternateContent>
        <p:sp>
          <p:nvSpPr>
            <p:cNvPr id="37" name="Double Bracket 36">
              <a:extLst>
                <a:ext uri="{FF2B5EF4-FFF2-40B4-BE49-F238E27FC236}">
                  <a16:creationId xmlns:a16="http://schemas.microsoft.com/office/drawing/2014/main" id="{1CF40E17-CFCF-4299-BEB5-E0E3DA26F0A9}"/>
                </a:ext>
              </a:extLst>
            </p:cNvPr>
            <p:cNvSpPr/>
            <p:nvPr/>
          </p:nvSpPr>
          <p:spPr>
            <a:xfrm>
              <a:off x="6562896" y="3343308"/>
              <a:ext cx="640080" cy="1097280"/>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0.1</a:t>
              </a:r>
            </a:p>
            <a:p>
              <a:pPr algn="ctr"/>
              <a:r>
                <a:rPr lang="en-US" dirty="0"/>
                <a:t>0.2</a:t>
              </a:r>
            </a:p>
            <a:p>
              <a:pPr algn="ctr"/>
              <a:r>
                <a:rPr lang="en-US" dirty="0"/>
                <a:t>0.7</a:t>
              </a:r>
            </a:p>
          </p:txBody>
        </p:sp>
        <mc:AlternateContent xmlns:mc="http://schemas.openxmlformats.org/markup-compatibility/2006" xmlns:a14="http://schemas.microsoft.com/office/drawing/2010/main">
          <mc:Choice Requires="a14">
            <p:sp>
              <p:nvSpPr>
                <p:cNvPr id="38" name="Rectangle 37">
                  <a:extLst>
                    <a:ext uri="{FF2B5EF4-FFF2-40B4-BE49-F238E27FC236}">
                      <a16:creationId xmlns:a16="http://schemas.microsoft.com/office/drawing/2014/main" id="{BDF17D67-A7F8-4A32-8A31-D4EC88529B79}"/>
                    </a:ext>
                  </a:extLst>
                </p:cNvPr>
                <p:cNvSpPr/>
                <p:nvPr/>
              </p:nvSpPr>
              <p:spPr>
                <a:xfrm>
                  <a:off x="6426327" y="1759589"/>
                  <a:ext cx="929293" cy="646331"/>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𝒉</m:t>
                        </m:r>
                      </m:oMath>
                    </m:oMathPara>
                  </a14:m>
                  <a:endParaRPr lang="en-US" b="1" dirty="0"/>
                </a:p>
                <a:p>
                  <a:pPr algn="ctr"/>
                  <a:r>
                    <a:rPr lang="en-US" dirty="0"/>
                    <a:t>(</a:t>
                  </a:r>
                  <a14:m>
                    <m:oMath xmlns:m="http://schemas.openxmlformats.org/officeDocument/2006/math">
                      <m:r>
                        <a:rPr lang="en-US" b="0" i="1" smtClean="0">
                          <a:latin typeface="Cambria Math" panose="02040503050406030204" pitchFamily="18" charset="0"/>
                        </a:rPr>
                        <m:t>𝑁</m:t>
                      </m:r>
                    </m:oMath>
                  </a14:m>
                  <a:r>
                    <a:rPr lang="en-US" dirty="0"/>
                    <a:t>-dim)</a:t>
                  </a:r>
                </a:p>
              </p:txBody>
            </p:sp>
          </mc:Choice>
          <mc:Fallback xmlns="">
            <p:sp>
              <p:nvSpPr>
                <p:cNvPr id="38" name="Rectangle 37">
                  <a:extLst>
                    <a:ext uri="{FF2B5EF4-FFF2-40B4-BE49-F238E27FC236}">
                      <a16:creationId xmlns:a16="http://schemas.microsoft.com/office/drawing/2014/main" id="{BDF17D67-A7F8-4A32-8A31-D4EC88529B79}"/>
                    </a:ext>
                  </a:extLst>
                </p:cNvPr>
                <p:cNvSpPr>
                  <a:spLocks noRot="1" noChangeAspect="1" noMove="1" noResize="1" noEditPoints="1" noAdjustHandles="1" noChangeArrowheads="1" noChangeShapeType="1" noTextEdit="1"/>
                </p:cNvSpPr>
                <p:nvPr/>
              </p:nvSpPr>
              <p:spPr>
                <a:xfrm>
                  <a:off x="6426327" y="1759589"/>
                  <a:ext cx="929293" cy="646331"/>
                </a:xfrm>
                <a:prstGeom prst="rect">
                  <a:avLst/>
                </a:prstGeom>
                <a:blipFill>
                  <a:blip r:embed="rId5"/>
                  <a:stretch>
                    <a:fillRect l="-5229" r="-5882" b="-14151"/>
                  </a:stretch>
                </a:blipFill>
              </p:spPr>
              <p:txBody>
                <a:bodyPr/>
                <a:lstStyle/>
                <a:p>
                  <a:r>
                    <a:rPr lang="en-US">
                      <a:noFill/>
                    </a:rPr>
                    <a:t> </a:t>
                  </a:r>
                </a:p>
              </p:txBody>
            </p:sp>
          </mc:Fallback>
        </mc:AlternateContent>
        <p:sp>
          <p:nvSpPr>
            <p:cNvPr id="39" name="TextBox 38">
              <a:extLst>
                <a:ext uri="{FF2B5EF4-FFF2-40B4-BE49-F238E27FC236}">
                  <a16:creationId xmlns:a16="http://schemas.microsoft.com/office/drawing/2014/main" id="{5882D42B-9B3D-4B7B-8CFC-6D7B8B761310}"/>
                </a:ext>
              </a:extLst>
            </p:cNvPr>
            <p:cNvSpPr txBox="1"/>
            <p:nvPr/>
          </p:nvSpPr>
          <p:spPr>
            <a:xfrm>
              <a:off x="1182674" y="3272390"/>
              <a:ext cx="842181" cy="307777"/>
            </a:xfrm>
            <a:prstGeom prst="rect">
              <a:avLst/>
            </a:prstGeom>
            <a:noFill/>
          </p:spPr>
          <p:txBody>
            <a:bodyPr wrap="square" rtlCol="0">
              <a:spAutoFit/>
            </a:bodyPr>
            <a:lstStyle/>
            <a:p>
              <a:r>
                <a:rPr lang="en-US" sz="1400" dirty="0"/>
                <a:t>sentence</a:t>
              </a:r>
            </a:p>
          </p:txBody>
        </p:sp>
        <p:sp>
          <p:nvSpPr>
            <p:cNvPr id="40" name="TextBox 39">
              <a:extLst>
                <a:ext uri="{FF2B5EF4-FFF2-40B4-BE49-F238E27FC236}">
                  <a16:creationId xmlns:a16="http://schemas.microsoft.com/office/drawing/2014/main" id="{E874124D-1AF8-46A0-9EA6-B142F3EB93D3}"/>
                </a:ext>
              </a:extLst>
            </p:cNvPr>
            <p:cNvSpPr txBox="1"/>
            <p:nvPr/>
          </p:nvSpPr>
          <p:spPr>
            <a:xfrm>
              <a:off x="1187870" y="4372782"/>
              <a:ext cx="878238" cy="307777"/>
            </a:xfrm>
            <a:prstGeom prst="rect">
              <a:avLst/>
            </a:prstGeom>
            <a:noFill/>
          </p:spPr>
          <p:txBody>
            <a:bodyPr wrap="square" rtlCol="0">
              <a:spAutoFit/>
            </a:bodyPr>
            <a:lstStyle/>
            <a:p>
              <a:r>
                <a:rPr lang="en-US" sz="1400" dirty="0"/>
                <a:t>the</a:t>
              </a:r>
            </a:p>
          </p:txBody>
        </p:sp>
        <mc:AlternateContent xmlns:mc="http://schemas.openxmlformats.org/markup-compatibility/2006" xmlns:a14="http://schemas.microsoft.com/office/drawing/2010/main">
          <mc:Choice Requires="a14">
            <p:sp>
              <p:nvSpPr>
                <p:cNvPr id="83" name="Rectangle 82">
                  <a:extLst>
                    <a:ext uri="{FF2B5EF4-FFF2-40B4-BE49-F238E27FC236}">
                      <a16:creationId xmlns:a16="http://schemas.microsoft.com/office/drawing/2014/main" id="{26329027-6542-471D-A59F-0E8DC45EAF6C}"/>
                    </a:ext>
                  </a:extLst>
                </p:cNvPr>
                <p:cNvSpPr/>
                <p:nvPr/>
              </p:nvSpPr>
              <p:spPr>
                <a:xfrm>
                  <a:off x="2721208" y="3607221"/>
                  <a:ext cx="545341" cy="55399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000" b="0" i="1">
                            <a:latin typeface="Cambria Math" panose="02040503050406030204" pitchFamily="18" charset="0"/>
                          </a:rPr>
                          <m:t>×</m:t>
                        </m:r>
                      </m:oMath>
                    </m:oMathPara>
                  </a14:m>
                  <a:endParaRPr lang="en-US" sz="3000" dirty="0"/>
                </a:p>
              </p:txBody>
            </p:sp>
          </mc:Choice>
          <mc:Fallback xmlns="">
            <p:sp>
              <p:nvSpPr>
                <p:cNvPr id="83" name="Rectangle 82">
                  <a:extLst>
                    <a:ext uri="{FF2B5EF4-FFF2-40B4-BE49-F238E27FC236}">
                      <a16:creationId xmlns:a16="http://schemas.microsoft.com/office/drawing/2014/main" id="{26329027-6542-471D-A59F-0E8DC45EAF6C}"/>
                    </a:ext>
                  </a:extLst>
                </p:cNvPr>
                <p:cNvSpPr>
                  <a:spLocks noRot="1" noChangeAspect="1" noMove="1" noResize="1" noEditPoints="1" noAdjustHandles="1" noChangeArrowheads="1" noChangeShapeType="1" noTextEdit="1"/>
                </p:cNvSpPr>
                <p:nvPr/>
              </p:nvSpPr>
              <p:spPr>
                <a:xfrm>
                  <a:off x="2721208" y="3607221"/>
                  <a:ext cx="545341" cy="553998"/>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4" name="Rectangle 83">
                  <a:extLst>
                    <a:ext uri="{FF2B5EF4-FFF2-40B4-BE49-F238E27FC236}">
                      <a16:creationId xmlns:a16="http://schemas.microsoft.com/office/drawing/2014/main" id="{08B8D80E-046A-4208-A614-A1FC2152D8BD}"/>
                    </a:ext>
                  </a:extLst>
                </p:cNvPr>
                <p:cNvSpPr/>
                <p:nvPr/>
              </p:nvSpPr>
              <p:spPr>
                <a:xfrm>
                  <a:off x="5749784" y="3607221"/>
                  <a:ext cx="558166" cy="55399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000" b="0" i="1" smtClean="0">
                            <a:latin typeface="Cambria Math" panose="02040503050406030204" pitchFamily="18" charset="0"/>
                          </a:rPr>
                          <m:t>=</m:t>
                        </m:r>
                      </m:oMath>
                    </m:oMathPara>
                  </a14:m>
                  <a:endParaRPr lang="en-US" sz="3000" dirty="0"/>
                </a:p>
              </p:txBody>
            </p:sp>
          </mc:Choice>
          <mc:Fallback xmlns="">
            <p:sp>
              <p:nvSpPr>
                <p:cNvPr id="84" name="Rectangle 83">
                  <a:extLst>
                    <a:ext uri="{FF2B5EF4-FFF2-40B4-BE49-F238E27FC236}">
                      <a16:creationId xmlns:a16="http://schemas.microsoft.com/office/drawing/2014/main" id="{08B8D80E-046A-4208-A614-A1FC2152D8BD}"/>
                    </a:ext>
                  </a:extLst>
                </p:cNvPr>
                <p:cNvSpPr>
                  <a:spLocks noRot="1" noChangeAspect="1" noMove="1" noResize="1" noEditPoints="1" noAdjustHandles="1" noChangeArrowheads="1" noChangeShapeType="1" noTextEdit="1"/>
                </p:cNvSpPr>
                <p:nvPr/>
              </p:nvSpPr>
              <p:spPr>
                <a:xfrm>
                  <a:off x="5749784" y="3607221"/>
                  <a:ext cx="558166" cy="553998"/>
                </a:xfrm>
                <a:prstGeom prst="rect">
                  <a:avLst/>
                </a:prstGeom>
                <a:blipFill>
                  <a:blip r:embed="rId7"/>
                  <a:stretch>
                    <a:fillRect/>
                  </a:stretch>
                </a:blipFill>
              </p:spPr>
              <p:txBody>
                <a:bodyPr/>
                <a:lstStyle/>
                <a:p>
                  <a:r>
                    <a:rPr lang="en-US">
                      <a:noFill/>
                    </a:rPr>
                    <a:t> </a:t>
                  </a:r>
                </a:p>
              </p:txBody>
            </p:sp>
          </mc:Fallback>
        </mc:AlternateContent>
      </p:grpSp>
      <p:sp>
        <p:nvSpPr>
          <p:cNvPr id="86" name="TextBox 85">
            <a:extLst>
              <a:ext uri="{FF2B5EF4-FFF2-40B4-BE49-F238E27FC236}">
                <a16:creationId xmlns:a16="http://schemas.microsoft.com/office/drawing/2014/main" id="{648EB04C-2507-4DA7-AB76-33C89C3E52AB}"/>
              </a:ext>
            </a:extLst>
          </p:cNvPr>
          <p:cNvSpPr txBox="1"/>
          <p:nvPr/>
        </p:nvSpPr>
        <p:spPr>
          <a:xfrm>
            <a:off x="3533089" y="3837213"/>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232745298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B878050-4CBA-42CD-9960-E4E8E6F6C959}"/>
              </a:ext>
            </a:extLst>
          </p:cNvPr>
          <p:cNvSpPr/>
          <p:nvPr/>
        </p:nvSpPr>
        <p:spPr>
          <a:xfrm>
            <a:off x="7529540" y="3553514"/>
            <a:ext cx="560295" cy="38783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Double Bracket 3">
            <a:extLst>
              <a:ext uri="{FF2B5EF4-FFF2-40B4-BE49-F238E27FC236}">
                <a16:creationId xmlns:a16="http://schemas.microsoft.com/office/drawing/2014/main" id="{71048011-EA22-40B8-ADFF-216DBF445C0D}"/>
              </a:ext>
            </a:extLst>
          </p:cNvPr>
          <p:cNvSpPr/>
          <p:nvPr/>
        </p:nvSpPr>
        <p:spPr>
          <a:xfrm>
            <a:off x="2406882" y="3535011"/>
            <a:ext cx="6485295" cy="406338"/>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0              0              0              0              0              0              1             0</a:t>
            </a:r>
          </a:p>
        </p:txBody>
      </p:sp>
      <p:sp>
        <p:nvSpPr>
          <p:cNvPr id="6" name="TextBox 5">
            <a:extLst>
              <a:ext uri="{FF2B5EF4-FFF2-40B4-BE49-F238E27FC236}">
                <a16:creationId xmlns:a16="http://schemas.microsoft.com/office/drawing/2014/main" id="{087B26B8-1B5F-43EA-851A-BAECD4D2AC00}"/>
              </a:ext>
            </a:extLst>
          </p:cNvPr>
          <p:cNvSpPr txBox="1"/>
          <p:nvPr/>
        </p:nvSpPr>
        <p:spPr>
          <a:xfrm>
            <a:off x="2406882" y="3116596"/>
            <a:ext cx="6485296" cy="307777"/>
          </a:xfrm>
          <a:prstGeom prst="rect">
            <a:avLst/>
          </a:prstGeom>
          <a:noFill/>
        </p:spPr>
        <p:txBody>
          <a:bodyPr wrap="square" rtlCol="0">
            <a:spAutoFit/>
          </a:bodyPr>
          <a:lstStyle/>
          <a:p>
            <a:r>
              <a:rPr lang="en-US" sz="1400" dirty="0"/>
              <a:t> man           passes       sentence       should          swing          sword             the             who</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0F9B453-0920-41ED-BF8B-78BF3F0C77F5}"/>
                  </a:ext>
                </a:extLst>
              </p:cNvPr>
              <p:cNvSpPr txBox="1"/>
              <p:nvPr/>
            </p:nvSpPr>
            <p:spPr>
              <a:xfrm>
                <a:off x="658089" y="2839043"/>
                <a:ext cx="1416425" cy="584775"/>
              </a:xfrm>
              <a:prstGeom prst="rect">
                <a:avLst/>
              </a:prstGeom>
              <a:noFill/>
            </p:spPr>
            <p:txBody>
              <a:bodyPr wrap="square" rtlCol="0">
                <a:spAutoFit/>
              </a:bodyPr>
              <a:lstStyle/>
              <a:p>
                <a:pPr algn="ctr"/>
                <a:r>
                  <a:rPr lang="en-US" sz="1600" dirty="0"/>
                  <a:t>Center Word</a:t>
                </a:r>
              </a:p>
              <a:p>
                <a:pPr algn="ctr"/>
                <a:r>
                  <a:rPr lang="en-US" sz="1600" dirty="0"/>
                  <a:t>(</a:t>
                </a:r>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𝑤</m:t>
                        </m:r>
                      </m:e>
                      <m:sub>
                        <m:r>
                          <a:rPr lang="en-US" sz="1600" b="0" i="1" smtClean="0">
                            <a:latin typeface="Cambria Math" panose="02040503050406030204" pitchFamily="18" charset="0"/>
                          </a:rPr>
                          <m:t>𝑡</m:t>
                        </m:r>
                      </m:sub>
                    </m:sSub>
                  </m:oMath>
                </a14:m>
                <a:r>
                  <a:rPr lang="en-US" sz="1600" dirty="0"/>
                  <a:t>)</a:t>
                </a:r>
              </a:p>
            </p:txBody>
          </p:sp>
        </mc:Choice>
        <mc:Fallback xmlns="">
          <p:sp>
            <p:nvSpPr>
              <p:cNvPr id="8" name="TextBox 7">
                <a:extLst>
                  <a:ext uri="{FF2B5EF4-FFF2-40B4-BE49-F238E27FC236}">
                    <a16:creationId xmlns:a16="http://schemas.microsoft.com/office/drawing/2014/main" id="{10F9B453-0920-41ED-BF8B-78BF3F0C77F5}"/>
                  </a:ext>
                </a:extLst>
              </p:cNvPr>
              <p:cNvSpPr txBox="1">
                <a:spLocks noRot="1" noChangeAspect="1" noMove="1" noResize="1" noEditPoints="1" noAdjustHandles="1" noChangeArrowheads="1" noChangeShapeType="1" noTextEdit="1"/>
              </p:cNvSpPr>
              <p:nvPr/>
            </p:nvSpPr>
            <p:spPr>
              <a:xfrm>
                <a:off x="658089" y="2839043"/>
                <a:ext cx="1416425" cy="584775"/>
              </a:xfrm>
              <a:prstGeom prst="rect">
                <a:avLst/>
              </a:prstGeom>
              <a:blipFill>
                <a:blip r:embed="rId3"/>
                <a:stretch>
                  <a:fillRect t="-3125" b="-12500"/>
                </a:stretch>
              </a:blipFill>
            </p:spPr>
            <p:txBody>
              <a:bodyPr/>
              <a:lstStyle/>
              <a:p>
                <a:r>
                  <a:rPr lang="en-US">
                    <a:noFill/>
                  </a:rPr>
                  <a:t> </a:t>
                </a:r>
              </a:p>
            </p:txBody>
          </p:sp>
        </mc:Fallback>
      </mc:AlternateContent>
      <p:sp>
        <p:nvSpPr>
          <p:cNvPr id="12" name="Rectangle 11">
            <a:extLst>
              <a:ext uri="{FF2B5EF4-FFF2-40B4-BE49-F238E27FC236}">
                <a16:creationId xmlns:a16="http://schemas.microsoft.com/office/drawing/2014/main" id="{E6BD88C3-78EC-4F0D-9C0F-B44E2AD7612E}"/>
              </a:ext>
            </a:extLst>
          </p:cNvPr>
          <p:cNvSpPr/>
          <p:nvPr/>
        </p:nvSpPr>
        <p:spPr>
          <a:xfrm>
            <a:off x="797043" y="3587242"/>
            <a:ext cx="1138518" cy="3541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The</a:t>
            </a:r>
          </a:p>
        </p:txBody>
      </p:sp>
      <p:sp>
        <p:nvSpPr>
          <p:cNvPr id="15" name="Rectangle 14">
            <a:extLst>
              <a:ext uri="{FF2B5EF4-FFF2-40B4-BE49-F238E27FC236}">
                <a16:creationId xmlns:a16="http://schemas.microsoft.com/office/drawing/2014/main" id="{3FD43D87-62D2-4A5B-9B8B-76170B9169CF}"/>
              </a:ext>
            </a:extLst>
          </p:cNvPr>
          <p:cNvSpPr/>
          <p:nvPr/>
        </p:nvSpPr>
        <p:spPr>
          <a:xfrm>
            <a:off x="2417752" y="4163065"/>
            <a:ext cx="577553" cy="38783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Double Bracket 15">
            <a:extLst>
              <a:ext uri="{FF2B5EF4-FFF2-40B4-BE49-F238E27FC236}">
                <a16:creationId xmlns:a16="http://schemas.microsoft.com/office/drawing/2014/main" id="{5F166AE8-3144-4593-BDCD-E5F0052579BA}"/>
              </a:ext>
            </a:extLst>
          </p:cNvPr>
          <p:cNvSpPr/>
          <p:nvPr/>
        </p:nvSpPr>
        <p:spPr>
          <a:xfrm>
            <a:off x="2406882" y="4145763"/>
            <a:ext cx="6485295" cy="406338"/>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1              0              0              0              0              0              0             0</a:t>
            </a:r>
          </a:p>
        </p:txBody>
      </p:sp>
      <p:sp>
        <p:nvSpPr>
          <p:cNvPr id="17" name="Rectangle 16">
            <a:extLst>
              <a:ext uri="{FF2B5EF4-FFF2-40B4-BE49-F238E27FC236}">
                <a16:creationId xmlns:a16="http://schemas.microsoft.com/office/drawing/2014/main" id="{FD9488F0-E6ED-4A66-90BA-AB29EF7D9DAA}"/>
              </a:ext>
            </a:extLst>
          </p:cNvPr>
          <p:cNvSpPr/>
          <p:nvPr/>
        </p:nvSpPr>
        <p:spPr>
          <a:xfrm>
            <a:off x="797043" y="4197994"/>
            <a:ext cx="1138518" cy="3541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man</a:t>
            </a:r>
          </a:p>
        </p:txBody>
      </p:sp>
      <p:sp>
        <p:nvSpPr>
          <p:cNvPr id="18" name="Rectangle 17">
            <a:extLst>
              <a:ext uri="{FF2B5EF4-FFF2-40B4-BE49-F238E27FC236}">
                <a16:creationId xmlns:a16="http://schemas.microsoft.com/office/drawing/2014/main" id="{ABF56D61-518E-4CA0-915C-5ADBD727EB00}"/>
              </a:ext>
            </a:extLst>
          </p:cNvPr>
          <p:cNvSpPr/>
          <p:nvPr/>
        </p:nvSpPr>
        <p:spPr>
          <a:xfrm>
            <a:off x="8318436" y="4760996"/>
            <a:ext cx="560295" cy="38783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Double Bracket 18">
            <a:extLst>
              <a:ext uri="{FF2B5EF4-FFF2-40B4-BE49-F238E27FC236}">
                <a16:creationId xmlns:a16="http://schemas.microsoft.com/office/drawing/2014/main" id="{955A4987-268F-4597-836B-2F1C720756A8}"/>
              </a:ext>
            </a:extLst>
          </p:cNvPr>
          <p:cNvSpPr/>
          <p:nvPr/>
        </p:nvSpPr>
        <p:spPr>
          <a:xfrm>
            <a:off x="2406882" y="4756515"/>
            <a:ext cx="6485295" cy="406338"/>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0              0              0              0              0              0              0             1</a:t>
            </a:r>
          </a:p>
        </p:txBody>
      </p:sp>
      <p:sp>
        <p:nvSpPr>
          <p:cNvPr id="20" name="Rectangle 19">
            <a:extLst>
              <a:ext uri="{FF2B5EF4-FFF2-40B4-BE49-F238E27FC236}">
                <a16:creationId xmlns:a16="http://schemas.microsoft.com/office/drawing/2014/main" id="{D3E28DBE-7CEC-4D92-936C-D6209D88AA59}"/>
              </a:ext>
            </a:extLst>
          </p:cNvPr>
          <p:cNvSpPr/>
          <p:nvPr/>
        </p:nvSpPr>
        <p:spPr>
          <a:xfrm>
            <a:off x="797043" y="4808746"/>
            <a:ext cx="1138518" cy="3541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who</a:t>
            </a:r>
          </a:p>
        </p:txBody>
      </p:sp>
      <p:sp>
        <p:nvSpPr>
          <p:cNvPr id="21" name="Rectangle 20">
            <a:extLst>
              <a:ext uri="{FF2B5EF4-FFF2-40B4-BE49-F238E27FC236}">
                <a16:creationId xmlns:a16="http://schemas.microsoft.com/office/drawing/2014/main" id="{13FD00F1-EDFC-44EC-8F38-897A4A20037A}"/>
              </a:ext>
            </a:extLst>
          </p:cNvPr>
          <p:cNvSpPr/>
          <p:nvPr/>
        </p:nvSpPr>
        <p:spPr>
          <a:xfrm>
            <a:off x="6673412" y="6158377"/>
            <a:ext cx="560295" cy="38783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Double Bracket 21">
            <a:extLst>
              <a:ext uri="{FF2B5EF4-FFF2-40B4-BE49-F238E27FC236}">
                <a16:creationId xmlns:a16="http://schemas.microsoft.com/office/drawing/2014/main" id="{51E89597-EB6B-4A21-A756-6D5FE5965E6C}"/>
              </a:ext>
            </a:extLst>
          </p:cNvPr>
          <p:cNvSpPr/>
          <p:nvPr/>
        </p:nvSpPr>
        <p:spPr>
          <a:xfrm>
            <a:off x="2406882" y="6149126"/>
            <a:ext cx="6485295" cy="406338"/>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0              0              0              0              0              1              0             0</a:t>
            </a:r>
          </a:p>
        </p:txBody>
      </p:sp>
      <p:sp>
        <p:nvSpPr>
          <p:cNvPr id="23" name="Rectangle 22">
            <a:extLst>
              <a:ext uri="{FF2B5EF4-FFF2-40B4-BE49-F238E27FC236}">
                <a16:creationId xmlns:a16="http://schemas.microsoft.com/office/drawing/2014/main" id="{2C8F3014-8DBD-4358-BA9E-A9B3F7285766}"/>
              </a:ext>
            </a:extLst>
          </p:cNvPr>
          <p:cNvSpPr/>
          <p:nvPr/>
        </p:nvSpPr>
        <p:spPr>
          <a:xfrm>
            <a:off x="797043" y="6201357"/>
            <a:ext cx="1138518" cy="3541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sword</a:t>
            </a:r>
          </a:p>
        </p:txBody>
      </p:sp>
      <p:pic>
        <p:nvPicPr>
          <p:cNvPr id="26" name="Picture 25">
            <a:extLst>
              <a:ext uri="{FF2B5EF4-FFF2-40B4-BE49-F238E27FC236}">
                <a16:creationId xmlns:a16="http://schemas.microsoft.com/office/drawing/2014/main" id="{659BC71C-D633-47A4-BA3B-444611CB500C}"/>
              </a:ext>
            </a:extLst>
          </p:cNvPr>
          <p:cNvPicPr>
            <a:picLocks noChangeAspect="1"/>
          </p:cNvPicPr>
          <p:nvPr/>
        </p:nvPicPr>
        <p:blipFill>
          <a:blip r:embed="rId4"/>
          <a:stretch>
            <a:fillRect/>
          </a:stretch>
        </p:blipFill>
        <p:spPr>
          <a:xfrm rot="16200000">
            <a:off x="1207038" y="5617917"/>
            <a:ext cx="318528" cy="194656"/>
          </a:xfrm>
          <a:prstGeom prst="rect">
            <a:avLst/>
          </a:prstGeom>
        </p:spPr>
      </p:pic>
      <p:pic>
        <p:nvPicPr>
          <p:cNvPr id="27" name="Picture 26">
            <a:extLst>
              <a:ext uri="{FF2B5EF4-FFF2-40B4-BE49-F238E27FC236}">
                <a16:creationId xmlns:a16="http://schemas.microsoft.com/office/drawing/2014/main" id="{486CBA5E-23E0-4F57-B993-D1A2723F1399}"/>
              </a:ext>
            </a:extLst>
          </p:cNvPr>
          <p:cNvPicPr>
            <a:picLocks noChangeAspect="1"/>
          </p:cNvPicPr>
          <p:nvPr/>
        </p:nvPicPr>
        <p:blipFill>
          <a:blip r:embed="rId4"/>
          <a:stretch>
            <a:fillRect/>
          </a:stretch>
        </p:blipFill>
        <p:spPr>
          <a:xfrm rot="16200000">
            <a:off x="5490265" y="5617917"/>
            <a:ext cx="318528" cy="194656"/>
          </a:xfrm>
          <a:prstGeom prst="rect">
            <a:avLst/>
          </a:prstGeom>
        </p:spPr>
      </p:pic>
      <p:sp>
        <p:nvSpPr>
          <p:cNvPr id="28" name="TextBox 27">
            <a:extLst>
              <a:ext uri="{FF2B5EF4-FFF2-40B4-BE49-F238E27FC236}">
                <a16:creationId xmlns:a16="http://schemas.microsoft.com/office/drawing/2014/main" id="{22CD3271-A586-4799-A142-149B8D4F7C50}"/>
              </a:ext>
            </a:extLst>
          </p:cNvPr>
          <p:cNvSpPr txBox="1"/>
          <p:nvPr/>
        </p:nvSpPr>
        <p:spPr>
          <a:xfrm>
            <a:off x="102279" y="3602795"/>
            <a:ext cx="528917" cy="338554"/>
          </a:xfrm>
          <a:prstGeom prst="rect">
            <a:avLst/>
          </a:prstGeom>
          <a:noFill/>
        </p:spPr>
        <p:txBody>
          <a:bodyPr wrap="square" rtlCol="0">
            <a:spAutoFit/>
          </a:bodyPr>
          <a:lstStyle/>
          <a:p>
            <a:r>
              <a:rPr lang="en-US" sz="1600" dirty="0"/>
              <a:t>t=0</a:t>
            </a:r>
          </a:p>
        </p:txBody>
      </p:sp>
      <p:sp>
        <p:nvSpPr>
          <p:cNvPr id="29" name="TextBox 28">
            <a:extLst>
              <a:ext uri="{FF2B5EF4-FFF2-40B4-BE49-F238E27FC236}">
                <a16:creationId xmlns:a16="http://schemas.microsoft.com/office/drawing/2014/main" id="{99F8DEFC-2816-4854-83C3-453DA3488C66}"/>
              </a:ext>
            </a:extLst>
          </p:cNvPr>
          <p:cNvSpPr txBox="1"/>
          <p:nvPr/>
        </p:nvSpPr>
        <p:spPr>
          <a:xfrm>
            <a:off x="102279" y="4212347"/>
            <a:ext cx="528917" cy="338554"/>
          </a:xfrm>
          <a:prstGeom prst="rect">
            <a:avLst/>
          </a:prstGeom>
          <a:noFill/>
        </p:spPr>
        <p:txBody>
          <a:bodyPr wrap="square" rtlCol="0">
            <a:spAutoFit/>
          </a:bodyPr>
          <a:lstStyle/>
          <a:p>
            <a:r>
              <a:rPr lang="en-US" sz="1600" dirty="0"/>
              <a:t>t=1</a:t>
            </a:r>
          </a:p>
        </p:txBody>
      </p:sp>
      <p:sp>
        <p:nvSpPr>
          <p:cNvPr id="30" name="TextBox 29">
            <a:extLst>
              <a:ext uri="{FF2B5EF4-FFF2-40B4-BE49-F238E27FC236}">
                <a16:creationId xmlns:a16="http://schemas.microsoft.com/office/drawing/2014/main" id="{F037B572-B437-42A7-AF37-AFBA21D318E6}"/>
              </a:ext>
            </a:extLst>
          </p:cNvPr>
          <p:cNvSpPr txBox="1"/>
          <p:nvPr/>
        </p:nvSpPr>
        <p:spPr>
          <a:xfrm>
            <a:off x="102278" y="4816522"/>
            <a:ext cx="528917" cy="338554"/>
          </a:xfrm>
          <a:prstGeom prst="rect">
            <a:avLst/>
          </a:prstGeom>
          <a:noFill/>
        </p:spPr>
        <p:txBody>
          <a:bodyPr wrap="square" rtlCol="0">
            <a:spAutoFit/>
          </a:bodyPr>
          <a:lstStyle/>
          <a:p>
            <a:r>
              <a:rPr lang="en-US" sz="1600" dirty="0"/>
              <a:t>t=2</a:t>
            </a:r>
          </a:p>
        </p:txBody>
      </p:sp>
      <p:sp>
        <p:nvSpPr>
          <p:cNvPr id="31" name="TextBox 30">
            <a:extLst>
              <a:ext uri="{FF2B5EF4-FFF2-40B4-BE49-F238E27FC236}">
                <a16:creationId xmlns:a16="http://schemas.microsoft.com/office/drawing/2014/main" id="{F3661C16-A36E-40DE-A6FD-9C9FE8D0D96B}"/>
              </a:ext>
            </a:extLst>
          </p:cNvPr>
          <p:cNvSpPr txBox="1"/>
          <p:nvPr/>
        </p:nvSpPr>
        <p:spPr>
          <a:xfrm>
            <a:off x="102278" y="6216910"/>
            <a:ext cx="528917" cy="338554"/>
          </a:xfrm>
          <a:prstGeom prst="rect">
            <a:avLst/>
          </a:prstGeom>
          <a:noFill/>
        </p:spPr>
        <p:txBody>
          <a:bodyPr wrap="square" rtlCol="0">
            <a:spAutoFit/>
          </a:bodyPr>
          <a:lstStyle/>
          <a:p>
            <a:r>
              <a:rPr lang="en-US" sz="1600" dirty="0"/>
              <a:t>t=9</a:t>
            </a: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81C0C3BA-9944-4A02-BAE6-C3B7F0FD710C}"/>
                  </a:ext>
                </a:extLst>
              </p:cNvPr>
              <p:cNvSpPr txBox="1"/>
              <p:nvPr/>
            </p:nvSpPr>
            <p:spPr>
              <a:xfrm>
                <a:off x="4947706" y="1637883"/>
                <a:ext cx="1416425" cy="584775"/>
              </a:xfrm>
              <a:prstGeom prst="rect">
                <a:avLst/>
              </a:prstGeom>
              <a:noFill/>
            </p:spPr>
            <p:txBody>
              <a:bodyPr wrap="square" rtlCol="0">
                <a:spAutoFit/>
              </a:bodyPr>
              <a:lstStyle/>
              <a:p>
                <a:pPr algn="ctr"/>
                <a:r>
                  <a:rPr lang="en-US" sz="1600" dirty="0"/>
                  <a:t>Input Layer (</a:t>
                </a:r>
                <a14:m>
                  <m:oMath xmlns:m="http://schemas.openxmlformats.org/officeDocument/2006/math">
                    <m:r>
                      <a:rPr lang="en-US" sz="1600" b="0" i="1" smtClean="0">
                        <a:latin typeface="Cambria Math" panose="02040503050406030204" pitchFamily="18" charset="0"/>
                      </a:rPr>
                      <m:t>𝑥</m:t>
                    </m:r>
                  </m:oMath>
                </a14:m>
                <a:r>
                  <a:rPr lang="en-US" sz="1600" dirty="0"/>
                  <a:t>)</a:t>
                </a:r>
              </a:p>
              <a:p>
                <a:pPr algn="ctr"/>
                <a:r>
                  <a:rPr lang="en-US" sz="1600" dirty="0"/>
                  <a:t>(</a:t>
                </a:r>
                <a14:m>
                  <m:oMath xmlns:m="http://schemas.openxmlformats.org/officeDocument/2006/math">
                    <m:r>
                      <m:rPr>
                        <m:sty m:val="p"/>
                      </m:rPr>
                      <a:rPr lang="en-US" sz="1600" b="0" i="0" smtClean="0">
                        <a:latin typeface="Cambria Math" panose="02040503050406030204" pitchFamily="18" charset="0"/>
                      </a:rPr>
                      <m:t>V</m:t>
                    </m:r>
                  </m:oMath>
                </a14:m>
                <a:r>
                  <a:rPr lang="en-US" sz="1600" dirty="0"/>
                  <a:t>-dim)</a:t>
                </a:r>
              </a:p>
            </p:txBody>
          </p:sp>
        </mc:Choice>
        <mc:Fallback xmlns="">
          <p:sp>
            <p:nvSpPr>
              <p:cNvPr id="33" name="TextBox 32">
                <a:extLst>
                  <a:ext uri="{FF2B5EF4-FFF2-40B4-BE49-F238E27FC236}">
                    <a16:creationId xmlns:a16="http://schemas.microsoft.com/office/drawing/2014/main" id="{81C0C3BA-9944-4A02-BAE6-C3B7F0FD710C}"/>
                  </a:ext>
                </a:extLst>
              </p:cNvPr>
              <p:cNvSpPr txBox="1">
                <a:spLocks noRot="1" noChangeAspect="1" noMove="1" noResize="1" noEditPoints="1" noAdjustHandles="1" noChangeArrowheads="1" noChangeShapeType="1" noTextEdit="1"/>
              </p:cNvSpPr>
              <p:nvPr/>
            </p:nvSpPr>
            <p:spPr>
              <a:xfrm>
                <a:off x="4947706" y="1637883"/>
                <a:ext cx="1416425" cy="584775"/>
              </a:xfrm>
              <a:prstGeom prst="rect">
                <a:avLst/>
              </a:prstGeom>
              <a:blipFill>
                <a:blip r:embed="rId5"/>
                <a:stretch>
                  <a:fillRect l="-1724" t="-3125" r="-1293" b="-12500"/>
                </a:stretch>
              </a:blipFill>
            </p:spPr>
            <p:txBody>
              <a:bodyPr/>
              <a:lstStyle/>
              <a:p>
                <a:r>
                  <a:rPr lang="en-US">
                    <a:noFill/>
                  </a:rPr>
                  <a:t> </a:t>
                </a:r>
              </a:p>
            </p:txBody>
          </p:sp>
        </mc:Fallback>
      </mc:AlternateContent>
      <p:sp>
        <p:nvSpPr>
          <p:cNvPr id="34" name="Left Brace 33">
            <a:extLst>
              <a:ext uri="{FF2B5EF4-FFF2-40B4-BE49-F238E27FC236}">
                <a16:creationId xmlns:a16="http://schemas.microsoft.com/office/drawing/2014/main" id="{FF04FD91-9E57-4E14-B105-578BFFF3DAF3}"/>
              </a:ext>
            </a:extLst>
          </p:cNvPr>
          <p:cNvSpPr/>
          <p:nvPr/>
        </p:nvSpPr>
        <p:spPr>
          <a:xfrm rot="5400000">
            <a:off x="5475675" y="-647332"/>
            <a:ext cx="358588" cy="6474425"/>
          </a:xfrm>
          <a:prstGeom prst="leftBrace">
            <a:avLst/>
          </a:prstGeom>
          <a:ln w="2222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2" name="TextBox 31">
            <a:extLst>
              <a:ext uri="{FF2B5EF4-FFF2-40B4-BE49-F238E27FC236}">
                <a16:creationId xmlns:a16="http://schemas.microsoft.com/office/drawing/2014/main" id="{B3A1A260-9C03-4563-8EC0-2AE84A1D10C9}"/>
              </a:ext>
            </a:extLst>
          </p:cNvPr>
          <p:cNvSpPr txBox="1"/>
          <p:nvPr/>
        </p:nvSpPr>
        <p:spPr>
          <a:xfrm>
            <a:off x="102278" y="3602795"/>
            <a:ext cx="528917" cy="338554"/>
          </a:xfrm>
          <a:prstGeom prst="rect">
            <a:avLst/>
          </a:prstGeom>
          <a:noFill/>
        </p:spPr>
        <p:txBody>
          <a:bodyPr wrap="square" rtlCol="0">
            <a:spAutoFit/>
          </a:bodyPr>
          <a:lstStyle/>
          <a:p>
            <a:r>
              <a:rPr lang="en-US" sz="1600" dirty="0"/>
              <a:t>t=0</a:t>
            </a:r>
          </a:p>
        </p:txBody>
      </p:sp>
      <p:sp>
        <p:nvSpPr>
          <p:cNvPr id="37" name="TextBox 36">
            <a:extLst>
              <a:ext uri="{FF2B5EF4-FFF2-40B4-BE49-F238E27FC236}">
                <a16:creationId xmlns:a16="http://schemas.microsoft.com/office/drawing/2014/main" id="{64245E76-ACE0-4D6E-91A3-4E68F6037990}"/>
              </a:ext>
            </a:extLst>
          </p:cNvPr>
          <p:cNvSpPr txBox="1"/>
          <p:nvPr/>
        </p:nvSpPr>
        <p:spPr>
          <a:xfrm>
            <a:off x="2464451" y="2793218"/>
            <a:ext cx="528917" cy="338554"/>
          </a:xfrm>
          <a:prstGeom prst="rect">
            <a:avLst/>
          </a:prstGeom>
          <a:noFill/>
        </p:spPr>
        <p:txBody>
          <a:bodyPr wrap="square" rtlCol="0">
            <a:spAutoFit/>
          </a:bodyPr>
          <a:lstStyle/>
          <a:p>
            <a:r>
              <a:rPr lang="en-US" sz="1600" dirty="0"/>
              <a:t>v=0</a:t>
            </a:r>
          </a:p>
        </p:txBody>
      </p:sp>
      <p:sp>
        <p:nvSpPr>
          <p:cNvPr id="38" name="TextBox 37">
            <a:extLst>
              <a:ext uri="{FF2B5EF4-FFF2-40B4-BE49-F238E27FC236}">
                <a16:creationId xmlns:a16="http://schemas.microsoft.com/office/drawing/2014/main" id="{46854C3A-7818-4317-9C13-C986DEAF7126}"/>
              </a:ext>
            </a:extLst>
          </p:cNvPr>
          <p:cNvSpPr txBox="1"/>
          <p:nvPr/>
        </p:nvSpPr>
        <p:spPr>
          <a:xfrm>
            <a:off x="4149825" y="2793218"/>
            <a:ext cx="528917" cy="338554"/>
          </a:xfrm>
          <a:prstGeom prst="rect">
            <a:avLst/>
          </a:prstGeom>
          <a:noFill/>
        </p:spPr>
        <p:txBody>
          <a:bodyPr wrap="square" rtlCol="0">
            <a:spAutoFit/>
          </a:bodyPr>
          <a:lstStyle/>
          <a:p>
            <a:r>
              <a:rPr lang="en-US" sz="1600" dirty="0"/>
              <a:t>v=2</a:t>
            </a:r>
          </a:p>
        </p:txBody>
      </p:sp>
      <p:sp>
        <p:nvSpPr>
          <p:cNvPr id="39" name="TextBox 38">
            <a:extLst>
              <a:ext uri="{FF2B5EF4-FFF2-40B4-BE49-F238E27FC236}">
                <a16:creationId xmlns:a16="http://schemas.microsoft.com/office/drawing/2014/main" id="{2902B34D-3B72-4A02-88A1-53B407DBE4A6}"/>
              </a:ext>
            </a:extLst>
          </p:cNvPr>
          <p:cNvSpPr txBox="1"/>
          <p:nvPr/>
        </p:nvSpPr>
        <p:spPr>
          <a:xfrm>
            <a:off x="3307138" y="2793218"/>
            <a:ext cx="528917" cy="338554"/>
          </a:xfrm>
          <a:prstGeom prst="rect">
            <a:avLst/>
          </a:prstGeom>
          <a:noFill/>
        </p:spPr>
        <p:txBody>
          <a:bodyPr wrap="square" rtlCol="0">
            <a:spAutoFit/>
          </a:bodyPr>
          <a:lstStyle/>
          <a:p>
            <a:r>
              <a:rPr lang="en-US" sz="1600" dirty="0"/>
              <a:t>v=1</a:t>
            </a:r>
          </a:p>
        </p:txBody>
      </p:sp>
      <p:sp>
        <p:nvSpPr>
          <p:cNvPr id="40" name="TextBox 39">
            <a:extLst>
              <a:ext uri="{FF2B5EF4-FFF2-40B4-BE49-F238E27FC236}">
                <a16:creationId xmlns:a16="http://schemas.microsoft.com/office/drawing/2014/main" id="{F20007F5-B7AD-401D-8775-8667367239E0}"/>
              </a:ext>
            </a:extLst>
          </p:cNvPr>
          <p:cNvSpPr txBox="1"/>
          <p:nvPr/>
        </p:nvSpPr>
        <p:spPr>
          <a:xfrm>
            <a:off x="5023886" y="2793218"/>
            <a:ext cx="528917" cy="338554"/>
          </a:xfrm>
          <a:prstGeom prst="rect">
            <a:avLst/>
          </a:prstGeom>
          <a:noFill/>
        </p:spPr>
        <p:txBody>
          <a:bodyPr wrap="square" rtlCol="0">
            <a:spAutoFit/>
          </a:bodyPr>
          <a:lstStyle/>
          <a:p>
            <a:r>
              <a:rPr lang="en-US" sz="1600" dirty="0"/>
              <a:t>v=3</a:t>
            </a:r>
          </a:p>
        </p:txBody>
      </p:sp>
      <p:sp>
        <p:nvSpPr>
          <p:cNvPr id="41" name="TextBox 40">
            <a:extLst>
              <a:ext uri="{FF2B5EF4-FFF2-40B4-BE49-F238E27FC236}">
                <a16:creationId xmlns:a16="http://schemas.microsoft.com/office/drawing/2014/main" id="{2E57654A-CF9F-4792-AB48-FED93F3849EA}"/>
              </a:ext>
            </a:extLst>
          </p:cNvPr>
          <p:cNvSpPr txBox="1"/>
          <p:nvPr/>
        </p:nvSpPr>
        <p:spPr>
          <a:xfrm>
            <a:off x="6704778" y="2793218"/>
            <a:ext cx="528917" cy="338554"/>
          </a:xfrm>
          <a:prstGeom prst="rect">
            <a:avLst/>
          </a:prstGeom>
          <a:noFill/>
        </p:spPr>
        <p:txBody>
          <a:bodyPr wrap="square" rtlCol="0">
            <a:spAutoFit/>
          </a:bodyPr>
          <a:lstStyle/>
          <a:p>
            <a:r>
              <a:rPr lang="en-US" sz="1600" dirty="0"/>
              <a:t>v=5</a:t>
            </a:r>
          </a:p>
        </p:txBody>
      </p:sp>
      <p:sp>
        <p:nvSpPr>
          <p:cNvPr id="42" name="TextBox 41">
            <a:extLst>
              <a:ext uri="{FF2B5EF4-FFF2-40B4-BE49-F238E27FC236}">
                <a16:creationId xmlns:a16="http://schemas.microsoft.com/office/drawing/2014/main" id="{28AFE623-1C40-45AC-B87F-15FCD9BCBD9E}"/>
              </a:ext>
            </a:extLst>
          </p:cNvPr>
          <p:cNvSpPr txBox="1"/>
          <p:nvPr/>
        </p:nvSpPr>
        <p:spPr>
          <a:xfrm>
            <a:off x="5857609" y="2793218"/>
            <a:ext cx="528917" cy="338554"/>
          </a:xfrm>
          <a:prstGeom prst="rect">
            <a:avLst/>
          </a:prstGeom>
          <a:noFill/>
        </p:spPr>
        <p:txBody>
          <a:bodyPr wrap="square" rtlCol="0">
            <a:spAutoFit/>
          </a:bodyPr>
          <a:lstStyle/>
          <a:p>
            <a:r>
              <a:rPr lang="en-US" sz="1600" dirty="0"/>
              <a:t>v=4</a:t>
            </a:r>
          </a:p>
        </p:txBody>
      </p:sp>
      <p:sp>
        <p:nvSpPr>
          <p:cNvPr id="46" name="TextBox 45">
            <a:extLst>
              <a:ext uri="{FF2B5EF4-FFF2-40B4-BE49-F238E27FC236}">
                <a16:creationId xmlns:a16="http://schemas.microsoft.com/office/drawing/2014/main" id="{1DDD7BD7-4254-44AF-8FBE-83688D55DD56}"/>
              </a:ext>
            </a:extLst>
          </p:cNvPr>
          <p:cNvSpPr txBox="1"/>
          <p:nvPr/>
        </p:nvSpPr>
        <p:spPr>
          <a:xfrm>
            <a:off x="7551951" y="2793218"/>
            <a:ext cx="528917" cy="338554"/>
          </a:xfrm>
          <a:prstGeom prst="rect">
            <a:avLst/>
          </a:prstGeom>
          <a:noFill/>
        </p:spPr>
        <p:txBody>
          <a:bodyPr wrap="square" rtlCol="0">
            <a:spAutoFit/>
          </a:bodyPr>
          <a:lstStyle/>
          <a:p>
            <a:r>
              <a:rPr lang="en-US" sz="1600" dirty="0"/>
              <a:t>v=6</a:t>
            </a:r>
          </a:p>
        </p:txBody>
      </p:sp>
      <p:sp>
        <p:nvSpPr>
          <p:cNvPr id="48" name="TextBox 47">
            <a:extLst>
              <a:ext uri="{FF2B5EF4-FFF2-40B4-BE49-F238E27FC236}">
                <a16:creationId xmlns:a16="http://schemas.microsoft.com/office/drawing/2014/main" id="{0959E606-0BEE-49EE-811B-D66F0800D92B}"/>
              </a:ext>
            </a:extLst>
          </p:cNvPr>
          <p:cNvSpPr txBox="1"/>
          <p:nvPr/>
        </p:nvSpPr>
        <p:spPr>
          <a:xfrm>
            <a:off x="8363260" y="2793218"/>
            <a:ext cx="528917" cy="338554"/>
          </a:xfrm>
          <a:prstGeom prst="rect">
            <a:avLst/>
          </a:prstGeom>
          <a:noFill/>
        </p:spPr>
        <p:txBody>
          <a:bodyPr wrap="square" rtlCol="0">
            <a:spAutoFit/>
          </a:bodyPr>
          <a:lstStyle/>
          <a:p>
            <a:r>
              <a:rPr lang="en-US" sz="1600" dirty="0"/>
              <a:t>v=7</a:t>
            </a:r>
          </a:p>
        </p:txBody>
      </p:sp>
      <p:sp>
        <p:nvSpPr>
          <p:cNvPr id="49" name="TextBox 48">
            <a:extLst>
              <a:ext uri="{FF2B5EF4-FFF2-40B4-BE49-F238E27FC236}">
                <a16:creationId xmlns:a16="http://schemas.microsoft.com/office/drawing/2014/main" id="{D6444ABE-E424-4CEA-96D7-AE38D19C0077}"/>
              </a:ext>
            </a:extLst>
          </p:cNvPr>
          <p:cNvSpPr txBox="1"/>
          <p:nvPr/>
        </p:nvSpPr>
        <p:spPr>
          <a:xfrm>
            <a:off x="380735" y="4973246"/>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50" name="TextBox 49">
            <a:extLst>
              <a:ext uri="{FF2B5EF4-FFF2-40B4-BE49-F238E27FC236}">
                <a16:creationId xmlns:a16="http://schemas.microsoft.com/office/drawing/2014/main" id="{DEE64686-3736-4AD7-A086-630E9563B1B7}"/>
              </a:ext>
            </a:extLst>
          </p:cNvPr>
          <p:cNvSpPr txBox="1"/>
          <p:nvPr/>
        </p:nvSpPr>
        <p:spPr>
          <a:xfrm>
            <a:off x="6005132" y="4968288"/>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483147C6-B544-4BA2-9ED5-131CB37A4B3B}"/>
                  </a:ext>
                </a:extLst>
              </p:cNvPr>
              <p:cNvSpPr txBox="1"/>
              <p:nvPr/>
            </p:nvSpPr>
            <p:spPr>
              <a:xfrm>
                <a:off x="9035143" y="3602795"/>
                <a:ext cx="2556222" cy="31669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i="1" smtClean="0">
                              <a:latin typeface="Cambria Math" panose="02040503050406030204" pitchFamily="18" charset="0"/>
                              <a:ea typeface="Cambria Math" panose="02040503050406030204" pitchFamily="18" charset="0"/>
                            </a:rPr>
                            <m:t>𝜃</m:t>
                          </m:r>
                        </m:e>
                        <m:sub>
                          <m:r>
                            <a:rPr lang="en-US" sz="1400" b="0" i="1" smtClean="0">
                              <a:latin typeface="Cambria Math" panose="02040503050406030204" pitchFamily="18" charset="0"/>
                            </a:rPr>
                            <m:t>𝑛𝑒𝑤</m:t>
                          </m:r>
                        </m:sub>
                      </m:sSub>
                      <m:r>
                        <a:rPr lang="en-US" sz="1400" b="0" i="1" smtClean="0">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𝜃</m:t>
                          </m:r>
                        </m:e>
                        <m:sub>
                          <m:r>
                            <a:rPr lang="en-US" sz="1400" b="0" i="1" smtClean="0">
                              <a:latin typeface="Cambria Math" panose="02040503050406030204" pitchFamily="18" charset="0"/>
                            </a:rPr>
                            <m:t>𝑜𝑙𝑑</m:t>
                          </m:r>
                        </m:sub>
                      </m:sSub>
                      <m:r>
                        <a:rPr lang="en-US" sz="1400" b="0" i="1" smtClean="0">
                          <a:latin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𝜂</m:t>
                      </m:r>
                      <m:r>
                        <a:rPr lang="en-US" sz="1400" b="0" i="1" smtClean="0">
                          <a:latin typeface="Cambria Math" panose="02040503050406030204" pitchFamily="18" charset="0"/>
                          <a:ea typeface="Cambria Math" panose="02040503050406030204" pitchFamily="18" charset="0"/>
                        </a:rPr>
                        <m:t>∙</m:t>
                      </m:r>
                      <m:sSub>
                        <m:sSubPr>
                          <m:ctrlPr>
                            <a:rPr lang="en-US" sz="1400" b="0" i="1" smtClean="0">
                              <a:latin typeface="Cambria Math" panose="02040503050406030204" pitchFamily="18" charset="0"/>
                              <a:ea typeface="Cambria Math" panose="02040503050406030204" pitchFamily="18" charset="0"/>
                            </a:rPr>
                          </m:ctrlPr>
                        </m:sSubPr>
                        <m:e>
                          <m:r>
                            <m:rPr>
                              <m:sty m:val="p"/>
                            </m:rPr>
                            <a:rPr lang="en-US" sz="1400" b="0" i="1" smtClean="0">
                              <a:latin typeface="Cambria Math" panose="02040503050406030204" pitchFamily="18" charset="0"/>
                              <a:ea typeface="Cambria Math" panose="02040503050406030204" pitchFamily="18" charset="0"/>
                            </a:rPr>
                            <m:t>∇</m:t>
                          </m:r>
                        </m:e>
                        <m:sub>
                          <m:r>
                            <a:rPr lang="en-US" sz="1400" b="0" i="1" smtClean="0">
                              <a:latin typeface="Cambria Math" panose="02040503050406030204" pitchFamily="18" charset="0"/>
                              <a:ea typeface="Cambria Math" panose="02040503050406030204" pitchFamily="18" charset="0"/>
                            </a:rPr>
                            <m:t>𝜃</m:t>
                          </m:r>
                        </m:sub>
                      </m:sSub>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𝐽</m:t>
                          </m:r>
                        </m:e>
                        <m:sub>
                          <m:r>
                            <a:rPr lang="en-US" sz="1400" b="0" i="1" smtClean="0">
                              <a:latin typeface="Cambria Math" panose="02040503050406030204" pitchFamily="18" charset="0"/>
                              <a:ea typeface="Cambria Math" panose="02040503050406030204" pitchFamily="18" charset="0"/>
                            </a:rPr>
                            <m:t>0</m:t>
                          </m:r>
                        </m:sub>
                      </m:sSub>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𝜃</m:t>
                      </m:r>
                      <m:r>
                        <a:rPr lang="en-US" sz="1400" b="0" i="1" smtClean="0">
                          <a:latin typeface="Cambria Math" panose="02040503050406030204" pitchFamily="18" charset="0"/>
                          <a:ea typeface="Cambria Math" panose="02040503050406030204" pitchFamily="18" charset="0"/>
                        </a:rPr>
                        <m:t>;</m:t>
                      </m:r>
                      <m:sSup>
                        <m:sSupPr>
                          <m:ctrlPr>
                            <a:rPr lang="en-US" sz="1400" b="0" i="1" smtClean="0">
                              <a:latin typeface="Cambria Math" panose="02040503050406030204" pitchFamily="18" charset="0"/>
                              <a:ea typeface="Cambria Math" panose="02040503050406030204" pitchFamily="18" charset="0"/>
                            </a:rPr>
                          </m:ctrlPr>
                        </m:sSupPr>
                        <m:e>
                          <m:r>
                            <a:rPr lang="en-US" sz="1400" b="0" i="1" smtClean="0">
                              <a:latin typeface="Cambria Math" panose="02040503050406030204" pitchFamily="18" charset="0"/>
                              <a:ea typeface="Cambria Math" panose="02040503050406030204" pitchFamily="18" charset="0"/>
                            </a:rPr>
                            <m:t>𝑤</m:t>
                          </m:r>
                        </m:e>
                        <m:sup>
                          <m:r>
                            <a:rPr lang="en-US" sz="1400" b="0" i="1" smtClean="0">
                              <a:latin typeface="Cambria Math" panose="02040503050406030204" pitchFamily="18" charset="0"/>
                              <a:ea typeface="Cambria Math" panose="02040503050406030204" pitchFamily="18" charset="0"/>
                            </a:rPr>
                            <m:t>(0)</m:t>
                          </m:r>
                        </m:sup>
                      </m:sSup>
                      <m:r>
                        <a:rPr lang="en-US" sz="1400" b="0" i="1" smtClean="0">
                          <a:latin typeface="Cambria Math" panose="02040503050406030204" pitchFamily="18" charset="0"/>
                          <a:ea typeface="Cambria Math" panose="02040503050406030204" pitchFamily="18" charset="0"/>
                        </a:rPr>
                        <m:t>)</m:t>
                      </m:r>
                    </m:oMath>
                  </m:oMathPara>
                </a14:m>
                <a:endParaRPr lang="en-US" sz="1400" dirty="0"/>
              </a:p>
            </p:txBody>
          </p:sp>
        </mc:Choice>
        <mc:Fallback xmlns="">
          <p:sp>
            <p:nvSpPr>
              <p:cNvPr id="51" name="TextBox 50">
                <a:extLst>
                  <a:ext uri="{FF2B5EF4-FFF2-40B4-BE49-F238E27FC236}">
                    <a16:creationId xmlns:a16="http://schemas.microsoft.com/office/drawing/2014/main" id="{483147C6-B544-4BA2-9ED5-131CB37A4B3B}"/>
                  </a:ext>
                </a:extLst>
              </p:cNvPr>
              <p:cNvSpPr txBox="1">
                <a:spLocks noRot="1" noChangeAspect="1" noMove="1" noResize="1" noEditPoints="1" noAdjustHandles="1" noChangeArrowheads="1" noChangeShapeType="1" noTextEdit="1"/>
              </p:cNvSpPr>
              <p:nvPr/>
            </p:nvSpPr>
            <p:spPr>
              <a:xfrm>
                <a:off x="9035143" y="3602795"/>
                <a:ext cx="2556222" cy="316690"/>
              </a:xfrm>
              <a:prstGeom prst="rect">
                <a:avLst/>
              </a:prstGeom>
              <a:blipFill>
                <a:blip r:embed="rId6"/>
                <a:stretch>
                  <a:fillRect b="-7692"/>
                </a:stretch>
              </a:blipFill>
            </p:spPr>
            <p:txBody>
              <a:bodyPr/>
              <a:lstStyle/>
              <a:p>
                <a:r>
                  <a:rPr lang="en-US">
                    <a:noFill/>
                  </a:rPr>
                  <a:t> </a:t>
                </a:r>
              </a:p>
            </p:txBody>
          </p:sp>
        </mc:Fallback>
      </mc:AlternateContent>
      <p:pic>
        <p:nvPicPr>
          <p:cNvPr id="2" name="Picture 1">
            <a:extLst>
              <a:ext uri="{FF2B5EF4-FFF2-40B4-BE49-F238E27FC236}">
                <a16:creationId xmlns:a16="http://schemas.microsoft.com/office/drawing/2014/main" id="{ABC333BB-25A7-4263-AFCA-5A4F5BBC923B}"/>
              </a:ext>
            </a:extLst>
          </p:cNvPr>
          <p:cNvPicPr>
            <a:picLocks noChangeAspect="1"/>
          </p:cNvPicPr>
          <p:nvPr/>
        </p:nvPicPr>
        <p:blipFill>
          <a:blip r:embed="rId7"/>
          <a:stretch>
            <a:fillRect/>
          </a:stretch>
        </p:blipFill>
        <p:spPr>
          <a:xfrm>
            <a:off x="249081" y="88455"/>
            <a:ext cx="6115050" cy="866775"/>
          </a:xfrm>
          <a:prstGeom prst="rect">
            <a:avLst/>
          </a:prstGeom>
        </p:spPr>
      </p:pic>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1D1461AF-CBCC-4B15-A0F7-00B62A63E629}"/>
                  </a:ext>
                </a:extLst>
              </p:cNvPr>
              <p:cNvSpPr txBox="1"/>
              <p:nvPr/>
            </p:nvSpPr>
            <p:spPr>
              <a:xfrm>
                <a:off x="9035143" y="4213019"/>
                <a:ext cx="2556222" cy="31669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i="1" smtClean="0">
                              <a:latin typeface="Cambria Math" panose="02040503050406030204" pitchFamily="18" charset="0"/>
                              <a:ea typeface="Cambria Math" panose="02040503050406030204" pitchFamily="18" charset="0"/>
                            </a:rPr>
                            <m:t>𝜃</m:t>
                          </m:r>
                        </m:e>
                        <m:sub>
                          <m:r>
                            <a:rPr lang="en-US" sz="1400" b="0" i="1" smtClean="0">
                              <a:latin typeface="Cambria Math" panose="02040503050406030204" pitchFamily="18" charset="0"/>
                            </a:rPr>
                            <m:t>𝑛𝑒𝑤</m:t>
                          </m:r>
                        </m:sub>
                      </m:sSub>
                      <m:r>
                        <a:rPr lang="en-US" sz="1400" b="0" i="1" smtClean="0">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𝜃</m:t>
                          </m:r>
                        </m:e>
                        <m:sub>
                          <m:r>
                            <a:rPr lang="en-US" sz="1400" b="0" i="1" smtClean="0">
                              <a:latin typeface="Cambria Math" panose="02040503050406030204" pitchFamily="18" charset="0"/>
                            </a:rPr>
                            <m:t>𝑜𝑙𝑑</m:t>
                          </m:r>
                        </m:sub>
                      </m:sSub>
                      <m:r>
                        <a:rPr lang="en-US" sz="1400" b="0" i="1" smtClean="0">
                          <a:latin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𝜂</m:t>
                      </m:r>
                      <m:r>
                        <a:rPr lang="en-US" sz="1400" b="0" i="1" smtClean="0">
                          <a:latin typeface="Cambria Math" panose="02040503050406030204" pitchFamily="18" charset="0"/>
                          <a:ea typeface="Cambria Math" panose="02040503050406030204" pitchFamily="18" charset="0"/>
                        </a:rPr>
                        <m:t>∙</m:t>
                      </m:r>
                      <m:sSub>
                        <m:sSubPr>
                          <m:ctrlPr>
                            <a:rPr lang="en-US" sz="1400" b="0" i="1" smtClean="0">
                              <a:latin typeface="Cambria Math" panose="02040503050406030204" pitchFamily="18" charset="0"/>
                              <a:ea typeface="Cambria Math" panose="02040503050406030204" pitchFamily="18" charset="0"/>
                            </a:rPr>
                          </m:ctrlPr>
                        </m:sSubPr>
                        <m:e>
                          <m:r>
                            <m:rPr>
                              <m:sty m:val="p"/>
                            </m:rPr>
                            <a:rPr lang="en-US" sz="1400" b="0" i="1" smtClean="0">
                              <a:latin typeface="Cambria Math" panose="02040503050406030204" pitchFamily="18" charset="0"/>
                              <a:ea typeface="Cambria Math" panose="02040503050406030204" pitchFamily="18" charset="0"/>
                            </a:rPr>
                            <m:t>∇</m:t>
                          </m:r>
                        </m:e>
                        <m:sub>
                          <m:r>
                            <a:rPr lang="en-US" sz="1400" b="0" i="1" smtClean="0">
                              <a:latin typeface="Cambria Math" panose="02040503050406030204" pitchFamily="18" charset="0"/>
                              <a:ea typeface="Cambria Math" panose="02040503050406030204" pitchFamily="18" charset="0"/>
                            </a:rPr>
                            <m:t>𝜃</m:t>
                          </m:r>
                        </m:sub>
                      </m:sSub>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𝐽</m:t>
                          </m:r>
                        </m:e>
                        <m:sub>
                          <m:r>
                            <a:rPr lang="en-US" sz="1400" b="0" i="1" smtClean="0">
                              <a:latin typeface="Cambria Math" panose="02040503050406030204" pitchFamily="18" charset="0"/>
                              <a:ea typeface="Cambria Math" panose="02040503050406030204" pitchFamily="18" charset="0"/>
                            </a:rPr>
                            <m:t>1</m:t>
                          </m:r>
                        </m:sub>
                      </m:sSub>
                      <m:r>
                        <a:rPr lang="en-US" sz="1400" b="0" i="1" smtClean="0">
                          <a:latin typeface="Cambria Math" panose="02040503050406030204" pitchFamily="18" charset="0"/>
                          <a:ea typeface="Cambria Math" panose="02040503050406030204" pitchFamily="18" charset="0"/>
                        </a:rPr>
                        <m:t>(</m:t>
                      </m:r>
                      <m:r>
                        <a:rPr lang="en-US" sz="1400" i="1">
                          <a:latin typeface="Cambria Math" panose="02040503050406030204" pitchFamily="18" charset="0"/>
                          <a:ea typeface="Cambria Math" panose="02040503050406030204" pitchFamily="18" charset="0"/>
                        </a:rPr>
                        <m:t>𝜃</m:t>
                      </m:r>
                      <m:r>
                        <a:rPr lang="en-US" sz="1400" i="1">
                          <a:latin typeface="Cambria Math" panose="02040503050406030204" pitchFamily="18" charset="0"/>
                          <a:ea typeface="Cambria Math" panose="02040503050406030204" pitchFamily="18" charset="0"/>
                        </a:rPr>
                        <m:t>;</m:t>
                      </m:r>
                      <m:sSup>
                        <m:sSupPr>
                          <m:ctrlPr>
                            <a:rPr lang="en-US" sz="1400" i="1">
                              <a:latin typeface="Cambria Math" panose="02040503050406030204" pitchFamily="18" charset="0"/>
                              <a:ea typeface="Cambria Math" panose="02040503050406030204" pitchFamily="18" charset="0"/>
                            </a:rPr>
                          </m:ctrlPr>
                        </m:sSupPr>
                        <m:e>
                          <m:r>
                            <a:rPr lang="en-US" sz="1400" i="1">
                              <a:latin typeface="Cambria Math" panose="02040503050406030204" pitchFamily="18" charset="0"/>
                              <a:ea typeface="Cambria Math" panose="02040503050406030204" pitchFamily="18" charset="0"/>
                            </a:rPr>
                            <m:t>𝑤</m:t>
                          </m:r>
                        </m:e>
                        <m:sup>
                          <m:r>
                            <a:rPr lang="en-US" sz="1400" i="1">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1</m:t>
                          </m:r>
                          <m:r>
                            <a:rPr lang="en-US" sz="1400" i="1">
                              <a:latin typeface="Cambria Math" panose="02040503050406030204" pitchFamily="18" charset="0"/>
                              <a:ea typeface="Cambria Math" panose="02040503050406030204" pitchFamily="18" charset="0"/>
                            </a:rPr>
                            <m:t>)</m:t>
                          </m:r>
                        </m:sup>
                      </m:sSup>
                      <m:r>
                        <a:rPr lang="en-US" sz="1400" b="0" i="1" smtClean="0">
                          <a:latin typeface="Cambria Math" panose="02040503050406030204" pitchFamily="18" charset="0"/>
                          <a:ea typeface="Cambria Math" panose="02040503050406030204" pitchFamily="18" charset="0"/>
                        </a:rPr>
                        <m:t>)</m:t>
                      </m:r>
                    </m:oMath>
                  </m:oMathPara>
                </a14:m>
                <a:endParaRPr lang="en-US" sz="1400" dirty="0"/>
              </a:p>
            </p:txBody>
          </p:sp>
        </mc:Choice>
        <mc:Fallback xmlns="">
          <p:sp>
            <p:nvSpPr>
              <p:cNvPr id="52" name="TextBox 51">
                <a:extLst>
                  <a:ext uri="{FF2B5EF4-FFF2-40B4-BE49-F238E27FC236}">
                    <a16:creationId xmlns:a16="http://schemas.microsoft.com/office/drawing/2014/main" id="{1D1461AF-CBCC-4B15-A0F7-00B62A63E629}"/>
                  </a:ext>
                </a:extLst>
              </p:cNvPr>
              <p:cNvSpPr txBox="1">
                <a:spLocks noRot="1" noChangeAspect="1" noMove="1" noResize="1" noEditPoints="1" noAdjustHandles="1" noChangeArrowheads="1" noChangeShapeType="1" noTextEdit="1"/>
              </p:cNvSpPr>
              <p:nvPr/>
            </p:nvSpPr>
            <p:spPr>
              <a:xfrm>
                <a:off x="9035143" y="4213019"/>
                <a:ext cx="2556222" cy="316690"/>
              </a:xfrm>
              <a:prstGeom prst="rect">
                <a:avLst/>
              </a:prstGeom>
              <a:blipFill>
                <a:blip r:embed="rId8"/>
                <a:stretch>
                  <a:fillRect b="-76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DB27917D-21F6-4A5B-8F58-93CF4BF30076}"/>
                  </a:ext>
                </a:extLst>
              </p:cNvPr>
              <p:cNvSpPr txBox="1"/>
              <p:nvPr/>
            </p:nvSpPr>
            <p:spPr>
              <a:xfrm>
                <a:off x="9035143" y="4819358"/>
                <a:ext cx="2556222" cy="31669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i="1" smtClean="0">
                              <a:latin typeface="Cambria Math" panose="02040503050406030204" pitchFamily="18" charset="0"/>
                              <a:ea typeface="Cambria Math" panose="02040503050406030204" pitchFamily="18" charset="0"/>
                            </a:rPr>
                            <m:t>𝜃</m:t>
                          </m:r>
                        </m:e>
                        <m:sub>
                          <m:r>
                            <a:rPr lang="en-US" sz="1400" b="0" i="1" smtClean="0">
                              <a:latin typeface="Cambria Math" panose="02040503050406030204" pitchFamily="18" charset="0"/>
                            </a:rPr>
                            <m:t>𝑛𝑒𝑤</m:t>
                          </m:r>
                        </m:sub>
                      </m:sSub>
                      <m:r>
                        <a:rPr lang="en-US" sz="1400" b="0" i="1" smtClean="0">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𝜃</m:t>
                          </m:r>
                        </m:e>
                        <m:sub>
                          <m:r>
                            <a:rPr lang="en-US" sz="1400" b="0" i="1" smtClean="0">
                              <a:latin typeface="Cambria Math" panose="02040503050406030204" pitchFamily="18" charset="0"/>
                            </a:rPr>
                            <m:t>𝑜𝑙𝑑</m:t>
                          </m:r>
                        </m:sub>
                      </m:sSub>
                      <m:r>
                        <a:rPr lang="en-US" sz="1400" b="0" i="1" smtClean="0">
                          <a:latin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𝜂</m:t>
                      </m:r>
                      <m:r>
                        <a:rPr lang="en-US" sz="1400" b="0" i="1" smtClean="0">
                          <a:latin typeface="Cambria Math" panose="02040503050406030204" pitchFamily="18" charset="0"/>
                          <a:ea typeface="Cambria Math" panose="02040503050406030204" pitchFamily="18" charset="0"/>
                        </a:rPr>
                        <m:t>∙</m:t>
                      </m:r>
                      <m:sSub>
                        <m:sSubPr>
                          <m:ctrlPr>
                            <a:rPr lang="en-US" sz="1400" b="0" i="1" smtClean="0">
                              <a:latin typeface="Cambria Math" panose="02040503050406030204" pitchFamily="18" charset="0"/>
                              <a:ea typeface="Cambria Math" panose="02040503050406030204" pitchFamily="18" charset="0"/>
                            </a:rPr>
                          </m:ctrlPr>
                        </m:sSubPr>
                        <m:e>
                          <m:r>
                            <m:rPr>
                              <m:sty m:val="p"/>
                            </m:rPr>
                            <a:rPr lang="en-US" sz="1400" b="0" i="1" smtClean="0">
                              <a:latin typeface="Cambria Math" panose="02040503050406030204" pitchFamily="18" charset="0"/>
                              <a:ea typeface="Cambria Math" panose="02040503050406030204" pitchFamily="18" charset="0"/>
                            </a:rPr>
                            <m:t>∇</m:t>
                          </m:r>
                        </m:e>
                        <m:sub>
                          <m:r>
                            <a:rPr lang="en-US" sz="1400" b="0" i="1" smtClean="0">
                              <a:latin typeface="Cambria Math" panose="02040503050406030204" pitchFamily="18" charset="0"/>
                              <a:ea typeface="Cambria Math" panose="02040503050406030204" pitchFamily="18" charset="0"/>
                            </a:rPr>
                            <m:t>𝜃</m:t>
                          </m:r>
                        </m:sub>
                      </m:sSub>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𝐽</m:t>
                          </m:r>
                        </m:e>
                        <m:sub>
                          <m:r>
                            <a:rPr lang="en-US" sz="1400" b="0" i="1" smtClean="0">
                              <a:latin typeface="Cambria Math" panose="02040503050406030204" pitchFamily="18" charset="0"/>
                              <a:ea typeface="Cambria Math" panose="02040503050406030204" pitchFamily="18" charset="0"/>
                            </a:rPr>
                            <m:t>2</m:t>
                          </m:r>
                        </m:sub>
                      </m:sSub>
                      <m:r>
                        <a:rPr lang="en-US" sz="1400" b="0" i="1" smtClean="0">
                          <a:latin typeface="Cambria Math" panose="02040503050406030204" pitchFamily="18" charset="0"/>
                          <a:ea typeface="Cambria Math" panose="02040503050406030204" pitchFamily="18" charset="0"/>
                        </a:rPr>
                        <m:t>(</m:t>
                      </m:r>
                      <m:r>
                        <a:rPr lang="en-US" sz="1400" i="1">
                          <a:latin typeface="Cambria Math" panose="02040503050406030204" pitchFamily="18" charset="0"/>
                          <a:ea typeface="Cambria Math" panose="02040503050406030204" pitchFamily="18" charset="0"/>
                        </a:rPr>
                        <m:t>𝜃</m:t>
                      </m:r>
                      <m:r>
                        <a:rPr lang="en-US" sz="1400" i="1">
                          <a:latin typeface="Cambria Math" panose="02040503050406030204" pitchFamily="18" charset="0"/>
                          <a:ea typeface="Cambria Math" panose="02040503050406030204" pitchFamily="18" charset="0"/>
                        </a:rPr>
                        <m:t>;</m:t>
                      </m:r>
                      <m:sSup>
                        <m:sSupPr>
                          <m:ctrlPr>
                            <a:rPr lang="en-US" sz="1400" i="1">
                              <a:latin typeface="Cambria Math" panose="02040503050406030204" pitchFamily="18" charset="0"/>
                              <a:ea typeface="Cambria Math" panose="02040503050406030204" pitchFamily="18" charset="0"/>
                            </a:rPr>
                          </m:ctrlPr>
                        </m:sSupPr>
                        <m:e>
                          <m:r>
                            <a:rPr lang="en-US" sz="1400" i="1">
                              <a:latin typeface="Cambria Math" panose="02040503050406030204" pitchFamily="18" charset="0"/>
                              <a:ea typeface="Cambria Math" panose="02040503050406030204" pitchFamily="18" charset="0"/>
                            </a:rPr>
                            <m:t>𝑤</m:t>
                          </m:r>
                        </m:e>
                        <m:sup>
                          <m:r>
                            <a:rPr lang="en-US" sz="1400" i="1">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2</m:t>
                          </m:r>
                          <m:r>
                            <a:rPr lang="en-US" sz="1400" i="1">
                              <a:latin typeface="Cambria Math" panose="02040503050406030204" pitchFamily="18" charset="0"/>
                              <a:ea typeface="Cambria Math" panose="02040503050406030204" pitchFamily="18" charset="0"/>
                            </a:rPr>
                            <m:t>)</m:t>
                          </m:r>
                        </m:sup>
                      </m:sSup>
                      <m:r>
                        <a:rPr lang="en-US" sz="1400" b="0" i="1" smtClean="0">
                          <a:latin typeface="Cambria Math" panose="02040503050406030204" pitchFamily="18" charset="0"/>
                          <a:ea typeface="Cambria Math" panose="02040503050406030204" pitchFamily="18" charset="0"/>
                        </a:rPr>
                        <m:t>)</m:t>
                      </m:r>
                    </m:oMath>
                  </m:oMathPara>
                </a14:m>
                <a:endParaRPr lang="en-US" sz="1400" dirty="0"/>
              </a:p>
            </p:txBody>
          </p:sp>
        </mc:Choice>
        <mc:Fallback xmlns="">
          <p:sp>
            <p:nvSpPr>
              <p:cNvPr id="53" name="TextBox 52">
                <a:extLst>
                  <a:ext uri="{FF2B5EF4-FFF2-40B4-BE49-F238E27FC236}">
                    <a16:creationId xmlns:a16="http://schemas.microsoft.com/office/drawing/2014/main" id="{DB27917D-21F6-4A5B-8F58-93CF4BF30076}"/>
                  </a:ext>
                </a:extLst>
              </p:cNvPr>
              <p:cNvSpPr txBox="1">
                <a:spLocks noRot="1" noChangeAspect="1" noMove="1" noResize="1" noEditPoints="1" noAdjustHandles="1" noChangeArrowheads="1" noChangeShapeType="1" noTextEdit="1"/>
              </p:cNvSpPr>
              <p:nvPr/>
            </p:nvSpPr>
            <p:spPr>
              <a:xfrm>
                <a:off x="9035143" y="4819358"/>
                <a:ext cx="2556222" cy="316690"/>
              </a:xfrm>
              <a:prstGeom prst="rect">
                <a:avLst/>
              </a:prstGeom>
              <a:blipFill>
                <a:blip r:embed="rId9"/>
                <a:stretch>
                  <a:fillRect b="-76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4BE887A5-62F4-49AB-83FC-043C4933EEFB}"/>
                  </a:ext>
                </a:extLst>
              </p:cNvPr>
              <p:cNvSpPr txBox="1"/>
              <p:nvPr/>
            </p:nvSpPr>
            <p:spPr>
              <a:xfrm>
                <a:off x="9035143" y="6216910"/>
                <a:ext cx="2641386" cy="31669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i="1" smtClean="0">
                              <a:latin typeface="Cambria Math" panose="02040503050406030204" pitchFamily="18" charset="0"/>
                              <a:ea typeface="Cambria Math" panose="02040503050406030204" pitchFamily="18" charset="0"/>
                            </a:rPr>
                            <m:t>𝜃</m:t>
                          </m:r>
                        </m:e>
                        <m:sub>
                          <m:r>
                            <a:rPr lang="en-US" sz="1400" b="0" i="1" smtClean="0">
                              <a:latin typeface="Cambria Math" panose="02040503050406030204" pitchFamily="18" charset="0"/>
                            </a:rPr>
                            <m:t>𝑛𝑒𝑤</m:t>
                          </m:r>
                        </m:sub>
                      </m:sSub>
                      <m:r>
                        <a:rPr lang="en-US" sz="1400" b="0" i="1" smtClean="0">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𝜃</m:t>
                          </m:r>
                        </m:e>
                        <m:sub>
                          <m:r>
                            <a:rPr lang="en-US" sz="1400" b="0" i="1" smtClean="0">
                              <a:latin typeface="Cambria Math" panose="02040503050406030204" pitchFamily="18" charset="0"/>
                            </a:rPr>
                            <m:t>𝑜𝑙𝑑</m:t>
                          </m:r>
                        </m:sub>
                      </m:sSub>
                      <m:r>
                        <a:rPr lang="en-US" sz="1400" b="0" i="1" smtClean="0">
                          <a:latin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𝜂</m:t>
                      </m:r>
                      <m:r>
                        <a:rPr lang="en-US" sz="1400" b="0" i="1" smtClean="0">
                          <a:latin typeface="Cambria Math" panose="02040503050406030204" pitchFamily="18" charset="0"/>
                          <a:ea typeface="Cambria Math" panose="02040503050406030204" pitchFamily="18" charset="0"/>
                        </a:rPr>
                        <m:t>∙</m:t>
                      </m:r>
                      <m:sSub>
                        <m:sSubPr>
                          <m:ctrlPr>
                            <a:rPr lang="en-US" sz="1400" b="0" i="1" smtClean="0">
                              <a:latin typeface="Cambria Math" panose="02040503050406030204" pitchFamily="18" charset="0"/>
                              <a:ea typeface="Cambria Math" panose="02040503050406030204" pitchFamily="18" charset="0"/>
                            </a:rPr>
                          </m:ctrlPr>
                        </m:sSubPr>
                        <m:e>
                          <m:r>
                            <m:rPr>
                              <m:sty m:val="p"/>
                            </m:rPr>
                            <a:rPr lang="en-US" sz="1400" b="0" i="1" smtClean="0">
                              <a:latin typeface="Cambria Math" panose="02040503050406030204" pitchFamily="18" charset="0"/>
                              <a:ea typeface="Cambria Math" panose="02040503050406030204" pitchFamily="18" charset="0"/>
                            </a:rPr>
                            <m:t>∇</m:t>
                          </m:r>
                        </m:e>
                        <m:sub>
                          <m:r>
                            <a:rPr lang="en-US" sz="1400" b="0" i="1" smtClean="0">
                              <a:latin typeface="Cambria Math" panose="02040503050406030204" pitchFamily="18" charset="0"/>
                              <a:ea typeface="Cambria Math" panose="02040503050406030204" pitchFamily="18" charset="0"/>
                            </a:rPr>
                            <m:t>𝜃</m:t>
                          </m:r>
                        </m:sub>
                      </m:sSub>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𝐽</m:t>
                          </m:r>
                        </m:e>
                        <m:sub>
                          <m:r>
                            <a:rPr lang="en-US" sz="1400" b="0" i="1" smtClean="0">
                              <a:latin typeface="Cambria Math" panose="02040503050406030204" pitchFamily="18" charset="0"/>
                              <a:ea typeface="Cambria Math" panose="02040503050406030204" pitchFamily="18" charset="0"/>
                            </a:rPr>
                            <m:t>9</m:t>
                          </m:r>
                        </m:sub>
                      </m:sSub>
                      <m:r>
                        <a:rPr lang="en-US" sz="1400" b="0" i="1" smtClean="0">
                          <a:latin typeface="Cambria Math" panose="02040503050406030204" pitchFamily="18" charset="0"/>
                          <a:ea typeface="Cambria Math" panose="02040503050406030204" pitchFamily="18" charset="0"/>
                        </a:rPr>
                        <m:t>(</m:t>
                      </m:r>
                      <m:r>
                        <a:rPr lang="en-US" sz="1400" i="1">
                          <a:latin typeface="Cambria Math" panose="02040503050406030204" pitchFamily="18" charset="0"/>
                          <a:ea typeface="Cambria Math" panose="02040503050406030204" pitchFamily="18" charset="0"/>
                        </a:rPr>
                        <m:t>𝜃</m:t>
                      </m:r>
                      <m:r>
                        <a:rPr lang="en-US" sz="1400" i="1">
                          <a:latin typeface="Cambria Math" panose="02040503050406030204" pitchFamily="18" charset="0"/>
                          <a:ea typeface="Cambria Math" panose="02040503050406030204" pitchFamily="18" charset="0"/>
                        </a:rPr>
                        <m:t>;</m:t>
                      </m:r>
                      <m:sSup>
                        <m:sSupPr>
                          <m:ctrlPr>
                            <a:rPr lang="en-US" sz="1400" i="1">
                              <a:latin typeface="Cambria Math" panose="02040503050406030204" pitchFamily="18" charset="0"/>
                              <a:ea typeface="Cambria Math" panose="02040503050406030204" pitchFamily="18" charset="0"/>
                            </a:rPr>
                          </m:ctrlPr>
                        </m:sSupPr>
                        <m:e>
                          <m:r>
                            <a:rPr lang="en-US" sz="1400" i="1">
                              <a:latin typeface="Cambria Math" panose="02040503050406030204" pitchFamily="18" charset="0"/>
                              <a:ea typeface="Cambria Math" panose="02040503050406030204" pitchFamily="18" charset="0"/>
                            </a:rPr>
                            <m:t>𝑤</m:t>
                          </m:r>
                        </m:e>
                        <m:sup>
                          <m:r>
                            <a:rPr lang="en-US" sz="1400" i="1">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9</m:t>
                          </m:r>
                          <m:r>
                            <a:rPr lang="en-US" sz="1400" i="1">
                              <a:latin typeface="Cambria Math" panose="02040503050406030204" pitchFamily="18" charset="0"/>
                              <a:ea typeface="Cambria Math" panose="02040503050406030204" pitchFamily="18" charset="0"/>
                            </a:rPr>
                            <m:t>)</m:t>
                          </m:r>
                        </m:sup>
                      </m:sSup>
                      <m:r>
                        <a:rPr lang="en-US" sz="1400" b="0" i="1" smtClean="0">
                          <a:latin typeface="Cambria Math" panose="02040503050406030204" pitchFamily="18" charset="0"/>
                          <a:ea typeface="Cambria Math" panose="02040503050406030204" pitchFamily="18" charset="0"/>
                        </a:rPr>
                        <m:t>)</m:t>
                      </m:r>
                    </m:oMath>
                  </m:oMathPara>
                </a14:m>
                <a:endParaRPr lang="en-US" sz="1400" dirty="0"/>
              </a:p>
            </p:txBody>
          </p:sp>
        </mc:Choice>
        <mc:Fallback xmlns="">
          <p:sp>
            <p:nvSpPr>
              <p:cNvPr id="54" name="TextBox 53">
                <a:extLst>
                  <a:ext uri="{FF2B5EF4-FFF2-40B4-BE49-F238E27FC236}">
                    <a16:creationId xmlns:a16="http://schemas.microsoft.com/office/drawing/2014/main" id="{4BE887A5-62F4-49AB-83FC-043C4933EEFB}"/>
                  </a:ext>
                </a:extLst>
              </p:cNvPr>
              <p:cNvSpPr txBox="1">
                <a:spLocks noRot="1" noChangeAspect="1" noMove="1" noResize="1" noEditPoints="1" noAdjustHandles="1" noChangeArrowheads="1" noChangeShapeType="1" noTextEdit="1"/>
              </p:cNvSpPr>
              <p:nvPr/>
            </p:nvSpPr>
            <p:spPr>
              <a:xfrm>
                <a:off x="9035143" y="6216910"/>
                <a:ext cx="2641386" cy="316690"/>
              </a:xfrm>
              <a:prstGeom prst="rect">
                <a:avLst/>
              </a:prstGeom>
              <a:blipFill>
                <a:blip r:embed="rId10"/>
                <a:stretch>
                  <a:fillRect b="-7692"/>
                </a:stretch>
              </a:blipFill>
            </p:spPr>
            <p:txBody>
              <a:bodyPr/>
              <a:lstStyle/>
              <a:p>
                <a:r>
                  <a:rPr lang="en-US">
                    <a:noFill/>
                  </a:rPr>
                  <a:t> </a:t>
                </a:r>
              </a:p>
            </p:txBody>
          </p:sp>
        </mc:Fallback>
      </mc:AlternateContent>
      <p:pic>
        <p:nvPicPr>
          <p:cNvPr id="55" name="Picture 54">
            <a:extLst>
              <a:ext uri="{FF2B5EF4-FFF2-40B4-BE49-F238E27FC236}">
                <a16:creationId xmlns:a16="http://schemas.microsoft.com/office/drawing/2014/main" id="{A0F9A354-B2B2-4E68-8302-2BE142EB5EDC}"/>
              </a:ext>
            </a:extLst>
          </p:cNvPr>
          <p:cNvPicPr>
            <a:picLocks noChangeAspect="1"/>
          </p:cNvPicPr>
          <p:nvPr/>
        </p:nvPicPr>
        <p:blipFill>
          <a:blip r:embed="rId4"/>
          <a:stretch>
            <a:fillRect/>
          </a:stretch>
        </p:blipFill>
        <p:spPr>
          <a:xfrm rot="16200000">
            <a:off x="9937235" y="5617916"/>
            <a:ext cx="318528" cy="194656"/>
          </a:xfrm>
          <a:prstGeom prst="rect">
            <a:avLst/>
          </a:prstGeom>
        </p:spPr>
      </p:pic>
      <p:sp>
        <p:nvSpPr>
          <p:cNvPr id="3" name="TextBox 2">
            <a:extLst>
              <a:ext uri="{FF2B5EF4-FFF2-40B4-BE49-F238E27FC236}">
                <a16:creationId xmlns:a16="http://schemas.microsoft.com/office/drawing/2014/main" id="{CD4741B8-38B4-498E-8075-AAFF77D88ADD}"/>
              </a:ext>
            </a:extLst>
          </p:cNvPr>
          <p:cNvSpPr txBox="1"/>
          <p:nvPr/>
        </p:nvSpPr>
        <p:spPr>
          <a:xfrm>
            <a:off x="8937813" y="1984065"/>
            <a:ext cx="2122713" cy="646331"/>
          </a:xfrm>
          <a:prstGeom prst="rect">
            <a:avLst/>
          </a:prstGeom>
          <a:noFill/>
        </p:spPr>
        <p:txBody>
          <a:bodyPr wrap="square" rtlCol="0">
            <a:spAutoFit/>
          </a:bodyPr>
          <a:lstStyle/>
          <a:p>
            <a:r>
              <a:rPr lang="en-US" dirty="0">
                <a:solidFill>
                  <a:srgbClr val="FF0000"/>
                </a:solidFill>
              </a:rPr>
              <a:t>Assuming Stochastic Gradient Descent…</a:t>
            </a:r>
          </a:p>
        </p:txBody>
      </p:sp>
      <p:sp>
        <p:nvSpPr>
          <p:cNvPr id="5" name="Arrow: Down 4">
            <a:extLst>
              <a:ext uri="{FF2B5EF4-FFF2-40B4-BE49-F238E27FC236}">
                <a16:creationId xmlns:a16="http://schemas.microsoft.com/office/drawing/2014/main" id="{F7317841-A314-40CF-8551-0FD8060FB22C}"/>
              </a:ext>
            </a:extLst>
          </p:cNvPr>
          <p:cNvSpPr/>
          <p:nvPr/>
        </p:nvSpPr>
        <p:spPr>
          <a:xfrm>
            <a:off x="9883665" y="2889522"/>
            <a:ext cx="231011" cy="454147"/>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4024672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CBE6DE4A-88E1-4A28-8D2D-AC885D552C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393" y="0"/>
            <a:ext cx="7315215" cy="3657607"/>
          </a:xfrm>
          <a:prstGeom prst="rect">
            <a:avLst/>
          </a:prstGeom>
          <a:ln>
            <a:solidFill>
              <a:schemeClr val="accent1"/>
            </a:solidFill>
          </a:ln>
        </p:spPr>
      </p:pic>
      <p:pic>
        <p:nvPicPr>
          <p:cNvPr id="15" name="Picture 14">
            <a:extLst>
              <a:ext uri="{FF2B5EF4-FFF2-40B4-BE49-F238E27FC236}">
                <a16:creationId xmlns:a16="http://schemas.microsoft.com/office/drawing/2014/main" id="{CE0C1E2B-803C-460D-B166-964BE58C64F1}"/>
              </a:ext>
            </a:extLst>
          </p:cNvPr>
          <p:cNvPicPr>
            <a:picLocks noChangeAspect="1"/>
          </p:cNvPicPr>
          <p:nvPr/>
        </p:nvPicPr>
        <p:blipFill>
          <a:blip r:embed="rId3"/>
          <a:stretch>
            <a:fillRect/>
          </a:stretch>
        </p:blipFill>
        <p:spPr>
          <a:xfrm>
            <a:off x="152393" y="265912"/>
            <a:ext cx="7315215" cy="3125781"/>
          </a:xfrm>
          <a:prstGeom prst="rect">
            <a:avLst/>
          </a:prstGeom>
        </p:spPr>
      </p:pic>
    </p:spTree>
    <p:extLst>
      <p:ext uri="{BB962C8B-B14F-4D97-AF65-F5344CB8AC3E}">
        <p14:creationId xmlns:p14="http://schemas.microsoft.com/office/powerpoint/2010/main" val="135871878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16B2D3A-7B6F-49CD-A024-0151843C6153}"/>
              </a:ext>
            </a:extLst>
          </p:cNvPr>
          <p:cNvPicPr>
            <a:picLocks noChangeAspect="1"/>
          </p:cNvPicPr>
          <p:nvPr/>
        </p:nvPicPr>
        <p:blipFill>
          <a:blip r:embed="rId2"/>
          <a:stretch>
            <a:fillRect/>
          </a:stretch>
        </p:blipFill>
        <p:spPr>
          <a:xfrm>
            <a:off x="1576987" y="0"/>
            <a:ext cx="9038026" cy="6858000"/>
          </a:xfrm>
          <a:prstGeom prst="rect">
            <a:avLst/>
          </a:prstGeom>
        </p:spPr>
      </p:pic>
      <p:sp>
        <p:nvSpPr>
          <p:cNvPr id="2" name="Oval 1">
            <a:extLst>
              <a:ext uri="{FF2B5EF4-FFF2-40B4-BE49-F238E27FC236}">
                <a16:creationId xmlns:a16="http://schemas.microsoft.com/office/drawing/2014/main" id="{F616D86E-EA9D-49E5-9F2D-14E305EA4689}"/>
              </a:ext>
            </a:extLst>
          </p:cNvPr>
          <p:cNvSpPr/>
          <p:nvPr/>
        </p:nvSpPr>
        <p:spPr>
          <a:xfrm>
            <a:off x="6448984" y="4843326"/>
            <a:ext cx="1446957" cy="657357"/>
          </a:xfrm>
          <a:prstGeom prst="ellipse">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7378E08B-ADB9-489E-B21F-81F5FB5E0C33}"/>
              </a:ext>
            </a:extLst>
          </p:cNvPr>
          <p:cNvSpPr/>
          <p:nvPr/>
        </p:nvSpPr>
        <p:spPr>
          <a:xfrm>
            <a:off x="3867711" y="5277130"/>
            <a:ext cx="2075890" cy="1017494"/>
          </a:xfrm>
          <a:prstGeom prst="ellipse">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159DAB3A-D14A-4167-B1E7-E583D07FE92C}"/>
              </a:ext>
            </a:extLst>
          </p:cNvPr>
          <p:cNvCxnSpPr>
            <a:cxnSpLocks/>
            <a:stCxn id="2" idx="2"/>
            <a:endCxn id="5" idx="7"/>
          </p:cNvCxnSpPr>
          <p:nvPr/>
        </p:nvCxnSpPr>
        <p:spPr>
          <a:xfrm flipH="1">
            <a:off x="5639594" y="5172005"/>
            <a:ext cx="809390" cy="254134"/>
          </a:xfrm>
          <a:prstGeom prst="line">
            <a:avLst/>
          </a:prstGeom>
          <a:ln w="63500">
            <a:solidFill>
              <a:schemeClr val="accent1"/>
            </a:solidFill>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41DA42B1-6C20-4801-B661-24FF265951DE}"/>
              </a:ext>
            </a:extLst>
          </p:cNvPr>
          <p:cNvSpPr/>
          <p:nvPr/>
        </p:nvSpPr>
        <p:spPr>
          <a:xfrm>
            <a:off x="6448984" y="1604962"/>
            <a:ext cx="1847291" cy="800100"/>
          </a:xfrm>
          <a:prstGeom prst="ellipse">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241B0C54-BFA3-4BCD-ACD3-89AB26B93B52}"/>
              </a:ext>
            </a:extLst>
          </p:cNvPr>
          <p:cNvSpPr/>
          <p:nvPr/>
        </p:nvSpPr>
        <p:spPr>
          <a:xfrm>
            <a:off x="8634412" y="2695836"/>
            <a:ext cx="1690127" cy="733164"/>
          </a:xfrm>
          <a:prstGeom prst="ellipse">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C7D8FC3B-B162-486B-BD83-77E7D62C4485}"/>
              </a:ext>
            </a:extLst>
          </p:cNvPr>
          <p:cNvCxnSpPr>
            <a:cxnSpLocks/>
            <a:stCxn id="9" idx="4"/>
            <a:endCxn id="11" idx="2"/>
          </p:cNvCxnSpPr>
          <p:nvPr/>
        </p:nvCxnSpPr>
        <p:spPr>
          <a:xfrm>
            <a:off x="7372630" y="2405062"/>
            <a:ext cx="1261782" cy="657356"/>
          </a:xfrm>
          <a:prstGeom prst="line">
            <a:avLst/>
          </a:prstGeom>
          <a:ln w="63500">
            <a:solidFill>
              <a:schemeClr val="accent6"/>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94228743-AC79-44D7-9128-C0FF370A406D}"/>
              </a:ext>
            </a:extLst>
          </p:cNvPr>
          <p:cNvSpPr txBox="1"/>
          <p:nvPr/>
        </p:nvSpPr>
        <p:spPr>
          <a:xfrm>
            <a:off x="7443788" y="1218640"/>
            <a:ext cx="1371600" cy="369332"/>
          </a:xfrm>
          <a:prstGeom prst="rect">
            <a:avLst/>
          </a:prstGeom>
          <a:noFill/>
        </p:spPr>
        <p:txBody>
          <a:bodyPr wrap="square" rtlCol="0">
            <a:spAutoFit/>
          </a:bodyPr>
          <a:lstStyle/>
          <a:p>
            <a:r>
              <a:rPr lang="en-US" b="1" dirty="0" err="1">
                <a:solidFill>
                  <a:schemeClr val="accent6"/>
                </a:solidFill>
              </a:rPr>
              <a:t>killowatt</a:t>
            </a:r>
            <a:endParaRPr lang="en-US" b="1" dirty="0">
              <a:solidFill>
                <a:schemeClr val="accent6"/>
              </a:solidFill>
            </a:endParaRPr>
          </a:p>
        </p:txBody>
      </p:sp>
      <p:sp>
        <p:nvSpPr>
          <p:cNvPr id="16" name="TextBox 15">
            <a:extLst>
              <a:ext uri="{FF2B5EF4-FFF2-40B4-BE49-F238E27FC236}">
                <a16:creationId xmlns:a16="http://schemas.microsoft.com/office/drawing/2014/main" id="{6158312A-45E5-4555-B59C-21D546206964}"/>
              </a:ext>
            </a:extLst>
          </p:cNvPr>
          <p:cNvSpPr txBox="1"/>
          <p:nvPr/>
        </p:nvSpPr>
        <p:spPr>
          <a:xfrm>
            <a:off x="9783976" y="2365783"/>
            <a:ext cx="1371600" cy="369332"/>
          </a:xfrm>
          <a:prstGeom prst="rect">
            <a:avLst/>
          </a:prstGeom>
          <a:noFill/>
        </p:spPr>
        <p:txBody>
          <a:bodyPr wrap="square" rtlCol="0">
            <a:spAutoFit/>
          </a:bodyPr>
          <a:lstStyle/>
          <a:p>
            <a:r>
              <a:rPr lang="en-US" b="1" dirty="0">
                <a:solidFill>
                  <a:schemeClr val="accent6"/>
                </a:solidFill>
              </a:rPr>
              <a:t>electricity</a:t>
            </a:r>
          </a:p>
        </p:txBody>
      </p:sp>
      <p:sp>
        <p:nvSpPr>
          <p:cNvPr id="19" name="Oval 18">
            <a:extLst>
              <a:ext uri="{FF2B5EF4-FFF2-40B4-BE49-F238E27FC236}">
                <a16:creationId xmlns:a16="http://schemas.microsoft.com/office/drawing/2014/main" id="{5421E5C3-6623-45DE-957F-62376111E7FF}"/>
              </a:ext>
            </a:extLst>
          </p:cNvPr>
          <p:cNvSpPr/>
          <p:nvPr/>
        </p:nvSpPr>
        <p:spPr>
          <a:xfrm>
            <a:off x="7720572" y="4074188"/>
            <a:ext cx="1595158" cy="1097817"/>
          </a:xfrm>
          <a:prstGeom prst="ellipse">
            <a:avLst/>
          </a:prstGeom>
          <a:no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53C9105C-7355-4385-ADFE-65337193B794}"/>
              </a:ext>
            </a:extLst>
          </p:cNvPr>
          <p:cNvSpPr txBox="1"/>
          <p:nvPr/>
        </p:nvSpPr>
        <p:spPr>
          <a:xfrm>
            <a:off x="8949663" y="5092464"/>
            <a:ext cx="1543328" cy="369332"/>
          </a:xfrm>
          <a:prstGeom prst="rect">
            <a:avLst/>
          </a:prstGeom>
          <a:noFill/>
        </p:spPr>
        <p:txBody>
          <a:bodyPr wrap="square" rtlCol="0">
            <a:spAutoFit/>
          </a:bodyPr>
          <a:lstStyle/>
          <a:p>
            <a:r>
              <a:rPr lang="en-US" b="1" dirty="0">
                <a:solidFill>
                  <a:srgbClr val="7030A0"/>
                </a:solidFill>
              </a:rPr>
              <a:t>Barrels + bpd</a:t>
            </a:r>
          </a:p>
        </p:txBody>
      </p:sp>
      <p:sp>
        <p:nvSpPr>
          <p:cNvPr id="13" name="Oval 12">
            <a:extLst>
              <a:ext uri="{FF2B5EF4-FFF2-40B4-BE49-F238E27FC236}">
                <a16:creationId xmlns:a16="http://schemas.microsoft.com/office/drawing/2014/main" id="{296F30E4-C4AB-4058-9DD5-DC4875DDE709}"/>
              </a:ext>
            </a:extLst>
          </p:cNvPr>
          <p:cNvSpPr/>
          <p:nvPr/>
        </p:nvSpPr>
        <p:spPr>
          <a:xfrm rot="19133006">
            <a:off x="8774671" y="3407971"/>
            <a:ext cx="1483475" cy="950892"/>
          </a:xfrm>
          <a:prstGeom prst="ellipse">
            <a:avLst/>
          </a:prstGeom>
          <a:solidFill>
            <a:srgbClr val="FFC000">
              <a:alpha val="10000"/>
            </a:srgbClr>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6AB32D0E-04D6-4AA2-8520-EF2B20DD80D5}"/>
              </a:ext>
            </a:extLst>
          </p:cNvPr>
          <p:cNvSpPr txBox="1"/>
          <p:nvPr/>
        </p:nvSpPr>
        <p:spPr>
          <a:xfrm>
            <a:off x="4905656" y="3359695"/>
            <a:ext cx="1883305" cy="461665"/>
          </a:xfrm>
          <a:prstGeom prst="rect">
            <a:avLst/>
          </a:prstGeom>
          <a:solidFill>
            <a:schemeClr val="bg1"/>
          </a:solidFill>
          <a:ln>
            <a:solidFill>
              <a:srgbClr val="FF0000"/>
            </a:solidFill>
          </a:ln>
        </p:spPr>
        <p:txBody>
          <a:bodyPr wrap="square" rtlCol="0">
            <a:spAutoFit/>
          </a:bodyPr>
          <a:lstStyle/>
          <a:p>
            <a:r>
              <a:rPr lang="en-US" sz="2400" b="1" dirty="0">
                <a:solidFill>
                  <a:srgbClr val="FF0000"/>
                </a:solidFill>
              </a:rPr>
              <a:t>Oil Producers</a:t>
            </a:r>
          </a:p>
        </p:txBody>
      </p:sp>
      <p:cxnSp>
        <p:nvCxnSpPr>
          <p:cNvPr id="17" name="Straight Connector 16">
            <a:extLst>
              <a:ext uri="{FF2B5EF4-FFF2-40B4-BE49-F238E27FC236}">
                <a16:creationId xmlns:a16="http://schemas.microsoft.com/office/drawing/2014/main" id="{D10DD510-4665-489D-A379-0B0F12E807B6}"/>
              </a:ext>
            </a:extLst>
          </p:cNvPr>
          <p:cNvCxnSpPr>
            <a:cxnSpLocks/>
            <a:stCxn id="13" idx="1"/>
            <a:endCxn id="14" idx="3"/>
          </p:cNvCxnSpPr>
          <p:nvPr/>
        </p:nvCxnSpPr>
        <p:spPr>
          <a:xfrm flipH="1" flipV="1">
            <a:off x="6788961" y="3590528"/>
            <a:ext cx="2111236" cy="384511"/>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D9762EB1-7786-42D5-B4CA-000F71AE9AE6}"/>
              </a:ext>
            </a:extLst>
          </p:cNvPr>
          <p:cNvSpPr txBox="1"/>
          <p:nvPr/>
        </p:nvSpPr>
        <p:spPr>
          <a:xfrm>
            <a:off x="4905656" y="2813129"/>
            <a:ext cx="2461703" cy="430887"/>
          </a:xfrm>
          <a:prstGeom prst="rect">
            <a:avLst/>
          </a:prstGeom>
          <a:noFill/>
        </p:spPr>
        <p:txBody>
          <a:bodyPr wrap="square" rtlCol="0">
            <a:spAutoFit/>
          </a:bodyPr>
          <a:lstStyle/>
          <a:p>
            <a:r>
              <a:rPr lang="en-US" sz="2200"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21" name="TextBox 20">
            <a:extLst>
              <a:ext uri="{FF2B5EF4-FFF2-40B4-BE49-F238E27FC236}">
                <a16:creationId xmlns:a16="http://schemas.microsoft.com/office/drawing/2014/main" id="{D9DC6C9A-6C10-4ECF-9B29-55198E144A6C}"/>
              </a:ext>
            </a:extLst>
          </p:cNvPr>
          <p:cNvSpPr txBox="1"/>
          <p:nvPr/>
        </p:nvSpPr>
        <p:spPr>
          <a:xfrm>
            <a:off x="4905656" y="2812959"/>
            <a:ext cx="2461703" cy="430887"/>
          </a:xfrm>
          <a:prstGeom prst="rect">
            <a:avLst/>
          </a:prstGeom>
          <a:noFill/>
        </p:spPr>
        <p:txBody>
          <a:bodyPr wrap="square" rtlCol="0">
            <a:spAutoFit/>
          </a:bodyPr>
          <a:lstStyle/>
          <a:p>
            <a:r>
              <a:rPr lang="en-US" sz="2200"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309293311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A8FB09E-20CE-48E9-9937-8360D6592398}"/>
              </a:ext>
            </a:extLst>
          </p:cNvPr>
          <p:cNvPicPr>
            <a:picLocks noChangeAspect="1"/>
          </p:cNvPicPr>
          <p:nvPr/>
        </p:nvPicPr>
        <p:blipFill>
          <a:blip r:embed="rId2"/>
          <a:stretch>
            <a:fillRect/>
          </a:stretch>
        </p:blipFill>
        <p:spPr>
          <a:xfrm>
            <a:off x="1898596" y="0"/>
            <a:ext cx="8394807" cy="6858000"/>
          </a:xfrm>
          <a:prstGeom prst="rect">
            <a:avLst/>
          </a:prstGeom>
        </p:spPr>
      </p:pic>
      <p:sp>
        <p:nvSpPr>
          <p:cNvPr id="5" name="Oval 4">
            <a:extLst>
              <a:ext uri="{FF2B5EF4-FFF2-40B4-BE49-F238E27FC236}">
                <a16:creationId xmlns:a16="http://schemas.microsoft.com/office/drawing/2014/main" id="{3938C530-42D9-4FFD-AAC6-4AC0C05C8B95}"/>
              </a:ext>
            </a:extLst>
          </p:cNvPr>
          <p:cNvSpPr/>
          <p:nvPr/>
        </p:nvSpPr>
        <p:spPr>
          <a:xfrm>
            <a:off x="8449235" y="643219"/>
            <a:ext cx="1466290" cy="647419"/>
          </a:xfrm>
          <a:prstGeom prst="ellipse">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7528E146-094C-4079-B9A8-BB859ABC8D7E}"/>
              </a:ext>
            </a:extLst>
          </p:cNvPr>
          <p:cNvSpPr/>
          <p:nvPr/>
        </p:nvSpPr>
        <p:spPr>
          <a:xfrm>
            <a:off x="7282423" y="3676930"/>
            <a:ext cx="1209115" cy="647419"/>
          </a:xfrm>
          <a:prstGeom prst="ellipse">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708417A0-C39D-4365-ABBE-358AD96E8E72}"/>
              </a:ext>
            </a:extLst>
          </p:cNvPr>
          <p:cNvCxnSpPr>
            <a:cxnSpLocks/>
            <a:stCxn id="5" idx="4"/>
            <a:endCxn id="6" idx="0"/>
          </p:cNvCxnSpPr>
          <p:nvPr/>
        </p:nvCxnSpPr>
        <p:spPr>
          <a:xfrm flipH="1">
            <a:off x="7886981" y="1290638"/>
            <a:ext cx="1295399" cy="2386292"/>
          </a:xfrm>
          <a:prstGeom prst="line">
            <a:avLst/>
          </a:prstGeom>
          <a:ln w="635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371D1CD7-BE29-4E3E-81AB-254745845C02}"/>
              </a:ext>
            </a:extLst>
          </p:cNvPr>
          <p:cNvSpPr/>
          <p:nvPr/>
        </p:nvSpPr>
        <p:spPr>
          <a:xfrm>
            <a:off x="4096309" y="3800475"/>
            <a:ext cx="1847291" cy="800100"/>
          </a:xfrm>
          <a:prstGeom prst="ellipse">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24C49E52-AF88-4EBA-8B76-73F5B66D3778}"/>
              </a:ext>
            </a:extLst>
          </p:cNvPr>
          <p:cNvSpPr/>
          <p:nvPr/>
        </p:nvSpPr>
        <p:spPr>
          <a:xfrm>
            <a:off x="6197133" y="2424192"/>
            <a:ext cx="1042428" cy="1097817"/>
          </a:xfrm>
          <a:prstGeom prst="ellipse">
            <a:avLst/>
          </a:prstGeom>
          <a:no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AF3E2C0D-8DAB-47EC-BFFD-D2E0FAEEF961}"/>
              </a:ext>
            </a:extLst>
          </p:cNvPr>
          <p:cNvSpPr txBox="1"/>
          <p:nvPr/>
        </p:nvSpPr>
        <p:spPr>
          <a:xfrm>
            <a:off x="6475865" y="1929786"/>
            <a:ext cx="1613115" cy="369332"/>
          </a:xfrm>
          <a:prstGeom prst="rect">
            <a:avLst/>
          </a:prstGeom>
          <a:noFill/>
        </p:spPr>
        <p:txBody>
          <a:bodyPr wrap="square" rtlCol="0">
            <a:spAutoFit/>
          </a:bodyPr>
          <a:lstStyle/>
          <a:p>
            <a:r>
              <a:rPr lang="en-US" b="1" dirty="0">
                <a:solidFill>
                  <a:srgbClr val="7030A0"/>
                </a:solidFill>
              </a:rPr>
              <a:t>Barrels + bpd</a:t>
            </a:r>
          </a:p>
        </p:txBody>
      </p:sp>
      <p:sp>
        <p:nvSpPr>
          <p:cNvPr id="18" name="TextBox 17">
            <a:extLst>
              <a:ext uri="{FF2B5EF4-FFF2-40B4-BE49-F238E27FC236}">
                <a16:creationId xmlns:a16="http://schemas.microsoft.com/office/drawing/2014/main" id="{D5B14006-CD6E-4B28-82E9-6FB839535E28}"/>
              </a:ext>
            </a:extLst>
          </p:cNvPr>
          <p:cNvSpPr txBox="1"/>
          <p:nvPr/>
        </p:nvSpPr>
        <p:spPr>
          <a:xfrm>
            <a:off x="3410509" y="3522009"/>
            <a:ext cx="1371600" cy="369332"/>
          </a:xfrm>
          <a:prstGeom prst="rect">
            <a:avLst/>
          </a:prstGeom>
          <a:noFill/>
        </p:spPr>
        <p:txBody>
          <a:bodyPr wrap="square" rtlCol="0">
            <a:spAutoFit/>
          </a:bodyPr>
          <a:lstStyle/>
          <a:p>
            <a:r>
              <a:rPr lang="en-US" b="1" dirty="0" err="1">
                <a:solidFill>
                  <a:schemeClr val="accent6"/>
                </a:solidFill>
              </a:rPr>
              <a:t>killowatt</a:t>
            </a:r>
            <a:endParaRPr lang="en-US" b="1" dirty="0">
              <a:solidFill>
                <a:schemeClr val="accent6"/>
              </a:solidFill>
            </a:endParaRPr>
          </a:p>
        </p:txBody>
      </p:sp>
      <p:sp>
        <p:nvSpPr>
          <p:cNvPr id="19" name="TextBox 18">
            <a:extLst>
              <a:ext uri="{FF2B5EF4-FFF2-40B4-BE49-F238E27FC236}">
                <a16:creationId xmlns:a16="http://schemas.microsoft.com/office/drawing/2014/main" id="{1D845122-00D7-4C78-B738-696DD882930D}"/>
              </a:ext>
            </a:extLst>
          </p:cNvPr>
          <p:cNvSpPr txBox="1"/>
          <p:nvPr/>
        </p:nvSpPr>
        <p:spPr>
          <a:xfrm>
            <a:off x="5454864" y="4466055"/>
            <a:ext cx="1371600" cy="369332"/>
          </a:xfrm>
          <a:prstGeom prst="rect">
            <a:avLst/>
          </a:prstGeom>
          <a:noFill/>
        </p:spPr>
        <p:txBody>
          <a:bodyPr wrap="square" rtlCol="0">
            <a:spAutoFit/>
          </a:bodyPr>
          <a:lstStyle/>
          <a:p>
            <a:r>
              <a:rPr lang="en-US" b="1" dirty="0">
                <a:solidFill>
                  <a:schemeClr val="accent6"/>
                </a:solidFill>
              </a:rPr>
              <a:t>electricity</a:t>
            </a:r>
          </a:p>
        </p:txBody>
      </p:sp>
      <p:sp>
        <p:nvSpPr>
          <p:cNvPr id="20" name="Oval 19">
            <a:extLst>
              <a:ext uri="{FF2B5EF4-FFF2-40B4-BE49-F238E27FC236}">
                <a16:creationId xmlns:a16="http://schemas.microsoft.com/office/drawing/2014/main" id="{79853581-9F58-47C3-BAFB-129E9A5BD7DA}"/>
              </a:ext>
            </a:extLst>
          </p:cNvPr>
          <p:cNvSpPr/>
          <p:nvPr/>
        </p:nvSpPr>
        <p:spPr>
          <a:xfrm>
            <a:off x="4289076" y="2088917"/>
            <a:ext cx="1769792" cy="1588013"/>
          </a:xfrm>
          <a:prstGeom prst="ellipse">
            <a:avLst/>
          </a:prstGeom>
          <a:solidFill>
            <a:srgbClr val="FFC000">
              <a:alpha val="10000"/>
            </a:srgbClr>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2FDC47D3-B543-4EA4-BF81-5DCEDE70FAA4}"/>
              </a:ext>
            </a:extLst>
          </p:cNvPr>
          <p:cNvSpPr txBox="1"/>
          <p:nvPr/>
        </p:nvSpPr>
        <p:spPr>
          <a:xfrm>
            <a:off x="2609765" y="1023108"/>
            <a:ext cx="1679311" cy="830997"/>
          </a:xfrm>
          <a:prstGeom prst="rect">
            <a:avLst/>
          </a:prstGeom>
          <a:solidFill>
            <a:schemeClr val="bg1"/>
          </a:solidFill>
          <a:ln>
            <a:solidFill>
              <a:srgbClr val="FF0000"/>
            </a:solidFill>
          </a:ln>
        </p:spPr>
        <p:txBody>
          <a:bodyPr wrap="square" rtlCol="0">
            <a:spAutoFit/>
          </a:bodyPr>
          <a:lstStyle/>
          <a:p>
            <a:r>
              <a:rPr lang="en-US" sz="2400" b="1" dirty="0">
                <a:solidFill>
                  <a:srgbClr val="FF0000"/>
                </a:solidFill>
              </a:rPr>
              <a:t>Oil Producers</a:t>
            </a:r>
          </a:p>
        </p:txBody>
      </p:sp>
      <p:cxnSp>
        <p:nvCxnSpPr>
          <p:cNvPr id="22" name="Straight Connector 21">
            <a:extLst>
              <a:ext uri="{FF2B5EF4-FFF2-40B4-BE49-F238E27FC236}">
                <a16:creationId xmlns:a16="http://schemas.microsoft.com/office/drawing/2014/main" id="{6530A808-F826-4677-8EE5-2ABFCFCD1AD8}"/>
              </a:ext>
            </a:extLst>
          </p:cNvPr>
          <p:cNvCxnSpPr>
            <a:cxnSpLocks/>
            <a:stCxn id="20" idx="2"/>
            <a:endCxn id="21" idx="2"/>
          </p:cNvCxnSpPr>
          <p:nvPr/>
        </p:nvCxnSpPr>
        <p:spPr>
          <a:xfrm flipH="1" flipV="1">
            <a:off x="3449421" y="1854105"/>
            <a:ext cx="839655" cy="1028819"/>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0FE641F3-B48E-46FA-BB82-2893C5B56086}"/>
              </a:ext>
            </a:extLst>
          </p:cNvPr>
          <p:cNvSpPr txBox="1"/>
          <p:nvPr/>
        </p:nvSpPr>
        <p:spPr>
          <a:xfrm>
            <a:off x="6095999" y="5052021"/>
            <a:ext cx="2461703" cy="430887"/>
          </a:xfrm>
          <a:prstGeom prst="rect">
            <a:avLst/>
          </a:prstGeom>
          <a:noFill/>
        </p:spPr>
        <p:txBody>
          <a:bodyPr wrap="square" rtlCol="0">
            <a:spAutoFit/>
          </a:bodyPr>
          <a:lstStyle/>
          <a:p>
            <a:r>
              <a:rPr lang="en-US" sz="2200"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93871970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0032148-71BF-431D-808B-9D81D4635F0B}"/>
              </a:ext>
            </a:extLst>
          </p:cNvPr>
          <p:cNvPicPr>
            <a:picLocks noChangeAspect="1"/>
          </p:cNvPicPr>
          <p:nvPr/>
        </p:nvPicPr>
        <p:blipFill>
          <a:blip r:embed="rId2"/>
          <a:stretch>
            <a:fillRect/>
          </a:stretch>
        </p:blipFill>
        <p:spPr>
          <a:xfrm>
            <a:off x="1219283" y="0"/>
            <a:ext cx="9753434" cy="6858000"/>
          </a:xfrm>
          <a:prstGeom prst="rect">
            <a:avLst/>
          </a:prstGeom>
        </p:spPr>
      </p:pic>
      <p:sp>
        <p:nvSpPr>
          <p:cNvPr id="5" name="Oval 4">
            <a:extLst>
              <a:ext uri="{FF2B5EF4-FFF2-40B4-BE49-F238E27FC236}">
                <a16:creationId xmlns:a16="http://schemas.microsoft.com/office/drawing/2014/main" id="{4728C428-FC71-4067-806D-FFA7E1BE93AD}"/>
              </a:ext>
            </a:extLst>
          </p:cNvPr>
          <p:cNvSpPr/>
          <p:nvPr/>
        </p:nvSpPr>
        <p:spPr>
          <a:xfrm>
            <a:off x="4248709" y="574022"/>
            <a:ext cx="1847291" cy="1078566"/>
          </a:xfrm>
          <a:prstGeom prst="ellipse">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5E88DA40-8124-4F5C-B247-D1E66F74BB2D}"/>
              </a:ext>
            </a:extLst>
          </p:cNvPr>
          <p:cNvSpPr txBox="1"/>
          <p:nvPr/>
        </p:nvSpPr>
        <p:spPr>
          <a:xfrm>
            <a:off x="3234296" y="1283256"/>
            <a:ext cx="1371600" cy="369332"/>
          </a:xfrm>
          <a:prstGeom prst="rect">
            <a:avLst/>
          </a:prstGeom>
          <a:noFill/>
        </p:spPr>
        <p:txBody>
          <a:bodyPr wrap="square" rtlCol="0">
            <a:spAutoFit/>
          </a:bodyPr>
          <a:lstStyle/>
          <a:p>
            <a:r>
              <a:rPr lang="en-US" b="1" dirty="0" err="1">
                <a:solidFill>
                  <a:schemeClr val="accent6"/>
                </a:solidFill>
              </a:rPr>
              <a:t>killowatt</a:t>
            </a:r>
            <a:endParaRPr lang="en-US" b="1" dirty="0">
              <a:solidFill>
                <a:schemeClr val="accent6"/>
              </a:solidFill>
            </a:endParaRPr>
          </a:p>
        </p:txBody>
      </p:sp>
      <p:sp>
        <p:nvSpPr>
          <p:cNvPr id="7" name="TextBox 6">
            <a:extLst>
              <a:ext uri="{FF2B5EF4-FFF2-40B4-BE49-F238E27FC236}">
                <a16:creationId xmlns:a16="http://schemas.microsoft.com/office/drawing/2014/main" id="{2B75C325-F3AA-42DB-9924-492E29DE2384}"/>
              </a:ext>
            </a:extLst>
          </p:cNvPr>
          <p:cNvSpPr txBox="1"/>
          <p:nvPr/>
        </p:nvSpPr>
        <p:spPr>
          <a:xfrm>
            <a:off x="3092664" y="743973"/>
            <a:ext cx="1371600" cy="369332"/>
          </a:xfrm>
          <a:prstGeom prst="rect">
            <a:avLst/>
          </a:prstGeom>
          <a:noFill/>
        </p:spPr>
        <p:txBody>
          <a:bodyPr wrap="square" rtlCol="0">
            <a:spAutoFit/>
          </a:bodyPr>
          <a:lstStyle/>
          <a:p>
            <a:r>
              <a:rPr lang="en-US" b="1" dirty="0">
                <a:solidFill>
                  <a:schemeClr val="accent6"/>
                </a:solidFill>
              </a:rPr>
              <a:t>electricity</a:t>
            </a:r>
          </a:p>
        </p:txBody>
      </p:sp>
      <p:sp>
        <p:nvSpPr>
          <p:cNvPr id="8" name="Oval 7">
            <a:extLst>
              <a:ext uri="{FF2B5EF4-FFF2-40B4-BE49-F238E27FC236}">
                <a16:creationId xmlns:a16="http://schemas.microsoft.com/office/drawing/2014/main" id="{89A7CBD1-54EE-47C7-9D6E-43D7006D6E1E}"/>
              </a:ext>
            </a:extLst>
          </p:cNvPr>
          <p:cNvSpPr/>
          <p:nvPr/>
        </p:nvSpPr>
        <p:spPr>
          <a:xfrm>
            <a:off x="6415647" y="2271713"/>
            <a:ext cx="1204353" cy="933450"/>
          </a:xfrm>
          <a:prstGeom prst="ellipse">
            <a:avLst/>
          </a:prstGeom>
          <a:no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40C038AF-D51C-41F9-AD18-AAC36989C3A7}"/>
              </a:ext>
            </a:extLst>
          </p:cNvPr>
          <p:cNvSpPr txBox="1"/>
          <p:nvPr/>
        </p:nvSpPr>
        <p:spPr>
          <a:xfrm>
            <a:off x="6644613" y="3367772"/>
            <a:ext cx="1513550" cy="369332"/>
          </a:xfrm>
          <a:prstGeom prst="rect">
            <a:avLst/>
          </a:prstGeom>
          <a:noFill/>
        </p:spPr>
        <p:txBody>
          <a:bodyPr wrap="square" rtlCol="0">
            <a:spAutoFit/>
          </a:bodyPr>
          <a:lstStyle/>
          <a:p>
            <a:r>
              <a:rPr lang="en-US" b="1" dirty="0">
                <a:solidFill>
                  <a:srgbClr val="7030A0"/>
                </a:solidFill>
              </a:rPr>
              <a:t>Barrels + bpd</a:t>
            </a:r>
          </a:p>
        </p:txBody>
      </p:sp>
      <p:sp>
        <p:nvSpPr>
          <p:cNvPr id="10" name="Oval 9">
            <a:extLst>
              <a:ext uri="{FF2B5EF4-FFF2-40B4-BE49-F238E27FC236}">
                <a16:creationId xmlns:a16="http://schemas.microsoft.com/office/drawing/2014/main" id="{78423F12-F892-4B77-B1B3-AFDC7AA355E8}"/>
              </a:ext>
            </a:extLst>
          </p:cNvPr>
          <p:cNvSpPr/>
          <p:nvPr/>
        </p:nvSpPr>
        <p:spPr>
          <a:xfrm>
            <a:off x="7780061" y="1071844"/>
            <a:ext cx="1466290" cy="647419"/>
          </a:xfrm>
          <a:prstGeom prst="ellipse">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931842F6-FCD4-469E-A31F-64A3A2AF7744}"/>
              </a:ext>
            </a:extLst>
          </p:cNvPr>
          <p:cNvSpPr/>
          <p:nvPr/>
        </p:nvSpPr>
        <p:spPr>
          <a:xfrm>
            <a:off x="9246351" y="4943755"/>
            <a:ext cx="1674062" cy="647419"/>
          </a:xfrm>
          <a:prstGeom prst="ellipse">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900E0C19-49E8-41FE-B112-AD17A85A11F3}"/>
              </a:ext>
            </a:extLst>
          </p:cNvPr>
          <p:cNvCxnSpPr>
            <a:cxnSpLocks/>
            <a:stCxn id="10" idx="4"/>
            <a:endCxn id="11" idx="0"/>
          </p:cNvCxnSpPr>
          <p:nvPr/>
        </p:nvCxnSpPr>
        <p:spPr>
          <a:xfrm>
            <a:off x="8513206" y="1719263"/>
            <a:ext cx="1570176" cy="3224492"/>
          </a:xfrm>
          <a:prstGeom prst="line">
            <a:avLst/>
          </a:prstGeom>
          <a:ln w="635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6034D258-427B-4326-9D23-BAA6D0632E0D}"/>
              </a:ext>
            </a:extLst>
          </p:cNvPr>
          <p:cNvSpPr/>
          <p:nvPr/>
        </p:nvSpPr>
        <p:spPr>
          <a:xfrm>
            <a:off x="4320147" y="1717442"/>
            <a:ext cx="2095500" cy="1871662"/>
          </a:xfrm>
          <a:prstGeom prst="ellipse">
            <a:avLst/>
          </a:prstGeom>
          <a:solidFill>
            <a:srgbClr val="FFC000">
              <a:alpha val="10000"/>
            </a:srgbClr>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575685EB-44AC-4C8F-A43F-EB9F7BD35E63}"/>
              </a:ext>
            </a:extLst>
          </p:cNvPr>
          <p:cNvSpPr txBox="1"/>
          <p:nvPr/>
        </p:nvSpPr>
        <p:spPr>
          <a:xfrm>
            <a:off x="2617529" y="4294103"/>
            <a:ext cx="1988367" cy="461665"/>
          </a:xfrm>
          <a:prstGeom prst="rect">
            <a:avLst/>
          </a:prstGeom>
          <a:solidFill>
            <a:schemeClr val="bg1"/>
          </a:solidFill>
          <a:ln>
            <a:solidFill>
              <a:srgbClr val="FF0000"/>
            </a:solidFill>
          </a:ln>
        </p:spPr>
        <p:txBody>
          <a:bodyPr wrap="square" rtlCol="0">
            <a:spAutoFit/>
          </a:bodyPr>
          <a:lstStyle/>
          <a:p>
            <a:r>
              <a:rPr lang="en-US" sz="2400" b="1" dirty="0">
                <a:solidFill>
                  <a:srgbClr val="FF0000"/>
                </a:solidFill>
              </a:rPr>
              <a:t>Oil Producers</a:t>
            </a:r>
          </a:p>
        </p:txBody>
      </p:sp>
      <p:cxnSp>
        <p:nvCxnSpPr>
          <p:cNvPr id="17" name="Straight Connector 16">
            <a:extLst>
              <a:ext uri="{FF2B5EF4-FFF2-40B4-BE49-F238E27FC236}">
                <a16:creationId xmlns:a16="http://schemas.microsoft.com/office/drawing/2014/main" id="{44AF50C9-403F-47CD-B2A8-CF4357FAB185}"/>
              </a:ext>
            </a:extLst>
          </p:cNvPr>
          <p:cNvCxnSpPr>
            <a:cxnSpLocks/>
            <a:stCxn id="15" idx="3"/>
            <a:endCxn id="16" idx="0"/>
          </p:cNvCxnSpPr>
          <p:nvPr/>
        </p:nvCxnSpPr>
        <p:spPr>
          <a:xfrm flipH="1">
            <a:off x="3611713" y="3315005"/>
            <a:ext cx="1015313" cy="979098"/>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D3D05DC7-FA2E-4536-9721-17A4BEB9FCAB}"/>
              </a:ext>
            </a:extLst>
          </p:cNvPr>
          <p:cNvSpPr txBox="1"/>
          <p:nvPr/>
        </p:nvSpPr>
        <p:spPr>
          <a:xfrm>
            <a:off x="5873981" y="4616172"/>
            <a:ext cx="2461703" cy="430887"/>
          </a:xfrm>
          <a:prstGeom prst="rect">
            <a:avLst/>
          </a:prstGeom>
          <a:noFill/>
        </p:spPr>
        <p:txBody>
          <a:bodyPr wrap="square" rtlCol="0">
            <a:spAutoFit/>
          </a:bodyPr>
          <a:lstStyle/>
          <a:p>
            <a:r>
              <a:rPr lang="en-US" sz="2200"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139332361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0AEA3E4-3484-44D9-9B1B-7B5F51877988}"/>
              </a:ext>
            </a:extLst>
          </p:cNvPr>
          <p:cNvSpPr/>
          <p:nvPr/>
        </p:nvSpPr>
        <p:spPr>
          <a:xfrm>
            <a:off x="3164541" y="3460376"/>
            <a:ext cx="820270" cy="82027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5" name="Rectangle 4">
            <a:extLst>
              <a:ext uri="{FF2B5EF4-FFF2-40B4-BE49-F238E27FC236}">
                <a16:creationId xmlns:a16="http://schemas.microsoft.com/office/drawing/2014/main" id="{7461BC7B-D000-4A28-875D-9CD3A699845F}"/>
              </a:ext>
            </a:extLst>
          </p:cNvPr>
          <p:cNvSpPr/>
          <p:nvPr/>
        </p:nvSpPr>
        <p:spPr>
          <a:xfrm>
            <a:off x="3984811" y="3460376"/>
            <a:ext cx="820270" cy="82027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6" name="Rectangle 5">
            <a:extLst>
              <a:ext uri="{FF2B5EF4-FFF2-40B4-BE49-F238E27FC236}">
                <a16:creationId xmlns:a16="http://schemas.microsoft.com/office/drawing/2014/main" id="{3A70F6B8-6103-499B-9F6A-F909E0691010}"/>
              </a:ext>
            </a:extLst>
          </p:cNvPr>
          <p:cNvSpPr/>
          <p:nvPr/>
        </p:nvSpPr>
        <p:spPr>
          <a:xfrm>
            <a:off x="4805081" y="3460376"/>
            <a:ext cx="820270" cy="820270"/>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0.34</a:t>
            </a:r>
          </a:p>
        </p:txBody>
      </p:sp>
      <p:sp>
        <p:nvSpPr>
          <p:cNvPr id="7" name="Rectangle 6">
            <a:extLst>
              <a:ext uri="{FF2B5EF4-FFF2-40B4-BE49-F238E27FC236}">
                <a16:creationId xmlns:a16="http://schemas.microsoft.com/office/drawing/2014/main" id="{9F8AC3B2-CC7F-4FFF-8181-B9EAE58D2B98}"/>
              </a:ext>
            </a:extLst>
          </p:cNvPr>
          <p:cNvSpPr/>
          <p:nvPr/>
        </p:nvSpPr>
        <p:spPr>
          <a:xfrm>
            <a:off x="5625351" y="3460376"/>
            <a:ext cx="820270" cy="820270"/>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0.75</a:t>
            </a:r>
          </a:p>
        </p:txBody>
      </p:sp>
      <p:sp>
        <p:nvSpPr>
          <p:cNvPr id="8" name="Rectangle 7">
            <a:extLst>
              <a:ext uri="{FF2B5EF4-FFF2-40B4-BE49-F238E27FC236}">
                <a16:creationId xmlns:a16="http://schemas.microsoft.com/office/drawing/2014/main" id="{6C5D54F9-7FD5-4460-9AA5-9B0B468C02F9}"/>
              </a:ext>
            </a:extLst>
          </p:cNvPr>
          <p:cNvSpPr/>
          <p:nvPr/>
        </p:nvSpPr>
        <p:spPr>
          <a:xfrm>
            <a:off x="6445621" y="3460376"/>
            <a:ext cx="820270" cy="82027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9" name="Rectangle 8">
            <a:extLst>
              <a:ext uri="{FF2B5EF4-FFF2-40B4-BE49-F238E27FC236}">
                <a16:creationId xmlns:a16="http://schemas.microsoft.com/office/drawing/2014/main" id="{82F79C53-62BB-47DE-8F63-3DEDE95C602F}"/>
              </a:ext>
            </a:extLst>
          </p:cNvPr>
          <p:cNvSpPr/>
          <p:nvPr/>
        </p:nvSpPr>
        <p:spPr>
          <a:xfrm>
            <a:off x="7265891" y="3460376"/>
            <a:ext cx="820270" cy="820270"/>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0.10</a:t>
            </a:r>
          </a:p>
        </p:txBody>
      </p:sp>
      <p:sp>
        <p:nvSpPr>
          <p:cNvPr id="10" name="Rectangle 9">
            <a:extLst>
              <a:ext uri="{FF2B5EF4-FFF2-40B4-BE49-F238E27FC236}">
                <a16:creationId xmlns:a16="http://schemas.microsoft.com/office/drawing/2014/main" id="{7B55BB22-158F-418A-A54A-9F732E10BF7E}"/>
              </a:ext>
            </a:extLst>
          </p:cNvPr>
          <p:cNvSpPr/>
          <p:nvPr/>
        </p:nvSpPr>
        <p:spPr>
          <a:xfrm>
            <a:off x="8086161" y="3460376"/>
            <a:ext cx="820270" cy="82027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11" name="Rectangle 10">
            <a:extLst>
              <a:ext uri="{FF2B5EF4-FFF2-40B4-BE49-F238E27FC236}">
                <a16:creationId xmlns:a16="http://schemas.microsoft.com/office/drawing/2014/main" id="{8F5C4ECC-277B-4FBA-A9C9-4AE22B6B4F42}"/>
              </a:ext>
            </a:extLst>
          </p:cNvPr>
          <p:cNvSpPr/>
          <p:nvPr/>
        </p:nvSpPr>
        <p:spPr>
          <a:xfrm>
            <a:off x="8906431" y="3460376"/>
            <a:ext cx="820270" cy="82027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12" name="Rectangle 11">
            <a:extLst>
              <a:ext uri="{FF2B5EF4-FFF2-40B4-BE49-F238E27FC236}">
                <a16:creationId xmlns:a16="http://schemas.microsoft.com/office/drawing/2014/main" id="{D2711AFE-1CE3-48A4-BA56-E9F28ACBBA24}"/>
              </a:ext>
            </a:extLst>
          </p:cNvPr>
          <p:cNvSpPr/>
          <p:nvPr/>
        </p:nvSpPr>
        <p:spPr>
          <a:xfrm>
            <a:off x="9726701" y="3460376"/>
            <a:ext cx="820270" cy="82027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13" name="Rectangle 12">
            <a:extLst>
              <a:ext uri="{FF2B5EF4-FFF2-40B4-BE49-F238E27FC236}">
                <a16:creationId xmlns:a16="http://schemas.microsoft.com/office/drawing/2014/main" id="{FDDE6C6E-4A56-4FE1-BB8D-E0B2547691BB}"/>
              </a:ext>
            </a:extLst>
          </p:cNvPr>
          <p:cNvSpPr/>
          <p:nvPr/>
        </p:nvSpPr>
        <p:spPr>
          <a:xfrm>
            <a:off x="10546971" y="3460376"/>
            <a:ext cx="820270" cy="820270"/>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0.87</a:t>
            </a:r>
          </a:p>
        </p:txBody>
      </p:sp>
      <p:sp>
        <p:nvSpPr>
          <p:cNvPr id="14" name="Rectangle 13">
            <a:extLst>
              <a:ext uri="{FF2B5EF4-FFF2-40B4-BE49-F238E27FC236}">
                <a16:creationId xmlns:a16="http://schemas.microsoft.com/office/drawing/2014/main" id="{CE46E1ED-6E9A-49E2-A567-C926998AF06E}"/>
              </a:ext>
            </a:extLst>
          </p:cNvPr>
          <p:cNvSpPr/>
          <p:nvPr/>
        </p:nvSpPr>
        <p:spPr>
          <a:xfrm>
            <a:off x="3164541" y="2393576"/>
            <a:ext cx="820270" cy="82027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15" name="Rectangle 14">
            <a:extLst>
              <a:ext uri="{FF2B5EF4-FFF2-40B4-BE49-F238E27FC236}">
                <a16:creationId xmlns:a16="http://schemas.microsoft.com/office/drawing/2014/main" id="{DB269219-627E-407D-8EFB-6635E10E7E91}"/>
              </a:ext>
            </a:extLst>
          </p:cNvPr>
          <p:cNvSpPr/>
          <p:nvPr/>
        </p:nvSpPr>
        <p:spPr>
          <a:xfrm>
            <a:off x="3984811" y="2393576"/>
            <a:ext cx="820270" cy="82027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16" name="Rectangle 15">
            <a:extLst>
              <a:ext uri="{FF2B5EF4-FFF2-40B4-BE49-F238E27FC236}">
                <a16:creationId xmlns:a16="http://schemas.microsoft.com/office/drawing/2014/main" id="{776B2CED-F2EE-4EEA-A904-434F83B3287D}"/>
              </a:ext>
            </a:extLst>
          </p:cNvPr>
          <p:cNvSpPr/>
          <p:nvPr/>
        </p:nvSpPr>
        <p:spPr>
          <a:xfrm>
            <a:off x="4805081" y="2393576"/>
            <a:ext cx="820270" cy="820270"/>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0.32</a:t>
            </a:r>
          </a:p>
        </p:txBody>
      </p:sp>
      <p:sp>
        <p:nvSpPr>
          <p:cNvPr id="17" name="Rectangle 16">
            <a:extLst>
              <a:ext uri="{FF2B5EF4-FFF2-40B4-BE49-F238E27FC236}">
                <a16:creationId xmlns:a16="http://schemas.microsoft.com/office/drawing/2014/main" id="{2D56B4FF-40D5-44B4-879B-A2AC1DC4B2E6}"/>
              </a:ext>
            </a:extLst>
          </p:cNvPr>
          <p:cNvSpPr/>
          <p:nvPr/>
        </p:nvSpPr>
        <p:spPr>
          <a:xfrm>
            <a:off x="5625351" y="2393576"/>
            <a:ext cx="820270" cy="820270"/>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0.79</a:t>
            </a:r>
          </a:p>
        </p:txBody>
      </p:sp>
      <p:sp>
        <p:nvSpPr>
          <p:cNvPr id="18" name="Rectangle 17">
            <a:extLst>
              <a:ext uri="{FF2B5EF4-FFF2-40B4-BE49-F238E27FC236}">
                <a16:creationId xmlns:a16="http://schemas.microsoft.com/office/drawing/2014/main" id="{F8BD4A53-261E-4717-B688-E9CF0DE0E553}"/>
              </a:ext>
            </a:extLst>
          </p:cNvPr>
          <p:cNvSpPr/>
          <p:nvPr/>
        </p:nvSpPr>
        <p:spPr>
          <a:xfrm>
            <a:off x="6445621" y="2393576"/>
            <a:ext cx="820270" cy="82027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19" name="Rectangle 18">
            <a:extLst>
              <a:ext uri="{FF2B5EF4-FFF2-40B4-BE49-F238E27FC236}">
                <a16:creationId xmlns:a16="http://schemas.microsoft.com/office/drawing/2014/main" id="{700ECBC3-67F5-4A6E-9242-C5C3C50D170F}"/>
              </a:ext>
            </a:extLst>
          </p:cNvPr>
          <p:cNvSpPr/>
          <p:nvPr/>
        </p:nvSpPr>
        <p:spPr>
          <a:xfrm>
            <a:off x="7265891" y="2393576"/>
            <a:ext cx="820270" cy="820270"/>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0.05</a:t>
            </a:r>
          </a:p>
        </p:txBody>
      </p:sp>
      <p:sp>
        <p:nvSpPr>
          <p:cNvPr id="20" name="Rectangle 19">
            <a:extLst>
              <a:ext uri="{FF2B5EF4-FFF2-40B4-BE49-F238E27FC236}">
                <a16:creationId xmlns:a16="http://schemas.microsoft.com/office/drawing/2014/main" id="{5F4770DF-9132-4D6D-8B79-D164B1058103}"/>
              </a:ext>
            </a:extLst>
          </p:cNvPr>
          <p:cNvSpPr/>
          <p:nvPr/>
        </p:nvSpPr>
        <p:spPr>
          <a:xfrm>
            <a:off x="8086161" y="2393576"/>
            <a:ext cx="820270" cy="820270"/>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0.10</a:t>
            </a:r>
          </a:p>
        </p:txBody>
      </p:sp>
      <p:sp>
        <p:nvSpPr>
          <p:cNvPr id="21" name="Rectangle 20">
            <a:extLst>
              <a:ext uri="{FF2B5EF4-FFF2-40B4-BE49-F238E27FC236}">
                <a16:creationId xmlns:a16="http://schemas.microsoft.com/office/drawing/2014/main" id="{44C9D09C-28C3-4F45-94B1-836E3EFC4F9F}"/>
              </a:ext>
            </a:extLst>
          </p:cNvPr>
          <p:cNvSpPr/>
          <p:nvPr/>
        </p:nvSpPr>
        <p:spPr>
          <a:xfrm>
            <a:off x="8906431" y="2393576"/>
            <a:ext cx="820270" cy="82027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22" name="Rectangle 21">
            <a:extLst>
              <a:ext uri="{FF2B5EF4-FFF2-40B4-BE49-F238E27FC236}">
                <a16:creationId xmlns:a16="http://schemas.microsoft.com/office/drawing/2014/main" id="{6A47CDA3-A1EA-4614-9D4F-37B4BE1A29E2}"/>
              </a:ext>
            </a:extLst>
          </p:cNvPr>
          <p:cNvSpPr/>
          <p:nvPr/>
        </p:nvSpPr>
        <p:spPr>
          <a:xfrm>
            <a:off x="9726701" y="2393576"/>
            <a:ext cx="820270" cy="82027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23" name="Rectangle 22">
            <a:extLst>
              <a:ext uri="{FF2B5EF4-FFF2-40B4-BE49-F238E27FC236}">
                <a16:creationId xmlns:a16="http://schemas.microsoft.com/office/drawing/2014/main" id="{0A27830C-9B3D-45D6-84F7-EA2C1F760C6A}"/>
              </a:ext>
            </a:extLst>
          </p:cNvPr>
          <p:cNvSpPr/>
          <p:nvPr/>
        </p:nvSpPr>
        <p:spPr>
          <a:xfrm>
            <a:off x="10546971" y="2393576"/>
            <a:ext cx="820270" cy="820270"/>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0.91</a:t>
            </a:r>
          </a:p>
        </p:txBody>
      </p:sp>
      <p:sp>
        <p:nvSpPr>
          <p:cNvPr id="24" name="TextBox 23">
            <a:extLst>
              <a:ext uri="{FF2B5EF4-FFF2-40B4-BE49-F238E27FC236}">
                <a16:creationId xmlns:a16="http://schemas.microsoft.com/office/drawing/2014/main" id="{6C4F49D1-4E16-4C77-B6AA-54152824E072}"/>
              </a:ext>
            </a:extLst>
          </p:cNvPr>
          <p:cNvSpPr txBox="1"/>
          <p:nvPr/>
        </p:nvSpPr>
        <p:spPr>
          <a:xfrm>
            <a:off x="1483659" y="2572871"/>
            <a:ext cx="1465729" cy="461665"/>
          </a:xfrm>
          <a:prstGeom prst="rect">
            <a:avLst/>
          </a:prstGeom>
          <a:noFill/>
        </p:spPr>
        <p:txBody>
          <a:bodyPr wrap="square" rtlCol="0">
            <a:spAutoFit/>
          </a:bodyPr>
          <a:lstStyle/>
          <a:p>
            <a:r>
              <a:rPr lang="en-US" sz="2400" b="1" dirty="0">
                <a:solidFill>
                  <a:schemeClr val="accent1">
                    <a:lumMod val="75000"/>
                  </a:schemeClr>
                </a:solidFill>
                <a:effectLst>
                  <a:outerShdw blurRad="38100" dist="38100" dir="2700000" algn="tl">
                    <a:srgbClr val="000000">
                      <a:alpha val="43137"/>
                    </a:srgbClr>
                  </a:outerShdw>
                </a:effectLst>
              </a:rPr>
              <a:t>Achieve</a:t>
            </a:r>
          </a:p>
        </p:txBody>
      </p:sp>
      <p:sp>
        <p:nvSpPr>
          <p:cNvPr id="25" name="TextBox 24">
            <a:extLst>
              <a:ext uri="{FF2B5EF4-FFF2-40B4-BE49-F238E27FC236}">
                <a16:creationId xmlns:a16="http://schemas.microsoft.com/office/drawing/2014/main" id="{F891BAF6-2740-4545-9E93-05B83AF3E5E9}"/>
              </a:ext>
            </a:extLst>
          </p:cNvPr>
          <p:cNvSpPr txBox="1"/>
          <p:nvPr/>
        </p:nvSpPr>
        <p:spPr>
          <a:xfrm>
            <a:off x="1483658" y="3639678"/>
            <a:ext cx="1465729" cy="461665"/>
          </a:xfrm>
          <a:prstGeom prst="rect">
            <a:avLst/>
          </a:prstGeom>
          <a:noFill/>
        </p:spPr>
        <p:txBody>
          <a:bodyPr wrap="square" rtlCol="0">
            <a:spAutoFit/>
          </a:bodyPr>
          <a:lstStyle/>
          <a:p>
            <a:r>
              <a:rPr lang="en-US" sz="2400" b="1" dirty="0">
                <a:solidFill>
                  <a:schemeClr val="accent1">
                    <a:lumMod val="75000"/>
                  </a:schemeClr>
                </a:solidFill>
                <a:effectLst>
                  <a:outerShdw blurRad="38100" dist="38100" dir="2700000" algn="tl">
                    <a:srgbClr val="000000">
                      <a:alpha val="43137"/>
                    </a:srgbClr>
                  </a:outerShdw>
                </a:effectLst>
              </a:rPr>
              <a:t>Success</a:t>
            </a:r>
          </a:p>
        </p:txBody>
      </p:sp>
      <p:sp>
        <p:nvSpPr>
          <p:cNvPr id="26" name="TextBox 25">
            <a:extLst>
              <a:ext uri="{FF2B5EF4-FFF2-40B4-BE49-F238E27FC236}">
                <a16:creationId xmlns:a16="http://schemas.microsoft.com/office/drawing/2014/main" id="{C624CAFE-C4BE-4E17-A9FF-5F930AB16E94}"/>
              </a:ext>
            </a:extLst>
          </p:cNvPr>
          <p:cNvSpPr txBox="1"/>
          <p:nvPr/>
        </p:nvSpPr>
        <p:spPr>
          <a:xfrm>
            <a:off x="2695184" y="3197440"/>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27" name="TextBox 26">
            <a:extLst>
              <a:ext uri="{FF2B5EF4-FFF2-40B4-BE49-F238E27FC236}">
                <a16:creationId xmlns:a16="http://schemas.microsoft.com/office/drawing/2014/main" id="{216CA694-AB29-412A-B3D0-30BF0A43D4FE}"/>
              </a:ext>
            </a:extLst>
          </p:cNvPr>
          <p:cNvSpPr txBox="1"/>
          <p:nvPr/>
        </p:nvSpPr>
        <p:spPr>
          <a:xfrm>
            <a:off x="6599112" y="3197440"/>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386595736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A812BA6C-39D6-4C53-B90C-6B0290BB9E4D}"/>
              </a:ext>
            </a:extLst>
          </p:cNvPr>
          <p:cNvGrpSpPr/>
          <p:nvPr/>
        </p:nvGrpSpPr>
        <p:grpSpPr>
          <a:xfrm>
            <a:off x="570089" y="2315306"/>
            <a:ext cx="4141693" cy="1887070"/>
            <a:chOff x="1483658" y="2393576"/>
            <a:chExt cx="4141693" cy="1887070"/>
          </a:xfrm>
        </p:grpSpPr>
        <p:sp>
          <p:nvSpPr>
            <p:cNvPr id="4" name="Rectangle 3">
              <a:extLst>
                <a:ext uri="{FF2B5EF4-FFF2-40B4-BE49-F238E27FC236}">
                  <a16:creationId xmlns:a16="http://schemas.microsoft.com/office/drawing/2014/main" id="{76CA8BD8-6C58-418E-BFC6-01EBA156428F}"/>
                </a:ext>
              </a:extLst>
            </p:cNvPr>
            <p:cNvSpPr/>
            <p:nvPr/>
          </p:nvSpPr>
          <p:spPr>
            <a:xfrm>
              <a:off x="3164541" y="3460376"/>
              <a:ext cx="820270" cy="820270"/>
            </a:xfrm>
            <a:prstGeom prst="rect">
              <a:avLst/>
            </a:prstGeom>
            <a:solidFill>
              <a:srgbClr val="99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0.51</a:t>
              </a:r>
            </a:p>
          </p:txBody>
        </p:sp>
        <p:sp>
          <p:nvSpPr>
            <p:cNvPr id="5" name="Rectangle 4">
              <a:extLst>
                <a:ext uri="{FF2B5EF4-FFF2-40B4-BE49-F238E27FC236}">
                  <a16:creationId xmlns:a16="http://schemas.microsoft.com/office/drawing/2014/main" id="{982B3439-2F3D-493B-B7D5-394A35FDF454}"/>
                </a:ext>
              </a:extLst>
            </p:cNvPr>
            <p:cNvSpPr/>
            <p:nvPr/>
          </p:nvSpPr>
          <p:spPr>
            <a:xfrm>
              <a:off x="3984811" y="3460376"/>
              <a:ext cx="820270" cy="820270"/>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0.91</a:t>
              </a:r>
            </a:p>
          </p:txBody>
        </p:sp>
        <p:sp>
          <p:nvSpPr>
            <p:cNvPr id="6" name="Rectangle 5">
              <a:extLst>
                <a:ext uri="{FF2B5EF4-FFF2-40B4-BE49-F238E27FC236}">
                  <a16:creationId xmlns:a16="http://schemas.microsoft.com/office/drawing/2014/main" id="{D57916FE-76FA-41AB-8E54-46BC98C83B86}"/>
                </a:ext>
              </a:extLst>
            </p:cNvPr>
            <p:cNvSpPr/>
            <p:nvPr/>
          </p:nvSpPr>
          <p:spPr>
            <a:xfrm>
              <a:off x="4805081" y="3460376"/>
              <a:ext cx="820270" cy="82027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0.65</a:t>
              </a:r>
            </a:p>
          </p:txBody>
        </p:sp>
        <p:sp>
          <p:nvSpPr>
            <p:cNvPr id="7" name="Rectangle 6">
              <a:extLst>
                <a:ext uri="{FF2B5EF4-FFF2-40B4-BE49-F238E27FC236}">
                  <a16:creationId xmlns:a16="http://schemas.microsoft.com/office/drawing/2014/main" id="{6A02CFA8-2B99-4596-849C-B13F0992F5A6}"/>
                </a:ext>
              </a:extLst>
            </p:cNvPr>
            <p:cNvSpPr/>
            <p:nvPr/>
          </p:nvSpPr>
          <p:spPr>
            <a:xfrm>
              <a:off x="3164541" y="2393576"/>
              <a:ext cx="820270" cy="820270"/>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0.11</a:t>
              </a:r>
            </a:p>
          </p:txBody>
        </p:sp>
        <p:sp>
          <p:nvSpPr>
            <p:cNvPr id="8" name="Rectangle 7">
              <a:extLst>
                <a:ext uri="{FF2B5EF4-FFF2-40B4-BE49-F238E27FC236}">
                  <a16:creationId xmlns:a16="http://schemas.microsoft.com/office/drawing/2014/main" id="{C00074E7-2BD8-40A7-A6B7-6A8CD80BC621}"/>
                </a:ext>
              </a:extLst>
            </p:cNvPr>
            <p:cNvSpPr/>
            <p:nvPr/>
          </p:nvSpPr>
          <p:spPr>
            <a:xfrm>
              <a:off x="3984811" y="2393576"/>
              <a:ext cx="820270" cy="820270"/>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0.34</a:t>
              </a:r>
            </a:p>
          </p:txBody>
        </p:sp>
        <p:sp>
          <p:nvSpPr>
            <p:cNvPr id="9" name="Rectangle 8">
              <a:extLst>
                <a:ext uri="{FF2B5EF4-FFF2-40B4-BE49-F238E27FC236}">
                  <a16:creationId xmlns:a16="http://schemas.microsoft.com/office/drawing/2014/main" id="{45E0294E-FFB2-4D4D-B639-25AF415212AD}"/>
                </a:ext>
              </a:extLst>
            </p:cNvPr>
            <p:cNvSpPr/>
            <p:nvPr/>
          </p:nvSpPr>
          <p:spPr>
            <a:xfrm>
              <a:off x="4805081" y="2393576"/>
              <a:ext cx="820270" cy="82027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0.54</a:t>
              </a:r>
            </a:p>
          </p:txBody>
        </p:sp>
        <p:sp>
          <p:nvSpPr>
            <p:cNvPr id="10" name="TextBox 9">
              <a:extLst>
                <a:ext uri="{FF2B5EF4-FFF2-40B4-BE49-F238E27FC236}">
                  <a16:creationId xmlns:a16="http://schemas.microsoft.com/office/drawing/2014/main" id="{02877F22-152D-4B51-84E7-0C7E304F55A3}"/>
                </a:ext>
              </a:extLst>
            </p:cNvPr>
            <p:cNvSpPr txBox="1"/>
            <p:nvPr/>
          </p:nvSpPr>
          <p:spPr>
            <a:xfrm>
              <a:off x="1483659" y="2572871"/>
              <a:ext cx="1465729" cy="461665"/>
            </a:xfrm>
            <a:prstGeom prst="rect">
              <a:avLst/>
            </a:prstGeom>
            <a:noFill/>
          </p:spPr>
          <p:txBody>
            <a:bodyPr wrap="square" rtlCol="0">
              <a:spAutoFit/>
            </a:bodyPr>
            <a:lstStyle/>
            <a:p>
              <a:r>
                <a:rPr lang="en-US" sz="2400" b="1" dirty="0">
                  <a:solidFill>
                    <a:schemeClr val="accent1">
                      <a:lumMod val="75000"/>
                    </a:schemeClr>
                  </a:solidFill>
                  <a:effectLst>
                    <a:outerShdw blurRad="38100" dist="38100" dir="2700000" algn="tl">
                      <a:srgbClr val="000000">
                        <a:alpha val="43137"/>
                      </a:srgbClr>
                    </a:outerShdw>
                  </a:effectLst>
                </a:rPr>
                <a:t>Achieve</a:t>
              </a:r>
            </a:p>
          </p:txBody>
        </p:sp>
        <p:sp>
          <p:nvSpPr>
            <p:cNvPr id="11" name="TextBox 10">
              <a:extLst>
                <a:ext uri="{FF2B5EF4-FFF2-40B4-BE49-F238E27FC236}">
                  <a16:creationId xmlns:a16="http://schemas.microsoft.com/office/drawing/2014/main" id="{13CBE9A2-7F28-41D0-AD0E-7D3E2497CC20}"/>
                </a:ext>
              </a:extLst>
            </p:cNvPr>
            <p:cNvSpPr txBox="1"/>
            <p:nvPr/>
          </p:nvSpPr>
          <p:spPr>
            <a:xfrm>
              <a:off x="1483658" y="3639678"/>
              <a:ext cx="1465729" cy="461665"/>
            </a:xfrm>
            <a:prstGeom prst="rect">
              <a:avLst/>
            </a:prstGeom>
            <a:noFill/>
          </p:spPr>
          <p:txBody>
            <a:bodyPr wrap="square" rtlCol="0">
              <a:spAutoFit/>
            </a:bodyPr>
            <a:lstStyle/>
            <a:p>
              <a:r>
                <a:rPr lang="en-US" sz="2400" b="1" dirty="0">
                  <a:solidFill>
                    <a:schemeClr val="accent1">
                      <a:lumMod val="75000"/>
                    </a:schemeClr>
                  </a:solidFill>
                  <a:effectLst>
                    <a:outerShdw blurRad="38100" dist="38100" dir="2700000" algn="tl">
                      <a:srgbClr val="000000">
                        <a:alpha val="43137"/>
                      </a:srgbClr>
                    </a:outerShdw>
                  </a:effectLst>
                </a:rPr>
                <a:t>Success</a:t>
              </a:r>
            </a:p>
          </p:txBody>
        </p:sp>
      </p:grpSp>
      <p:grpSp>
        <p:nvGrpSpPr>
          <p:cNvPr id="25" name="Group 24">
            <a:extLst>
              <a:ext uri="{FF2B5EF4-FFF2-40B4-BE49-F238E27FC236}">
                <a16:creationId xmlns:a16="http://schemas.microsoft.com/office/drawing/2014/main" id="{3B40A930-0098-409A-9559-269E9EB5B63C}"/>
              </a:ext>
            </a:extLst>
          </p:cNvPr>
          <p:cNvGrpSpPr/>
          <p:nvPr/>
        </p:nvGrpSpPr>
        <p:grpSpPr>
          <a:xfrm>
            <a:off x="5317432" y="1127887"/>
            <a:ext cx="4750494" cy="4346512"/>
            <a:chOff x="5264362" y="475324"/>
            <a:chExt cx="6082639" cy="5565372"/>
          </a:xfrm>
        </p:grpSpPr>
        <p:cxnSp>
          <p:nvCxnSpPr>
            <p:cNvPr id="13" name="Straight Arrow Connector 12">
              <a:extLst>
                <a:ext uri="{FF2B5EF4-FFF2-40B4-BE49-F238E27FC236}">
                  <a16:creationId xmlns:a16="http://schemas.microsoft.com/office/drawing/2014/main" id="{DAA075A4-560D-4929-98B1-EBBB3EC5F975}"/>
                </a:ext>
              </a:extLst>
            </p:cNvPr>
            <p:cNvCxnSpPr>
              <a:cxnSpLocks/>
            </p:cNvCxnSpPr>
            <p:nvPr/>
          </p:nvCxnSpPr>
          <p:spPr>
            <a:xfrm>
              <a:off x="7163214" y="4311396"/>
              <a:ext cx="3836072" cy="0"/>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217CFBD6-12AC-4CDF-99B7-699C0A776287}"/>
                </a:ext>
              </a:extLst>
            </p:cNvPr>
            <p:cNvCxnSpPr>
              <a:cxnSpLocks/>
            </p:cNvCxnSpPr>
            <p:nvPr/>
          </p:nvCxnSpPr>
          <p:spPr>
            <a:xfrm flipV="1">
              <a:off x="7163214" y="475324"/>
              <a:ext cx="0" cy="3836072"/>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0C4704B7-6722-4414-8E94-6429B3E4A349}"/>
                </a:ext>
              </a:extLst>
            </p:cNvPr>
            <p:cNvSpPr txBox="1"/>
            <p:nvPr/>
          </p:nvSpPr>
          <p:spPr>
            <a:xfrm>
              <a:off x="10103005" y="4441393"/>
              <a:ext cx="1243996" cy="354676"/>
            </a:xfrm>
            <a:prstGeom prst="rect">
              <a:avLst/>
            </a:prstGeom>
            <a:noFill/>
          </p:spPr>
          <p:txBody>
            <a:bodyPr wrap="square" rtlCol="0">
              <a:spAutoFit/>
            </a:bodyPr>
            <a:lstStyle/>
            <a:p>
              <a:r>
                <a:rPr lang="en-US" sz="1200" dirty="0"/>
                <a:t>Dimension 1</a:t>
              </a:r>
            </a:p>
          </p:txBody>
        </p:sp>
        <p:sp>
          <p:nvSpPr>
            <p:cNvPr id="16" name="TextBox 15">
              <a:extLst>
                <a:ext uri="{FF2B5EF4-FFF2-40B4-BE49-F238E27FC236}">
                  <a16:creationId xmlns:a16="http://schemas.microsoft.com/office/drawing/2014/main" id="{A25C9A69-98A3-4B13-9A38-656B9827D6D6}"/>
                </a:ext>
              </a:extLst>
            </p:cNvPr>
            <p:cNvSpPr txBox="1"/>
            <p:nvPr/>
          </p:nvSpPr>
          <p:spPr>
            <a:xfrm rot="16200000">
              <a:off x="6274675" y="963813"/>
              <a:ext cx="1261558" cy="354676"/>
            </a:xfrm>
            <a:prstGeom prst="rect">
              <a:avLst/>
            </a:prstGeom>
            <a:noFill/>
          </p:spPr>
          <p:txBody>
            <a:bodyPr wrap="square" rtlCol="0">
              <a:spAutoFit/>
            </a:bodyPr>
            <a:lstStyle/>
            <a:p>
              <a:r>
                <a:rPr lang="en-US" sz="1200" dirty="0"/>
                <a:t>Dimension 3</a:t>
              </a:r>
            </a:p>
          </p:txBody>
        </p:sp>
        <p:cxnSp>
          <p:nvCxnSpPr>
            <p:cNvPr id="17" name="Straight Arrow Connector 16">
              <a:extLst>
                <a:ext uri="{FF2B5EF4-FFF2-40B4-BE49-F238E27FC236}">
                  <a16:creationId xmlns:a16="http://schemas.microsoft.com/office/drawing/2014/main" id="{DA14AE16-B20D-4087-BC5F-253E1222CBC5}"/>
                </a:ext>
              </a:extLst>
            </p:cNvPr>
            <p:cNvCxnSpPr>
              <a:cxnSpLocks/>
            </p:cNvCxnSpPr>
            <p:nvPr/>
          </p:nvCxnSpPr>
          <p:spPr>
            <a:xfrm flipH="1">
              <a:off x="6135787" y="4309250"/>
              <a:ext cx="1023275" cy="1558735"/>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93921000-A586-45C7-88D9-F7E35F1A2095}"/>
                </a:ext>
              </a:extLst>
            </p:cNvPr>
            <p:cNvSpPr txBox="1"/>
            <p:nvPr/>
          </p:nvSpPr>
          <p:spPr>
            <a:xfrm rot="18220079">
              <a:off x="6171112" y="5232579"/>
              <a:ext cx="1261558" cy="354676"/>
            </a:xfrm>
            <a:prstGeom prst="rect">
              <a:avLst/>
            </a:prstGeom>
            <a:noFill/>
          </p:spPr>
          <p:txBody>
            <a:bodyPr wrap="square" rtlCol="0">
              <a:spAutoFit/>
            </a:bodyPr>
            <a:lstStyle/>
            <a:p>
              <a:r>
                <a:rPr lang="en-US" sz="1200" dirty="0"/>
                <a:t>Dimension 2</a:t>
              </a:r>
            </a:p>
          </p:txBody>
        </p:sp>
        <p:sp>
          <p:nvSpPr>
            <p:cNvPr id="19" name="Oval 18">
              <a:extLst>
                <a:ext uri="{FF2B5EF4-FFF2-40B4-BE49-F238E27FC236}">
                  <a16:creationId xmlns:a16="http://schemas.microsoft.com/office/drawing/2014/main" id="{D5AE6172-E288-4B1C-A282-C37E3499AAA4}"/>
                </a:ext>
              </a:extLst>
            </p:cNvPr>
            <p:cNvSpPr/>
            <p:nvPr/>
          </p:nvSpPr>
          <p:spPr>
            <a:xfrm>
              <a:off x="9614647" y="2546604"/>
              <a:ext cx="156879" cy="15687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0C6A7435-D4AE-41A5-837A-E3252A734542}"/>
                </a:ext>
              </a:extLst>
            </p:cNvPr>
            <p:cNvSpPr/>
            <p:nvPr/>
          </p:nvSpPr>
          <p:spPr>
            <a:xfrm>
              <a:off x="6324124" y="3501328"/>
              <a:ext cx="156879" cy="15687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7C4E037A-69C5-4779-941A-AFBCD3083FB9}"/>
                </a:ext>
              </a:extLst>
            </p:cNvPr>
            <p:cNvSpPr txBox="1"/>
            <p:nvPr/>
          </p:nvSpPr>
          <p:spPr>
            <a:xfrm>
              <a:off x="9081250" y="1981741"/>
              <a:ext cx="1465729" cy="512310"/>
            </a:xfrm>
            <a:prstGeom prst="rect">
              <a:avLst/>
            </a:prstGeom>
            <a:noFill/>
          </p:spPr>
          <p:txBody>
            <a:bodyPr wrap="square" rtlCol="0">
              <a:spAutoFit/>
            </a:bodyPr>
            <a:lstStyle/>
            <a:p>
              <a:r>
                <a:rPr lang="en-US" sz="2000" b="1" dirty="0">
                  <a:solidFill>
                    <a:schemeClr val="accent1">
                      <a:lumMod val="75000"/>
                    </a:schemeClr>
                  </a:solidFill>
                  <a:effectLst>
                    <a:outerShdw blurRad="38100" dist="38100" dir="2700000" algn="tl">
                      <a:srgbClr val="000000">
                        <a:alpha val="43137"/>
                      </a:srgbClr>
                    </a:outerShdw>
                  </a:effectLst>
                </a:rPr>
                <a:t>Achieve</a:t>
              </a:r>
            </a:p>
          </p:txBody>
        </p:sp>
        <p:sp>
          <p:nvSpPr>
            <p:cNvPr id="22" name="TextBox 21">
              <a:extLst>
                <a:ext uri="{FF2B5EF4-FFF2-40B4-BE49-F238E27FC236}">
                  <a16:creationId xmlns:a16="http://schemas.microsoft.com/office/drawing/2014/main" id="{3A7409E1-7518-4085-B268-620039C9329A}"/>
                </a:ext>
              </a:extLst>
            </p:cNvPr>
            <p:cNvSpPr txBox="1"/>
            <p:nvPr/>
          </p:nvSpPr>
          <p:spPr>
            <a:xfrm>
              <a:off x="5264362" y="2663496"/>
              <a:ext cx="1465729" cy="512310"/>
            </a:xfrm>
            <a:prstGeom prst="rect">
              <a:avLst/>
            </a:prstGeom>
            <a:noFill/>
          </p:spPr>
          <p:txBody>
            <a:bodyPr wrap="square" rtlCol="0">
              <a:spAutoFit/>
            </a:bodyPr>
            <a:lstStyle/>
            <a:p>
              <a:r>
                <a:rPr lang="en-US" sz="2000" b="1" dirty="0">
                  <a:solidFill>
                    <a:schemeClr val="accent1">
                      <a:lumMod val="75000"/>
                    </a:schemeClr>
                  </a:solidFill>
                  <a:effectLst>
                    <a:outerShdw blurRad="38100" dist="38100" dir="2700000" algn="tl">
                      <a:srgbClr val="000000">
                        <a:alpha val="43137"/>
                      </a:srgbClr>
                    </a:outerShdw>
                  </a:effectLst>
                </a:rPr>
                <a:t>Success</a:t>
              </a:r>
            </a:p>
          </p:txBody>
        </p:sp>
        <p:cxnSp>
          <p:nvCxnSpPr>
            <p:cNvPr id="24" name="Straight Arrow Connector 23">
              <a:extLst>
                <a:ext uri="{FF2B5EF4-FFF2-40B4-BE49-F238E27FC236}">
                  <a16:creationId xmlns:a16="http://schemas.microsoft.com/office/drawing/2014/main" id="{22900701-C915-4072-9748-9BCA98617404}"/>
                </a:ext>
              </a:extLst>
            </p:cNvPr>
            <p:cNvCxnSpPr>
              <a:stCxn id="20" idx="6"/>
              <a:endCxn id="19" idx="2"/>
            </p:cNvCxnSpPr>
            <p:nvPr/>
          </p:nvCxnSpPr>
          <p:spPr>
            <a:xfrm flipV="1">
              <a:off x="6481003" y="2625044"/>
              <a:ext cx="3133644" cy="954724"/>
            </a:xfrm>
            <a:prstGeom prst="straightConnector1">
              <a:avLst/>
            </a:prstGeom>
            <a:ln w="28575">
              <a:headEnd type="triangle" w="lg" len="med"/>
              <a:tailEnd type="triangle"/>
            </a:ln>
          </p:spPr>
          <p:style>
            <a:lnRef idx="1">
              <a:schemeClr val="accent1"/>
            </a:lnRef>
            <a:fillRef idx="0">
              <a:schemeClr val="accent1"/>
            </a:fillRef>
            <a:effectRef idx="0">
              <a:schemeClr val="accent1"/>
            </a:effectRef>
            <a:fontRef idx="minor">
              <a:schemeClr val="tx1"/>
            </a:fontRef>
          </p:style>
        </p:cxnSp>
      </p:grpSp>
      <p:sp>
        <p:nvSpPr>
          <p:cNvPr id="23" name="TextBox 22">
            <a:extLst>
              <a:ext uri="{FF2B5EF4-FFF2-40B4-BE49-F238E27FC236}">
                <a16:creationId xmlns:a16="http://schemas.microsoft.com/office/drawing/2014/main" id="{43786F1F-9C29-4007-872B-79B8BD6381F5}"/>
              </a:ext>
            </a:extLst>
          </p:cNvPr>
          <p:cNvSpPr txBox="1"/>
          <p:nvPr/>
        </p:nvSpPr>
        <p:spPr>
          <a:xfrm>
            <a:off x="2695184" y="3197440"/>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26" name="TextBox 25">
            <a:extLst>
              <a:ext uri="{FF2B5EF4-FFF2-40B4-BE49-F238E27FC236}">
                <a16:creationId xmlns:a16="http://schemas.microsoft.com/office/drawing/2014/main" id="{AA8BB669-DB99-45F8-A40A-398602BCA483}"/>
              </a:ext>
            </a:extLst>
          </p:cNvPr>
          <p:cNvSpPr txBox="1"/>
          <p:nvPr/>
        </p:nvSpPr>
        <p:spPr>
          <a:xfrm>
            <a:off x="6599112" y="3197440"/>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164749426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3077B0B-A897-4DF1-A0C6-57C95BBA5FCD}"/>
              </a:ext>
            </a:extLst>
          </p:cNvPr>
          <p:cNvPicPr>
            <a:picLocks noChangeAspect="1"/>
          </p:cNvPicPr>
          <p:nvPr/>
        </p:nvPicPr>
        <p:blipFill>
          <a:blip r:embed="rId2"/>
          <a:stretch>
            <a:fillRect/>
          </a:stretch>
        </p:blipFill>
        <p:spPr>
          <a:xfrm>
            <a:off x="3253794" y="1979322"/>
            <a:ext cx="5684411" cy="2899355"/>
          </a:xfrm>
          <a:prstGeom prst="rect">
            <a:avLst/>
          </a:prstGeom>
        </p:spPr>
      </p:pic>
      <p:sp>
        <p:nvSpPr>
          <p:cNvPr id="5" name="TextBox 4">
            <a:extLst>
              <a:ext uri="{FF2B5EF4-FFF2-40B4-BE49-F238E27FC236}">
                <a16:creationId xmlns:a16="http://schemas.microsoft.com/office/drawing/2014/main" id="{E60D31DD-73F3-4DB3-8A94-7C7D5DBFA910}"/>
              </a:ext>
            </a:extLst>
          </p:cNvPr>
          <p:cNvSpPr txBox="1"/>
          <p:nvPr/>
        </p:nvSpPr>
        <p:spPr>
          <a:xfrm>
            <a:off x="4699971" y="3225487"/>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17386366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C177C00B-BE6A-D843-9155-AC01EADB7C02}"/>
              </a:ext>
            </a:extLst>
          </p:cNvPr>
          <p:cNvPicPr>
            <a:picLocks noChangeAspect="1"/>
          </p:cNvPicPr>
          <p:nvPr/>
        </p:nvPicPr>
        <p:blipFill>
          <a:blip r:embed="rId3"/>
          <a:stretch>
            <a:fillRect/>
          </a:stretch>
        </p:blipFill>
        <p:spPr>
          <a:xfrm>
            <a:off x="971550" y="406400"/>
            <a:ext cx="10248900" cy="6045200"/>
          </a:xfrm>
          <a:prstGeom prst="rect">
            <a:avLst/>
          </a:prstGeom>
        </p:spPr>
      </p:pic>
      <p:cxnSp>
        <p:nvCxnSpPr>
          <p:cNvPr id="20" name="Straight Connector 19">
            <a:extLst>
              <a:ext uri="{FF2B5EF4-FFF2-40B4-BE49-F238E27FC236}">
                <a16:creationId xmlns:a16="http://schemas.microsoft.com/office/drawing/2014/main" id="{621D7077-E320-CF44-B5D0-003AF84ED91B}"/>
              </a:ext>
            </a:extLst>
          </p:cNvPr>
          <p:cNvCxnSpPr>
            <a:cxnSpLocks/>
          </p:cNvCxnSpPr>
          <p:nvPr/>
        </p:nvCxnSpPr>
        <p:spPr>
          <a:xfrm>
            <a:off x="641002" y="555256"/>
            <a:ext cx="0" cy="60452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2D936036-8384-6B4D-A234-9726596ACC62}"/>
              </a:ext>
            </a:extLst>
          </p:cNvPr>
          <p:cNvCxnSpPr>
            <a:cxnSpLocks/>
          </p:cNvCxnSpPr>
          <p:nvPr/>
        </p:nvCxnSpPr>
        <p:spPr>
          <a:xfrm flipH="1">
            <a:off x="641002" y="6600456"/>
            <a:ext cx="1090999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7" name="Group 66">
            <a:extLst>
              <a:ext uri="{FF2B5EF4-FFF2-40B4-BE49-F238E27FC236}">
                <a16:creationId xmlns:a16="http://schemas.microsoft.com/office/drawing/2014/main" id="{BA64A4C4-2915-BF41-BBC6-743F6457D129}"/>
              </a:ext>
            </a:extLst>
          </p:cNvPr>
          <p:cNvGrpSpPr/>
          <p:nvPr/>
        </p:nvGrpSpPr>
        <p:grpSpPr>
          <a:xfrm>
            <a:off x="3044149" y="714409"/>
            <a:ext cx="1565555" cy="5737191"/>
            <a:chOff x="3001945" y="714409"/>
            <a:chExt cx="1565555" cy="5737191"/>
          </a:xfrm>
        </p:grpSpPr>
        <p:cxnSp>
          <p:nvCxnSpPr>
            <p:cNvPr id="35" name="Straight Connector 34">
              <a:extLst>
                <a:ext uri="{FF2B5EF4-FFF2-40B4-BE49-F238E27FC236}">
                  <a16:creationId xmlns:a16="http://schemas.microsoft.com/office/drawing/2014/main" id="{1874D9BF-B2A9-E34C-80B8-9956629072D4}"/>
                </a:ext>
              </a:extLst>
            </p:cNvPr>
            <p:cNvCxnSpPr>
              <a:cxnSpLocks/>
            </p:cNvCxnSpPr>
            <p:nvPr/>
          </p:nvCxnSpPr>
          <p:spPr>
            <a:xfrm>
              <a:off x="3001945" y="714409"/>
              <a:ext cx="0" cy="5737191"/>
            </a:xfrm>
            <a:prstGeom prst="line">
              <a:avLst/>
            </a:prstGeom>
            <a:ln w="2222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AC26DDF6-057B-DD42-B14A-DBE3B2E68BE8}"/>
                </a:ext>
              </a:extLst>
            </p:cNvPr>
            <p:cNvCxnSpPr>
              <a:cxnSpLocks/>
            </p:cNvCxnSpPr>
            <p:nvPr/>
          </p:nvCxnSpPr>
          <p:spPr>
            <a:xfrm>
              <a:off x="3554031" y="992315"/>
              <a:ext cx="0" cy="5459285"/>
            </a:xfrm>
            <a:prstGeom prst="line">
              <a:avLst/>
            </a:prstGeom>
            <a:ln w="2222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6769C5E4-745D-6543-8B72-A1A8CF10542F}"/>
                </a:ext>
              </a:extLst>
            </p:cNvPr>
            <p:cNvCxnSpPr>
              <a:cxnSpLocks/>
            </p:cNvCxnSpPr>
            <p:nvPr/>
          </p:nvCxnSpPr>
          <p:spPr>
            <a:xfrm>
              <a:off x="4567500" y="2152357"/>
              <a:ext cx="0" cy="4299243"/>
            </a:xfrm>
            <a:prstGeom prst="line">
              <a:avLst/>
            </a:prstGeom>
            <a:ln w="47625">
              <a:solidFill>
                <a:schemeClr val="accent6"/>
              </a:solidFill>
              <a:prstDash val="sysDash"/>
            </a:ln>
          </p:spPr>
          <p:style>
            <a:lnRef idx="1">
              <a:schemeClr val="accent1"/>
            </a:lnRef>
            <a:fillRef idx="0">
              <a:schemeClr val="accent1"/>
            </a:fillRef>
            <a:effectRef idx="0">
              <a:schemeClr val="accent1"/>
            </a:effectRef>
            <a:fontRef idx="minor">
              <a:schemeClr val="tx1"/>
            </a:fontRef>
          </p:style>
        </p:cxnSp>
      </p:grpSp>
      <p:grpSp>
        <p:nvGrpSpPr>
          <p:cNvPr id="66" name="Group 65">
            <a:extLst>
              <a:ext uri="{FF2B5EF4-FFF2-40B4-BE49-F238E27FC236}">
                <a16:creationId xmlns:a16="http://schemas.microsoft.com/office/drawing/2014/main" id="{52B93FD0-DE7D-034C-8F6D-C8C3DF45CE6C}"/>
              </a:ext>
            </a:extLst>
          </p:cNvPr>
          <p:cNvGrpSpPr/>
          <p:nvPr/>
        </p:nvGrpSpPr>
        <p:grpSpPr>
          <a:xfrm flipH="1">
            <a:off x="7540093" y="711212"/>
            <a:ext cx="1563624" cy="5733288"/>
            <a:chOff x="3154345" y="866809"/>
            <a:chExt cx="1565555" cy="5737191"/>
          </a:xfrm>
        </p:grpSpPr>
        <p:cxnSp>
          <p:nvCxnSpPr>
            <p:cNvPr id="60" name="Straight Connector 59">
              <a:extLst>
                <a:ext uri="{FF2B5EF4-FFF2-40B4-BE49-F238E27FC236}">
                  <a16:creationId xmlns:a16="http://schemas.microsoft.com/office/drawing/2014/main" id="{88BA0818-EF91-3C44-9C65-5228E3E687F1}"/>
                </a:ext>
              </a:extLst>
            </p:cNvPr>
            <p:cNvCxnSpPr>
              <a:cxnSpLocks/>
            </p:cNvCxnSpPr>
            <p:nvPr/>
          </p:nvCxnSpPr>
          <p:spPr>
            <a:xfrm>
              <a:off x="3154345" y="866809"/>
              <a:ext cx="0" cy="5737191"/>
            </a:xfrm>
            <a:prstGeom prst="line">
              <a:avLst/>
            </a:prstGeom>
            <a:ln w="2222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A1762A0E-D2FD-8944-A04F-391F3DA1AD82}"/>
                </a:ext>
              </a:extLst>
            </p:cNvPr>
            <p:cNvCxnSpPr>
              <a:cxnSpLocks/>
            </p:cNvCxnSpPr>
            <p:nvPr/>
          </p:nvCxnSpPr>
          <p:spPr>
            <a:xfrm>
              <a:off x="3706431" y="1144715"/>
              <a:ext cx="0" cy="5459285"/>
            </a:xfrm>
            <a:prstGeom prst="line">
              <a:avLst/>
            </a:prstGeom>
            <a:ln w="2222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184CB365-6539-974C-A773-0F55A4402496}"/>
                </a:ext>
              </a:extLst>
            </p:cNvPr>
            <p:cNvCxnSpPr>
              <a:cxnSpLocks/>
            </p:cNvCxnSpPr>
            <p:nvPr/>
          </p:nvCxnSpPr>
          <p:spPr>
            <a:xfrm>
              <a:off x="4719900" y="2304757"/>
              <a:ext cx="0" cy="4299243"/>
            </a:xfrm>
            <a:prstGeom prst="line">
              <a:avLst/>
            </a:prstGeom>
            <a:ln w="47625">
              <a:solidFill>
                <a:schemeClr val="accent6"/>
              </a:solidFill>
              <a:prstDash val="sysDash"/>
            </a:ln>
          </p:spPr>
          <p:style>
            <a:lnRef idx="1">
              <a:schemeClr val="accent1"/>
            </a:lnRef>
            <a:fillRef idx="0">
              <a:schemeClr val="accent1"/>
            </a:fillRef>
            <a:effectRef idx="0">
              <a:schemeClr val="accent1"/>
            </a:effectRef>
            <a:fontRef idx="minor">
              <a:schemeClr val="tx1"/>
            </a:fontRef>
          </p:style>
        </p:cxnSp>
      </p:grpSp>
      <p:sp>
        <p:nvSpPr>
          <p:cNvPr id="76" name="TextBox 75">
            <a:extLst>
              <a:ext uri="{FF2B5EF4-FFF2-40B4-BE49-F238E27FC236}">
                <a16:creationId xmlns:a16="http://schemas.microsoft.com/office/drawing/2014/main" id="{6FC4B0C0-F756-E146-9A4E-977A00684756}"/>
              </a:ext>
            </a:extLst>
          </p:cNvPr>
          <p:cNvSpPr txBox="1"/>
          <p:nvPr/>
        </p:nvSpPr>
        <p:spPr>
          <a:xfrm>
            <a:off x="2486210" y="173358"/>
            <a:ext cx="1115878" cy="430887"/>
          </a:xfrm>
          <a:prstGeom prst="rect">
            <a:avLst/>
          </a:prstGeom>
          <a:noFill/>
        </p:spPr>
        <p:txBody>
          <a:bodyPr wrap="square" rtlCol="0">
            <a:spAutoFit/>
          </a:bodyPr>
          <a:lstStyle/>
          <a:p>
            <a:pPr algn="ctr"/>
            <a:r>
              <a:rPr lang="en-US" sz="2200" dirty="0"/>
              <a:t>Mode 1</a:t>
            </a:r>
          </a:p>
        </p:txBody>
      </p:sp>
      <p:sp>
        <p:nvSpPr>
          <p:cNvPr id="77" name="TextBox 76">
            <a:extLst>
              <a:ext uri="{FF2B5EF4-FFF2-40B4-BE49-F238E27FC236}">
                <a16:creationId xmlns:a16="http://schemas.microsoft.com/office/drawing/2014/main" id="{1DA43B9B-6EE1-F447-A5B0-402FCA9D0F47}"/>
              </a:ext>
            </a:extLst>
          </p:cNvPr>
          <p:cNvSpPr txBox="1"/>
          <p:nvPr/>
        </p:nvSpPr>
        <p:spPr>
          <a:xfrm>
            <a:off x="3610989" y="601333"/>
            <a:ext cx="1341643" cy="430887"/>
          </a:xfrm>
          <a:prstGeom prst="rect">
            <a:avLst/>
          </a:prstGeom>
          <a:noFill/>
        </p:spPr>
        <p:txBody>
          <a:bodyPr wrap="square" rtlCol="0">
            <a:spAutoFit/>
          </a:bodyPr>
          <a:lstStyle/>
          <a:p>
            <a:pPr algn="ctr"/>
            <a:r>
              <a:rPr lang="en-US" sz="2200" dirty="0"/>
              <a:t>Median 1</a:t>
            </a:r>
          </a:p>
        </p:txBody>
      </p:sp>
      <p:sp>
        <p:nvSpPr>
          <p:cNvPr id="78" name="TextBox 77">
            <a:extLst>
              <a:ext uri="{FF2B5EF4-FFF2-40B4-BE49-F238E27FC236}">
                <a16:creationId xmlns:a16="http://schemas.microsoft.com/office/drawing/2014/main" id="{491DAE41-4BF9-8F4B-9C2E-DF8C62C602C5}"/>
              </a:ext>
            </a:extLst>
          </p:cNvPr>
          <p:cNvSpPr txBox="1"/>
          <p:nvPr/>
        </p:nvSpPr>
        <p:spPr>
          <a:xfrm>
            <a:off x="7163597" y="607959"/>
            <a:ext cx="1341643" cy="430887"/>
          </a:xfrm>
          <a:prstGeom prst="rect">
            <a:avLst/>
          </a:prstGeom>
          <a:noFill/>
        </p:spPr>
        <p:txBody>
          <a:bodyPr wrap="square" rtlCol="0">
            <a:spAutoFit/>
          </a:bodyPr>
          <a:lstStyle/>
          <a:p>
            <a:pPr algn="ctr"/>
            <a:r>
              <a:rPr lang="en-US" sz="2200" dirty="0"/>
              <a:t>Median 2</a:t>
            </a:r>
          </a:p>
        </p:txBody>
      </p:sp>
      <p:sp>
        <p:nvSpPr>
          <p:cNvPr id="79" name="TextBox 78">
            <a:extLst>
              <a:ext uri="{FF2B5EF4-FFF2-40B4-BE49-F238E27FC236}">
                <a16:creationId xmlns:a16="http://schemas.microsoft.com/office/drawing/2014/main" id="{110CF15A-AC3E-5F49-B969-3DDC165B154B}"/>
              </a:ext>
            </a:extLst>
          </p:cNvPr>
          <p:cNvSpPr txBox="1"/>
          <p:nvPr/>
        </p:nvSpPr>
        <p:spPr>
          <a:xfrm>
            <a:off x="8545778" y="173357"/>
            <a:ext cx="1115878" cy="430887"/>
          </a:xfrm>
          <a:prstGeom prst="rect">
            <a:avLst/>
          </a:prstGeom>
          <a:noFill/>
        </p:spPr>
        <p:txBody>
          <a:bodyPr wrap="square" rtlCol="0">
            <a:spAutoFit/>
          </a:bodyPr>
          <a:lstStyle/>
          <a:p>
            <a:pPr algn="ctr"/>
            <a:r>
              <a:rPr lang="en-US" sz="2200" dirty="0"/>
              <a:t>Mode 2</a:t>
            </a:r>
          </a:p>
        </p:txBody>
      </p:sp>
      <p:sp>
        <p:nvSpPr>
          <p:cNvPr id="80" name="TextBox 79">
            <a:extLst>
              <a:ext uri="{FF2B5EF4-FFF2-40B4-BE49-F238E27FC236}">
                <a16:creationId xmlns:a16="http://schemas.microsoft.com/office/drawing/2014/main" id="{845D5CEA-5515-9B4D-A023-8B505BF6D01C}"/>
              </a:ext>
            </a:extLst>
          </p:cNvPr>
          <p:cNvSpPr txBox="1"/>
          <p:nvPr/>
        </p:nvSpPr>
        <p:spPr>
          <a:xfrm>
            <a:off x="3945325" y="1635193"/>
            <a:ext cx="1341643" cy="430887"/>
          </a:xfrm>
          <a:prstGeom prst="rect">
            <a:avLst/>
          </a:prstGeom>
          <a:noFill/>
        </p:spPr>
        <p:txBody>
          <a:bodyPr wrap="square" rtlCol="0">
            <a:spAutoFit/>
          </a:bodyPr>
          <a:lstStyle/>
          <a:p>
            <a:pPr algn="ctr"/>
            <a:r>
              <a:rPr lang="en-US" sz="2200" dirty="0"/>
              <a:t>Mean 1</a:t>
            </a:r>
          </a:p>
        </p:txBody>
      </p:sp>
      <p:sp>
        <p:nvSpPr>
          <p:cNvPr id="82" name="TextBox 81">
            <a:extLst>
              <a:ext uri="{FF2B5EF4-FFF2-40B4-BE49-F238E27FC236}">
                <a16:creationId xmlns:a16="http://schemas.microsoft.com/office/drawing/2014/main" id="{C368464C-FFD4-8340-B5FD-73BD42659EC9}"/>
              </a:ext>
            </a:extLst>
          </p:cNvPr>
          <p:cNvSpPr txBox="1"/>
          <p:nvPr/>
        </p:nvSpPr>
        <p:spPr>
          <a:xfrm>
            <a:off x="6869271" y="1635192"/>
            <a:ext cx="1341643" cy="430887"/>
          </a:xfrm>
          <a:prstGeom prst="rect">
            <a:avLst/>
          </a:prstGeom>
          <a:noFill/>
        </p:spPr>
        <p:txBody>
          <a:bodyPr wrap="square" rtlCol="0">
            <a:spAutoFit/>
          </a:bodyPr>
          <a:lstStyle/>
          <a:p>
            <a:pPr algn="ctr"/>
            <a:r>
              <a:rPr lang="en-US" sz="2200" dirty="0"/>
              <a:t>Mean 2</a:t>
            </a:r>
          </a:p>
        </p:txBody>
      </p:sp>
      <p:sp>
        <p:nvSpPr>
          <p:cNvPr id="27" name="Rectangle 26">
            <a:extLst>
              <a:ext uri="{FF2B5EF4-FFF2-40B4-BE49-F238E27FC236}">
                <a16:creationId xmlns:a16="http://schemas.microsoft.com/office/drawing/2014/main" id="{CFD99204-C602-F745-96A9-456BF17A133E}"/>
              </a:ext>
            </a:extLst>
          </p:cNvPr>
          <p:cNvSpPr/>
          <p:nvPr/>
        </p:nvSpPr>
        <p:spPr>
          <a:xfrm>
            <a:off x="5623173" y="1786595"/>
            <a:ext cx="889317" cy="4665005"/>
          </a:xfrm>
          <a:prstGeom prst="rect">
            <a:avLst/>
          </a:prstGeom>
          <a:solidFill>
            <a:schemeClr val="accent3">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Arrow Connector 27">
            <a:extLst>
              <a:ext uri="{FF2B5EF4-FFF2-40B4-BE49-F238E27FC236}">
                <a16:creationId xmlns:a16="http://schemas.microsoft.com/office/drawing/2014/main" id="{96374B78-13FC-C540-BCC1-767C15B31247}"/>
              </a:ext>
            </a:extLst>
          </p:cNvPr>
          <p:cNvCxnSpPr>
            <a:cxnSpLocks/>
          </p:cNvCxnSpPr>
          <p:nvPr/>
        </p:nvCxnSpPr>
        <p:spPr>
          <a:xfrm flipH="1">
            <a:off x="5979730" y="4539673"/>
            <a:ext cx="1395330" cy="657663"/>
          </a:xfrm>
          <a:prstGeom prst="straightConnector1">
            <a:avLst/>
          </a:prstGeom>
          <a:ln w="4762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6C10977A-DB6B-3A47-86B8-FE2CCEE9AC7D}"/>
              </a:ext>
            </a:extLst>
          </p:cNvPr>
          <p:cNvSpPr/>
          <p:nvPr/>
        </p:nvSpPr>
        <p:spPr>
          <a:xfrm>
            <a:off x="6848695" y="3894261"/>
            <a:ext cx="4718794" cy="645412"/>
          </a:xfrm>
          <a:prstGeom prst="rect">
            <a:avLst/>
          </a:prstGeom>
          <a:solidFill>
            <a:schemeClr val="bg1"/>
          </a:solidFill>
          <a:ln w="476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Overlap of 95% Conf. Int. of Means</a:t>
            </a:r>
          </a:p>
        </p:txBody>
      </p:sp>
      <p:sp>
        <p:nvSpPr>
          <p:cNvPr id="30" name="TextBox 29">
            <a:extLst>
              <a:ext uri="{FF2B5EF4-FFF2-40B4-BE49-F238E27FC236}">
                <a16:creationId xmlns:a16="http://schemas.microsoft.com/office/drawing/2014/main" id="{9CD7AE1A-F245-0C41-A721-A74077AB80BD}"/>
              </a:ext>
            </a:extLst>
          </p:cNvPr>
          <p:cNvSpPr txBox="1"/>
          <p:nvPr/>
        </p:nvSpPr>
        <p:spPr>
          <a:xfrm>
            <a:off x="8627673" y="5481128"/>
            <a:ext cx="2737463" cy="461665"/>
          </a:xfrm>
          <a:prstGeom prst="rect">
            <a:avLst/>
          </a:prstGeom>
          <a:noFill/>
        </p:spPr>
        <p:txBody>
          <a:bodyPr wrap="square" rtlCol="0">
            <a:spAutoFit/>
          </a:bodyPr>
          <a:lstStyle/>
          <a:p>
            <a:r>
              <a:rPr lang="en-US" sz="2400" dirty="0">
                <a:solidFill>
                  <a:schemeClr val="tx1">
                    <a:alpha val="20000"/>
                  </a:schemeClr>
                </a:solidFill>
                <a:effectLst>
                  <a:outerShdw blurRad="50800" dist="50800" dir="5400000" algn="ctr" rotWithShape="0">
                    <a:srgbClr val="000000">
                      <a:alpha val="0"/>
                    </a:srgbClr>
                  </a:outerShdw>
                </a:effectLst>
              </a:rPr>
              <a:t>aegis4048.github.io</a:t>
            </a:r>
          </a:p>
        </p:txBody>
      </p:sp>
      <p:grpSp>
        <p:nvGrpSpPr>
          <p:cNvPr id="68" name="Group 67">
            <a:extLst>
              <a:ext uri="{FF2B5EF4-FFF2-40B4-BE49-F238E27FC236}">
                <a16:creationId xmlns:a16="http://schemas.microsoft.com/office/drawing/2014/main" id="{0D9A6EBC-9966-7C42-9A28-896860DCDF0B}"/>
              </a:ext>
            </a:extLst>
          </p:cNvPr>
          <p:cNvGrpSpPr/>
          <p:nvPr/>
        </p:nvGrpSpPr>
        <p:grpSpPr>
          <a:xfrm>
            <a:off x="5623173" y="1786595"/>
            <a:ext cx="3131919" cy="731176"/>
            <a:chOff x="2280348" y="2416595"/>
            <a:chExt cx="3131919" cy="879858"/>
          </a:xfrm>
        </p:grpSpPr>
        <p:sp>
          <p:nvSpPr>
            <p:cNvPr id="69" name="Left Bracket 68">
              <a:extLst>
                <a:ext uri="{FF2B5EF4-FFF2-40B4-BE49-F238E27FC236}">
                  <a16:creationId xmlns:a16="http://schemas.microsoft.com/office/drawing/2014/main" id="{0A18EA01-5110-2541-B198-7AA56095339C}"/>
                </a:ext>
              </a:extLst>
            </p:cNvPr>
            <p:cNvSpPr/>
            <p:nvPr/>
          </p:nvSpPr>
          <p:spPr>
            <a:xfrm>
              <a:off x="2280348" y="2416595"/>
              <a:ext cx="45719" cy="879858"/>
            </a:xfrm>
            <a:prstGeom prst="leftBracket">
              <a:avLst/>
            </a:prstGeom>
            <a:ln w="47625">
              <a:solidFill>
                <a:schemeClr val="accent6">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0" name="Left Bracket 69">
              <a:extLst>
                <a:ext uri="{FF2B5EF4-FFF2-40B4-BE49-F238E27FC236}">
                  <a16:creationId xmlns:a16="http://schemas.microsoft.com/office/drawing/2014/main" id="{3AA9B9ED-484F-2B47-A9B6-4D601E4C5DD3}"/>
                </a:ext>
              </a:extLst>
            </p:cNvPr>
            <p:cNvSpPr/>
            <p:nvPr/>
          </p:nvSpPr>
          <p:spPr>
            <a:xfrm rot="10800000">
              <a:off x="5366548" y="2416595"/>
              <a:ext cx="45719" cy="879858"/>
            </a:xfrm>
            <a:prstGeom prst="leftBracket">
              <a:avLst/>
            </a:prstGeom>
            <a:ln w="47625">
              <a:solidFill>
                <a:schemeClr val="accent6">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71" name="Straight Connector 70">
              <a:extLst>
                <a:ext uri="{FF2B5EF4-FFF2-40B4-BE49-F238E27FC236}">
                  <a16:creationId xmlns:a16="http://schemas.microsoft.com/office/drawing/2014/main" id="{5313EE1B-B777-534B-8B7D-942C2716B9F0}"/>
                </a:ext>
              </a:extLst>
            </p:cNvPr>
            <p:cNvCxnSpPr>
              <a:cxnSpLocks/>
            </p:cNvCxnSpPr>
            <p:nvPr/>
          </p:nvCxnSpPr>
          <p:spPr>
            <a:xfrm flipH="1">
              <a:off x="2280348" y="2856524"/>
              <a:ext cx="3119715" cy="0"/>
            </a:xfrm>
            <a:prstGeom prst="line">
              <a:avLst/>
            </a:prstGeom>
            <a:ln w="47625">
              <a:solidFill>
                <a:schemeClr val="accent6">
                  <a:lumMod val="50000"/>
                </a:schemeClr>
              </a:solidFill>
              <a:prstDash val="solid"/>
            </a:ln>
          </p:spPr>
          <p:style>
            <a:lnRef idx="1">
              <a:schemeClr val="accent1"/>
            </a:lnRef>
            <a:fillRef idx="0">
              <a:schemeClr val="accent1"/>
            </a:fillRef>
            <a:effectRef idx="0">
              <a:schemeClr val="accent1"/>
            </a:effectRef>
            <a:fontRef idx="minor">
              <a:schemeClr val="tx1"/>
            </a:fontRef>
          </p:style>
        </p:cxnSp>
      </p:grpSp>
      <p:grpSp>
        <p:nvGrpSpPr>
          <p:cNvPr id="72" name="Group 71">
            <a:extLst>
              <a:ext uri="{FF2B5EF4-FFF2-40B4-BE49-F238E27FC236}">
                <a16:creationId xmlns:a16="http://schemas.microsoft.com/office/drawing/2014/main" id="{51A95775-9CB2-3E4D-8385-5341F1AE554E}"/>
              </a:ext>
            </a:extLst>
          </p:cNvPr>
          <p:cNvGrpSpPr/>
          <p:nvPr/>
        </p:nvGrpSpPr>
        <p:grpSpPr>
          <a:xfrm>
            <a:off x="3392775" y="2372511"/>
            <a:ext cx="3131919" cy="731176"/>
            <a:chOff x="2280348" y="2416595"/>
            <a:chExt cx="3131919" cy="879858"/>
          </a:xfrm>
        </p:grpSpPr>
        <p:sp>
          <p:nvSpPr>
            <p:cNvPr id="73" name="Left Bracket 72">
              <a:extLst>
                <a:ext uri="{FF2B5EF4-FFF2-40B4-BE49-F238E27FC236}">
                  <a16:creationId xmlns:a16="http://schemas.microsoft.com/office/drawing/2014/main" id="{21BAE653-A4C8-4146-B783-33A82F3B54EF}"/>
                </a:ext>
              </a:extLst>
            </p:cNvPr>
            <p:cNvSpPr/>
            <p:nvPr/>
          </p:nvSpPr>
          <p:spPr>
            <a:xfrm>
              <a:off x="2280348" y="2416595"/>
              <a:ext cx="45719" cy="879858"/>
            </a:xfrm>
            <a:prstGeom prst="leftBracket">
              <a:avLst/>
            </a:prstGeom>
            <a:ln w="47625">
              <a:solidFill>
                <a:schemeClr val="accent6">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4" name="Left Bracket 73">
              <a:extLst>
                <a:ext uri="{FF2B5EF4-FFF2-40B4-BE49-F238E27FC236}">
                  <a16:creationId xmlns:a16="http://schemas.microsoft.com/office/drawing/2014/main" id="{DEED0EBD-4F06-AC48-8942-E0DB4103CD01}"/>
                </a:ext>
              </a:extLst>
            </p:cNvPr>
            <p:cNvSpPr/>
            <p:nvPr/>
          </p:nvSpPr>
          <p:spPr>
            <a:xfrm rot="10800000">
              <a:off x="5366548" y="2416595"/>
              <a:ext cx="45719" cy="879858"/>
            </a:xfrm>
            <a:prstGeom prst="leftBracket">
              <a:avLst/>
            </a:prstGeom>
            <a:ln w="47625">
              <a:solidFill>
                <a:schemeClr val="accent6">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973FE9A7-CCF7-A943-84F5-B93EC0BD9F57}"/>
                </a:ext>
              </a:extLst>
            </p:cNvPr>
            <p:cNvCxnSpPr>
              <a:cxnSpLocks/>
            </p:cNvCxnSpPr>
            <p:nvPr/>
          </p:nvCxnSpPr>
          <p:spPr>
            <a:xfrm flipH="1">
              <a:off x="2280348" y="2856524"/>
              <a:ext cx="3119715" cy="0"/>
            </a:xfrm>
            <a:prstGeom prst="line">
              <a:avLst/>
            </a:prstGeom>
            <a:ln w="47625">
              <a:solidFill>
                <a:schemeClr val="accent6">
                  <a:lumMod val="50000"/>
                </a:schemeClr>
              </a:solidFill>
              <a:prstDash val="soli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1650075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4A36FD1-99A7-4ED7-9CE5-C533B36241BA}"/>
              </a:ext>
            </a:extLst>
          </p:cNvPr>
          <p:cNvPicPr>
            <a:picLocks noChangeAspect="1"/>
          </p:cNvPicPr>
          <p:nvPr/>
        </p:nvPicPr>
        <p:blipFill>
          <a:blip r:embed="rId2"/>
          <a:stretch>
            <a:fillRect/>
          </a:stretch>
        </p:blipFill>
        <p:spPr>
          <a:xfrm>
            <a:off x="7932712" y="1810665"/>
            <a:ext cx="4265448" cy="3193673"/>
          </a:xfrm>
          <a:prstGeom prst="rect">
            <a:avLst/>
          </a:prstGeom>
        </p:spPr>
      </p:pic>
      <p:grpSp>
        <p:nvGrpSpPr>
          <p:cNvPr id="12" name="Group 11">
            <a:extLst>
              <a:ext uri="{FF2B5EF4-FFF2-40B4-BE49-F238E27FC236}">
                <a16:creationId xmlns:a16="http://schemas.microsoft.com/office/drawing/2014/main" id="{6387BA45-F631-481F-831E-6A366B86B205}"/>
              </a:ext>
            </a:extLst>
          </p:cNvPr>
          <p:cNvGrpSpPr/>
          <p:nvPr/>
        </p:nvGrpSpPr>
        <p:grpSpPr>
          <a:xfrm>
            <a:off x="251709" y="1529951"/>
            <a:ext cx="6411029" cy="3863704"/>
            <a:chOff x="1856979" y="748377"/>
            <a:chExt cx="9143135" cy="5510249"/>
          </a:xfrm>
        </p:grpSpPr>
        <p:cxnSp>
          <p:nvCxnSpPr>
            <p:cNvPr id="13" name="Straight Connector 12">
              <a:extLst>
                <a:ext uri="{FF2B5EF4-FFF2-40B4-BE49-F238E27FC236}">
                  <a16:creationId xmlns:a16="http://schemas.microsoft.com/office/drawing/2014/main" id="{9C2C1A3B-A1B2-4F01-8260-FDEF8D8D1D03}"/>
                </a:ext>
              </a:extLst>
            </p:cNvPr>
            <p:cNvCxnSpPr>
              <a:cxnSpLocks/>
            </p:cNvCxnSpPr>
            <p:nvPr/>
          </p:nvCxnSpPr>
          <p:spPr>
            <a:xfrm flipH="1">
              <a:off x="2652081" y="2288083"/>
              <a:ext cx="7877807" cy="49298"/>
            </a:xfrm>
            <a:prstGeom prst="line">
              <a:avLst/>
            </a:prstGeom>
            <a:ln w="254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E90E411-17D2-41B1-8E44-77DB789B5D23}"/>
                </a:ext>
              </a:extLst>
            </p:cNvPr>
            <p:cNvCxnSpPr>
              <a:cxnSpLocks/>
            </p:cNvCxnSpPr>
            <p:nvPr/>
          </p:nvCxnSpPr>
          <p:spPr>
            <a:xfrm>
              <a:off x="2653412" y="1230198"/>
              <a:ext cx="0" cy="4322874"/>
            </a:xfrm>
            <a:prstGeom prst="line">
              <a:avLst/>
            </a:prstGeom>
            <a:ln w="349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2636401-854F-4B3B-8415-EFB4A4DA6B2E}"/>
                </a:ext>
              </a:extLst>
            </p:cNvPr>
            <p:cNvCxnSpPr>
              <a:cxnSpLocks/>
            </p:cNvCxnSpPr>
            <p:nvPr/>
          </p:nvCxnSpPr>
          <p:spPr>
            <a:xfrm flipH="1">
              <a:off x="2653412" y="5553072"/>
              <a:ext cx="702304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F9E4228-272D-4002-A043-619BB62A87A5}"/>
                </a:ext>
              </a:extLst>
            </p:cNvPr>
            <p:cNvCxnSpPr>
              <a:cxnSpLocks/>
            </p:cNvCxnSpPr>
            <p:nvPr/>
          </p:nvCxnSpPr>
          <p:spPr>
            <a:xfrm>
              <a:off x="6544308" y="2273194"/>
              <a:ext cx="0" cy="3279878"/>
            </a:xfrm>
            <a:prstGeom prst="line">
              <a:avLst/>
            </a:prstGeom>
            <a:ln w="2540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74DCCD5B-9F08-43C6-9D42-961F992084B1}"/>
                </a:ext>
              </a:extLst>
            </p:cNvPr>
            <p:cNvSpPr/>
            <p:nvPr/>
          </p:nvSpPr>
          <p:spPr>
            <a:xfrm>
              <a:off x="2819689" y="3886034"/>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DAA247EB-7CB1-4696-AEB8-1E2EB381AA53}"/>
                </a:ext>
              </a:extLst>
            </p:cNvPr>
            <p:cNvSpPr/>
            <p:nvPr/>
          </p:nvSpPr>
          <p:spPr>
            <a:xfrm>
              <a:off x="3212284" y="3365416"/>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E6265DE8-30A3-4515-8246-57124B5B4DF7}"/>
                </a:ext>
              </a:extLst>
            </p:cNvPr>
            <p:cNvSpPr/>
            <p:nvPr/>
          </p:nvSpPr>
          <p:spPr>
            <a:xfrm>
              <a:off x="3617080" y="2879855"/>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0D70E4CA-ABA5-4303-967B-502E11928133}"/>
                </a:ext>
              </a:extLst>
            </p:cNvPr>
            <p:cNvSpPr/>
            <p:nvPr/>
          </p:nvSpPr>
          <p:spPr>
            <a:xfrm>
              <a:off x="4277159" y="2622741"/>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1A4A7CF0-8252-42B5-A33A-12CE22917FBB}"/>
                </a:ext>
              </a:extLst>
            </p:cNvPr>
            <p:cNvSpPr/>
            <p:nvPr/>
          </p:nvSpPr>
          <p:spPr>
            <a:xfrm>
              <a:off x="5133786" y="2473984"/>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5C65CAC0-B403-44D6-AFD6-9B0CA6F7F0B6}"/>
                </a:ext>
              </a:extLst>
            </p:cNvPr>
            <p:cNvSpPr/>
            <p:nvPr/>
          </p:nvSpPr>
          <p:spPr>
            <a:xfrm>
              <a:off x="6102775" y="2360301"/>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4602B8EE-891E-437D-9700-EEAAC91D1C30}"/>
                </a:ext>
              </a:extLst>
            </p:cNvPr>
            <p:cNvSpPr/>
            <p:nvPr/>
          </p:nvSpPr>
          <p:spPr>
            <a:xfrm>
              <a:off x="6682366" y="248674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20C8B712-39FB-423E-BD66-543C5C13AD10}"/>
                </a:ext>
              </a:extLst>
            </p:cNvPr>
            <p:cNvSpPr/>
            <p:nvPr/>
          </p:nvSpPr>
          <p:spPr>
            <a:xfrm>
              <a:off x="7207764" y="2258305"/>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3291A088-3FE0-49A6-8427-07347F04F6AF}"/>
                </a:ext>
              </a:extLst>
            </p:cNvPr>
            <p:cNvSpPr/>
            <p:nvPr/>
          </p:nvSpPr>
          <p:spPr>
            <a:xfrm>
              <a:off x="7749632" y="2171197"/>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50892E6D-8B81-42F2-9191-E6A0761C484A}"/>
                </a:ext>
              </a:extLst>
            </p:cNvPr>
            <p:cNvSpPr/>
            <p:nvPr/>
          </p:nvSpPr>
          <p:spPr>
            <a:xfrm>
              <a:off x="8179946" y="2377317"/>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92AD4A5C-AABB-49DF-BC10-C4E4185FDC69}"/>
                </a:ext>
              </a:extLst>
            </p:cNvPr>
            <p:cNvSpPr/>
            <p:nvPr/>
          </p:nvSpPr>
          <p:spPr>
            <a:xfrm>
              <a:off x="8895532" y="2454862"/>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7C425C86-C184-44BD-9157-8D007DC1CC52}"/>
                </a:ext>
              </a:extLst>
            </p:cNvPr>
            <p:cNvSpPr/>
            <p:nvPr/>
          </p:nvSpPr>
          <p:spPr>
            <a:xfrm>
              <a:off x="9268990" y="2069201"/>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Shape 28">
              <a:extLst>
                <a:ext uri="{FF2B5EF4-FFF2-40B4-BE49-F238E27FC236}">
                  <a16:creationId xmlns:a16="http://schemas.microsoft.com/office/drawing/2014/main" id="{FB8D0279-F727-4C70-B0BB-A73E9729110C}"/>
                </a:ext>
              </a:extLst>
            </p:cNvPr>
            <p:cNvSpPr/>
            <p:nvPr/>
          </p:nvSpPr>
          <p:spPr>
            <a:xfrm>
              <a:off x="2665627" y="2273194"/>
              <a:ext cx="6874294" cy="1746424"/>
            </a:xfrm>
            <a:custGeom>
              <a:avLst/>
              <a:gdLst>
                <a:gd name="connsiteX0" fmla="*/ 0 w 3081337"/>
                <a:gd name="connsiteY0" fmla="*/ 782818 h 782818"/>
                <a:gd name="connsiteX1" fmla="*/ 923925 w 3081337"/>
                <a:gd name="connsiteY1" fmla="*/ 106543 h 782818"/>
                <a:gd name="connsiteX2" fmla="*/ 3081337 w 3081337"/>
                <a:gd name="connsiteY2" fmla="*/ 11293 h 782818"/>
              </a:gdLst>
              <a:ahLst/>
              <a:cxnLst>
                <a:cxn ang="0">
                  <a:pos x="connsiteX0" y="connsiteY0"/>
                </a:cxn>
                <a:cxn ang="0">
                  <a:pos x="connsiteX1" y="connsiteY1"/>
                </a:cxn>
                <a:cxn ang="0">
                  <a:pos x="connsiteX2" y="connsiteY2"/>
                </a:cxn>
              </a:cxnLst>
              <a:rect l="l" t="t" r="r" b="b"/>
              <a:pathLst>
                <a:path w="3081337" h="782818">
                  <a:moveTo>
                    <a:pt x="0" y="782818"/>
                  </a:moveTo>
                  <a:cubicBezTo>
                    <a:pt x="205184" y="508974"/>
                    <a:pt x="410369" y="235130"/>
                    <a:pt x="923925" y="106543"/>
                  </a:cubicBezTo>
                  <a:cubicBezTo>
                    <a:pt x="1437481" y="-22044"/>
                    <a:pt x="2259409" y="-5376"/>
                    <a:pt x="3081337" y="11293"/>
                  </a:cubicBezTo>
                </a:path>
              </a:pathLst>
            </a:cu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3A8C35E6-30F0-4081-9CFC-3246D2286B35}"/>
                    </a:ext>
                  </a:extLst>
                </p:cNvPr>
                <p:cNvSpPr txBox="1"/>
                <p:nvPr/>
              </p:nvSpPr>
              <p:spPr>
                <a:xfrm>
                  <a:off x="9651888" y="2441340"/>
                  <a:ext cx="1348226" cy="504778"/>
                </a:xfrm>
                <a:prstGeom prst="rect">
                  <a:avLst/>
                </a:prstGeom>
                <a:noFill/>
              </p:spPr>
              <p:txBody>
                <a:bodyPr wrap="square" rtlCol="0">
                  <a:spAutoFit/>
                </a:bodyPr>
                <a:lstStyle/>
                <a:p>
                  <a:r>
                    <a:rPr lang="en-US" sz="17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sill (</a:t>
                  </a:r>
                  <a14:m>
                    <m:oMath xmlns:m="http://schemas.openxmlformats.org/officeDocument/2006/math">
                      <m:sSup>
                        <m:sSupPr>
                          <m:ctrlPr>
                            <a:rPr lang="el-GR" sz="1700" i="1" smtClean="0">
                              <a:solidFill>
                                <a:schemeClr val="accent5">
                                  <a:lumMod val="50000"/>
                                </a:schemeClr>
                              </a:solidFill>
                              <a:latin typeface="Cambria Math" panose="02040503050406030204" pitchFamily="18" charset="0"/>
                            </a:rPr>
                          </m:ctrlPr>
                        </m:sSupPr>
                        <m:e>
                          <m:r>
                            <a:rPr lang="el-GR" sz="1700" i="1" smtClean="0">
                              <a:solidFill>
                                <a:schemeClr val="accent5">
                                  <a:lumMod val="50000"/>
                                </a:schemeClr>
                              </a:solidFill>
                              <a:latin typeface="Cambria Math" panose="02040503050406030204" pitchFamily="18" charset="0"/>
                              <a:ea typeface="Cambria Math" panose="02040503050406030204" pitchFamily="18" charset="0"/>
                            </a:rPr>
                            <m:t>𝜎</m:t>
                          </m:r>
                        </m:e>
                        <m:sup>
                          <m:r>
                            <a:rPr lang="en-US" sz="1700" b="0" i="1" smtClean="0">
                              <a:solidFill>
                                <a:schemeClr val="accent5">
                                  <a:lumMod val="50000"/>
                                </a:schemeClr>
                              </a:solidFill>
                              <a:latin typeface="Cambria Math" panose="02040503050406030204" pitchFamily="18" charset="0"/>
                            </a:rPr>
                            <m:t>2</m:t>
                          </m:r>
                        </m:sup>
                      </m:sSup>
                    </m:oMath>
                  </a14:m>
                  <a:r>
                    <a:rPr lang="en-US" sz="17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a:t>
                  </a:r>
                </a:p>
              </p:txBody>
            </p:sp>
          </mc:Choice>
          <mc:Fallback xmlns="">
            <p:sp>
              <p:nvSpPr>
                <p:cNvPr id="30" name="TextBox 29">
                  <a:extLst>
                    <a:ext uri="{FF2B5EF4-FFF2-40B4-BE49-F238E27FC236}">
                      <a16:creationId xmlns:a16="http://schemas.microsoft.com/office/drawing/2014/main" id="{3A8C35E6-30F0-4081-9CFC-3246D2286B35}"/>
                    </a:ext>
                  </a:extLst>
                </p:cNvPr>
                <p:cNvSpPr txBox="1">
                  <a:spLocks noRot="1" noChangeAspect="1" noMove="1" noResize="1" noEditPoints="1" noAdjustHandles="1" noChangeArrowheads="1" noChangeShapeType="1" noTextEdit="1"/>
                </p:cNvSpPr>
                <p:nvPr/>
              </p:nvSpPr>
              <p:spPr>
                <a:xfrm>
                  <a:off x="9651888" y="2441340"/>
                  <a:ext cx="1348226" cy="504778"/>
                </a:xfrm>
                <a:prstGeom prst="rect">
                  <a:avLst/>
                </a:prstGeom>
                <a:blipFill>
                  <a:blip r:embed="rId3"/>
                  <a:stretch>
                    <a:fillRect l="-4516" t="-6897" b="-22414"/>
                  </a:stretch>
                </a:blipFill>
              </p:spPr>
              <p:txBody>
                <a:bodyPr/>
                <a:lstStyle/>
                <a:p>
                  <a:r>
                    <a:rPr lang="en-US">
                      <a:noFill/>
                    </a:rPr>
                    <a:t> </a:t>
                  </a:r>
                </a:p>
              </p:txBody>
            </p:sp>
          </mc:Fallback>
        </mc:AlternateContent>
        <p:sp>
          <p:nvSpPr>
            <p:cNvPr id="31" name="TextBox 30">
              <a:extLst>
                <a:ext uri="{FF2B5EF4-FFF2-40B4-BE49-F238E27FC236}">
                  <a16:creationId xmlns:a16="http://schemas.microsoft.com/office/drawing/2014/main" id="{96D43B54-E3CD-47F3-A575-25757AA9C3A1}"/>
                </a:ext>
              </a:extLst>
            </p:cNvPr>
            <p:cNvSpPr txBox="1"/>
            <p:nvPr/>
          </p:nvSpPr>
          <p:spPr>
            <a:xfrm>
              <a:off x="6743471" y="4931945"/>
              <a:ext cx="2597286" cy="504778"/>
            </a:xfrm>
            <a:prstGeom prst="rect">
              <a:avLst/>
            </a:prstGeom>
            <a:noFill/>
          </p:spPr>
          <p:txBody>
            <a:bodyPr wrap="square" rtlCol="0">
              <a:spAutoFit/>
            </a:bodyPr>
            <a:lstStyle/>
            <a:p>
              <a:r>
                <a:rPr lang="en-US" sz="17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range</a:t>
              </a:r>
            </a:p>
          </p:txBody>
        </p:sp>
        <p:sp>
          <p:nvSpPr>
            <p:cNvPr id="32" name="TextBox 31">
              <a:extLst>
                <a:ext uri="{FF2B5EF4-FFF2-40B4-BE49-F238E27FC236}">
                  <a16:creationId xmlns:a16="http://schemas.microsoft.com/office/drawing/2014/main" id="{C620B33A-2488-4667-9F57-2EDE04C09B54}"/>
                </a:ext>
              </a:extLst>
            </p:cNvPr>
            <p:cNvSpPr txBox="1"/>
            <p:nvPr/>
          </p:nvSpPr>
          <p:spPr>
            <a:xfrm>
              <a:off x="5235783" y="5688006"/>
              <a:ext cx="3412967" cy="570620"/>
            </a:xfrm>
            <a:prstGeom prst="rect">
              <a:avLst/>
            </a:prstGeom>
            <a:noFill/>
          </p:spPr>
          <p:txBody>
            <a:bodyPr wrap="square" rtlCol="0">
              <a:spAutoFit/>
            </a:bodyPr>
            <a:lstStyle/>
            <a:p>
              <a:r>
                <a:rPr lang="en-US" sz="20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lag distance (h)</a:t>
              </a: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3F5F17BC-55BF-425F-8151-D816360948B3}"/>
                    </a:ext>
                  </a:extLst>
                </p:cNvPr>
                <p:cNvSpPr txBox="1"/>
                <p:nvPr/>
              </p:nvSpPr>
              <p:spPr>
                <a:xfrm rot="16200000">
                  <a:off x="435805" y="2169551"/>
                  <a:ext cx="3412967" cy="570620"/>
                </a:xfrm>
                <a:prstGeom prst="rect">
                  <a:avLst/>
                </a:prstGeom>
                <a:noFill/>
              </p:spPr>
              <p:txBody>
                <a:bodyPr wrap="square" rtlCol="0">
                  <a:spAutoFit/>
                </a:bodyPr>
                <a:lstStyle/>
                <a:p>
                  <a:r>
                    <a:rPr lang="en-US" sz="20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variance (</a:t>
                  </a:r>
                  <a14:m>
                    <m:oMath xmlns:m="http://schemas.openxmlformats.org/officeDocument/2006/math">
                      <m:r>
                        <a:rPr lang="en-US" sz="2000" i="1" smtClean="0">
                          <a:solidFill>
                            <a:schemeClr val="accent5">
                              <a:lumMod val="50000"/>
                            </a:schemeClr>
                          </a:solidFill>
                          <a:latin typeface="Cambria Math" panose="02040503050406030204" pitchFamily="18" charset="0"/>
                          <a:ea typeface="Cambria Math" panose="02040503050406030204" pitchFamily="18" charset="0"/>
                          <a:cs typeface="Ebrima" panose="02000000000000000000" pitchFamily="2" charset="0"/>
                        </a:rPr>
                        <m:t>𝛾</m:t>
                      </m:r>
                    </m:oMath>
                  </a14:m>
                  <a:r>
                    <a:rPr lang="en-US" sz="20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a:t>
                  </a:r>
                </a:p>
              </p:txBody>
            </p:sp>
          </mc:Choice>
          <mc:Fallback xmlns="">
            <p:sp>
              <p:nvSpPr>
                <p:cNvPr id="33" name="TextBox 32">
                  <a:extLst>
                    <a:ext uri="{FF2B5EF4-FFF2-40B4-BE49-F238E27FC236}">
                      <a16:creationId xmlns:a16="http://schemas.microsoft.com/office/drawing/2014/main" id="{3F5F17BC-55BF-425F-8151-D816360948B3}"/>
                    </a:ext>
                  </a:extLst>
                </p:cNvPr>
                <p:cNvSpPr txBox="1">
                  <a:spLocks noRot="1" noChangeAspect="1" noMove="1" noResize="1" noEditPoints="1" noAdjustHandles="1" noChangeArrowheads="1" noChangeShapeType="1" noTextEdit="1"/>
                </p:cNvSpPr>
                <p:nvPr/>
              </p:nvSpPr>
              <p:spPr>
                <a:xfrm rot="16200000">
                  <a:off x="435805" y="2169551"/>
                  <a:ext cx="3412967" cy="570620"/>
                </a:xfrm>
                <a:prstGeom prst="rect">
                  <a:avLst/>
                </a:prstGeom>
                <a:blipFill>
                  <a:blip r:embed="rId4"/>
                  <a:stretch>
                    <a:fillRect l="-6061" r="-27273" b="-2545"/>
                  </a:stretch>
                </a:blipFill>
              </p:spPr>
              <p:txBody>
                <a:bodyPr/>
                <a:lstStyle/>
                <a:p>
                  <a:r>
                    <a:rPr lang="en-US">
                      <a:noFill/>
                    </a:rPr>
                    <a:t> </a:t>
                  </a:r>
                </a:p>
              </p:txBody>
            </p:sp>
          </mc:Fallback>
        </mc:AlternateContent>
      </p:grpSp>
      <p:grpSp>
        <p:nvGrpSpPr>
          <p:cNvPr id="7" name="Group 6">
            <a:extLst>
              <a:ext uri="{FF2B5EF4-FFF2-40B4-BE49-F238E27FC236}">
                <a16:creationId xmlns:a16="http://schemas.microsoft.com/office/drawing/2014/main" id="{BC987710-3231-4828-8A0C-764E3327B59E}"/>
              </a:ext>
            </a:extLst>
          </p:cNvPr>
          <p:cNvGrpSpPr/>
          <p:nvPr/>
        </p:nvGrpSpPr>
        <p:grpSpPr>
          <a:xfrm>
            <a:off x="7900770" y="3383364"/>
            <a:ext cx="2440611" cy="942950"/>
            <a:chOff x="7900770" y="3383364"/>
            <a:chExt cx="2440611" cy="942950"/>
          </a:xfrm>
        </p:grpSpPr>
        <p:sp>
          <p:nvSpPr>
            <p:cNvPr id="46" name="Rectangle 45">
              <a:extLst>
                <a:ext uri="{FF2B5EF4-FFF2-40B4-BE49-F238E27FC236}">
                  <a16:creationId xmlns:a16="http://schemas.microsoft.com/office/drawing/2014/main" id="{E2D3D15B-6CF2-4BD4-979A-3D70664C8555}"/>
                </a:ext>
              </a:extLst>
            </p:cNvPr>
            <p:cNvSpPr/>
            <p:nvPr/>
          </p:nvSpPr>
          <p:spPr>
            <a:xfrm>
              <a:off x="8093511" y="3684408"/>
              <a:ext cx="307141" cy="307141"/>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3A5B1EA8-ECB3-443D-8753-5F98003DBA05}"/>
                </a:ext>
              </a:extLst>
            </p:cNvPr>
            <p:cNvSpPr/>
            <p:nvPr/>
          </p:nvSpPr>
          <p:spPr>
            <a:xfrm>
              <a:off x="9605473" y="3684408"/>
              <a:ext cx="307141" cy="307141"/>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8" name="Rectangle 47">
                  <a:extLst>
                    <a:ext uri="{FF2B5EF4-FFF2-40B4-BE49-F238E27FC236}">
                      <a16:creationId xmlns:a16="http://schemas.microsoft.com/office/drawing/2014/main" id="{2806013D-73B7-4789-B253-ABF303129D88}"/>
                    </a:ext>
                  </a:extLst>
                </p:cNvPr>
                <p:cNvSpPr/>
                <p:nvPr/>
              </p:nvSpPr>
              <p:spPr>
                <a:xfrm>
                  <a:off x="9128613" y="3973461"/>
                  <a:ext cx="1212768" cy="323165"/>
                </a:xfrm>
                <a:prstGeom prst="rect">
                  <a:avLst/>
                </a:prstGeom>
              </p:spPr>
              <p:txBody>
                <a:bodyPr wrap="none">
                  <a:spAutoFit/>
                </a:bodyPr>
                <a:lstStyle/>
                <a:p>
                  <a:r>
                    <a:rPr lang="en-US" sz="1500" b="1" dirty="0">
                      <a:solidFill>
                        <a:srgbClr val="FF0000"/>
                      </a:solidFill>
                    </a:rPr>
                    <a:t>z(</a:t>
                  </a:r>
                  <a14:m>
                    <m:oMath xmlns:m="http://schemas.openxmlformats.org/officeDocument/2006/math">
                      <m:sSub>
                        <m:sSubPr>
                          <m:ctrlPr>
                            <a:rPr lang="en-US" sz="1500" b="1" i="1">
                              <a:solidFill>
                                <a:srgbClr val="FF0000"/>
                              </a:solidFill>
                              <a:latin typeface="Cambria Math" panose="02040503050406030204" pitchFamily="18" charset="0"/>
                            </a:rPr>
                          </m:ctrlPr>
                        </m:sSubPr>
                        <m:e>
                          <m:r>
                            <a:rPr lang="en-US" sz="1500" b="1" i="1">
                              <a:solidFill>
                                <a:srgbClr val="FF0000"/>
                              </a:solidFill>
                              <a:latin typeface="Cambria Math" panose="02040503050406030204" pitchFamily="18" charset="0"/>
                            </a:rPr>
                            <m:t>𝒖</m:t>
                          </m:r>
                        </m:e>
                        <m:sub>
                          <m:r>
                            <a:rPr lang="en-US" sz="1500" b="1" i="1">
                              <a:solidFill>
                                <a:srgbClr val="FF0000"/>
                              </a:solidFill>
                              <a:latin typeface="Cambria Math" panose="02040503050406030204" pitchFamily="18" charset="0"/>
                              <a:ea typeface="Cambria Math" panose="02040503050406030204" pitchFamily="18" charset="0"/>
                            </a:rPr>
                            <m:t>𝜶</m:t>
                          </m:r>
                          <m:r>
                            <a:rPr lang="en-US" sz="1500" b="1" i="1" smtClean="0">
                              <a:solidFill>
                                <a:srgbClr val="FF0000"/>
                              </a:solidFill>
                              <a:latin typeface="Cambria Math" panose="02040503050406030204" pitchFamily="18" charset="0"/>
                              <a:ea typeface="Cambria Math" panose="02040503050406030204" pitchFamily="18" charset="0"/>
                            </a:rPr>
                            <m:t>𝟐</m:t>
                          </m:r>
                        </m:sub>
                      </m:sSub>
                      <m:r>
                        <a:rPr lang="en-US" sz="1500" b="1" i="1">
                          <a:solidFill>
                            <a:srgbClr val="FF0000"/>
                          </a:solidFill>
                          <a:latin typeface="Cambria Math" panose="02040503050406030204" pitchFamily="18" charset="0"/>
                        </a:rPr>
                        <m:t>+</m:t>
                      </m:r>
                      <m:r>
                        <a:rPr lang="en-US" sz="1500" b="1" i="1" smtClean="0">
                          <a:solidFill>
                            <a:srgbClr val="FF0000"/>
                          </a:solidFill>
                          <a:latin typeface="Cambria Math" panose="02040503050406030204" pitchFamily="18" charset="0"/>
                        </a:rPr>
                        <m:t>𝟐</m:t>
                      </m:r>
                      <m:r>
                        <a:rPr lang="en-US" sz="1500" b="1" i="1" smtClean="0">
                          <a:solidFill>
                            <a:srgbClr val="FF0000"/>
                          </a:solidFill>
                          <a:latin typeface="Cambria Math" panose="02040503050406030204" pitchFamily="18" charset="0"/>
                        </a:rPr>
                        <m:t>𝒎</m:t>
                      </m:r>
                    </m:oMath>
                  </a14:m>
                  <a:r>
                    <a:rPr lang="en-US" sz="1500" b="1" dirty="0">
                      <a:solidFill>
                        <a:srgbClr val="FF0000"/>
                      </a:solidFill>
                    </a:rPr>
                    <a:t>)</a:t>
                  </a:r>
                </a:p>
              </p:txBody>
            </p:sp>
          </mc:Choice>
          <mc:Fallback xmlns="">
            <p:sp>
              <p:nvSpPr>
                <p:cNvPr id="48" name="Rectangle 47">
                  <a:extLst>
                    <a:ext uri="{FF2B5EF4-FFF2-40B4-BE49-F238E27FC236}">
                      <a16:creationId xmlns:a16="http://schemas.microsoft.com/office/drawing/2014/main" id="{2806013D-73B7-4789-B253-ABF303129D88}"/>
                    </a:ext>
                  </a:extLst>
                </p:cNvPr>
                <p:cNvSpPr>
                  <a:spLocks noRot="1" noChangeAspect="1" noMove="1" noResize="1" noEditPoints="1" noAdjustHandles="1" noChangeArrowheads="1" noChangeShapeType="1" noTextEdit="1"/>
                </p:cNvSpPr>
                <p:nvPr/>
              </p:nvSpPr>
              <p:spPr>
                <a:xfrm>
                  <a:off x="9128613" y="3973461"/>
                  <a:ext cx="1212768" cy="323165"/>
                </a:xfrm>
                <a:prstGeom prst="rect">
                  <a:avLst/>
                </a:prstGeom>
                <a:blipFill>
                  <a:blip r:embed="rId5"/>
                  <a:stretch>
                    <a:fillRect l="-2010" t="-3774" r="-1005" b="-1886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Rectangle 48">
                  <a:extLst>
                    <a:ext uri="{FF2B5EF4-FFF2-40B4-BE49-F238E27FC236}">
                      <a16:creationId xmlns:a16="http://schemas.microsoft.com/office/drawing/2014/main" id="{CC68F39B-1087-41A0-B299-7AA5125BED82}"/>
                    </a:ext>
                  </a:extLst>
                </p:cNvPr>
                <p:cNvSpPr/>
                <p:nvPr/>
              </p:nvSpPr>
              <p:spPr>
                <a:xfrm>
                  <a:off x="7900770" y="4003149"/>
                  <a:ext cx="689612" cy="323165"/>
                </a:xfrm>
                <a:prstGeom prst="rect">
                  <a:avLst/>
                </a:prstGeom>
              </p:spPr>
              <p:txBody>
                <a:bodyPr wrap="none">
                  <a:spAutoFit/>
                </a:bodyPr>
                <a:lstStyle/>
                <a:p>
                  <a:r>
                    <a:rPr lang="en-US" sz="1500" b="1" dirty="0">
                      <a:solidFill>
                        <a:srgbClr val="FF0000"/>
                      </a:solidFill>
                    </a:rPr>
                    <a:t>z(</a:t>
                  </a:r>
                  <a14:m>
                    <m:oMath xmlns:m="http://schemas.openxmlformats.org/officeDocument/2006/math">
                      <m:sSub>
                        <m:sSubPr>
                          <m:ctrlPr>
                            <a:rPr lang="en-US" sz="1500" b="1" i="1">
                              <a:solidFill>
                                <a:srgbClr val="FF0000"/>
                              </a:solidFill>
                              <a:latin typeface="Cambria Math" panose="02040503050406030204" pitchFamily="18" charset="0"/>
                            </a:rPr>
                          </m:ctrlPr>
                        </m:sSubPr>
                        <m:e>
                          <m:r>
                            <a:rPr lang="en-US" sz="1500" b="1" i="1">
                              <a:solidFill>
                                <a:srgbClr val="FF0000"/>
                              </a:solidFill>
                              <a:latin typeface="Cambria Math" panose="02040503050406030204" pitchFamily="18" charset="0"/>
                            </a:rPr>
                            <m:t>𝒖</m:t>
                          </m:r>
                        </m:e>
                        <m:sub>
                          <m:r>
                            <a:rPr lang="en-US" sz="1500" b="1" i="1">
                              <a:solidFill>
                                <a:srgbClr val="FF0000"/>
                              </a:solidFill>
                              <a:latin typeface="Cambria Math" panose="02040503050406030204" pitchFamily="18" charset="0"/>
                              <a:ea typeface="Cambria Math" panose="02040503050406030204" pitchFamily="18" charset="0"/>
                            </a:rPr>
                            <m:t>𝜶</m:t>
                          </m:r>
                          <m:r>
                            <a:rPr lang="en-US" sz="1500" b="1" i="1" smtClean="0">
                              <a:solidFill>
                                <a:srgbClr val="FF0000"/>
                              </a:solidFill>
                              <a:latin typeface="Cambria Math" panose="02040503050406030204" pitchFamily="18" charset="0"/>
                              <a:ea typeface="Cambria Math" panose="02040503050406030204" pitchFamily="18" charset="0"/>
                            </a:rPr>
                            <m:t>𝟐</m:t>
                          </m:r>
                        </m:sub>
                      </m:sSub>
                    </m:oMath>
                  </a14:m>
                  <a:r>
                    <a:rPr lang="en-US" sz="1500" b="1" dirty="0">
                      <a:solidFill>
                        <a:srgbClr val="FF0000"/>
                      </a:solidFill>
                    </a:rPr>
                    <a:t>)</a:t>
                  </a:r>
                </a:p>
              </p:txBody>
            </p:sp>
          </mc:Choice>
          <mc:Fallback xmlns="">
            <p:sp>
              <p:nvSpPr>
                <p:cNvPr id="49" name="Rectangle 48">
                  <a:extLst>
                    <a:ext uri="{FF2B5EF4-FFF2-40B4-BE49-F238E27FC236}">
                      <a16:creationId xmlns:a16="http://schemas.microsoft.com/office/drawing/2014/main" id="{CC68F39B-1087-41A0-B299-7AA5125BED82}"/>
                    </a:ext>
                  </a:extLst>
                </p:cNvPr>
                <p:cNvSpPr>
                  <a:spLocks noRot="1" noChangeAspect="1" noMove="1" noResize="1" noEditPoints="1" noAdjustHandles="1" noChangeArrowheads="1" noChangeShapeType="1" noTextEdit="1"/>
                </p:cNvSpPr>
                <p:nvPr/>
              </p:nvSpPr>
              <p:spPr>
                <a:xfrm>
                  <a:off x="7900770" y="4003149"/>
                  <a:ext cx="689612" cy="323165"/>
                </a:xfrm>
                <a:prstGeom prst="rect">
                  <a:avLst/>
                </a:prstGeom>
                <a:blipFill>
                  <a:blip r:embed="rId6"/>
                  <a:stretch>
                    <a:fillRect l="-3540" t="-5660" r="-2655" b="-18868"/>
                  </a:stretch>
                </a:blipFill>
              </p:spPr>
              <p:txBody>
                <a:bodyPr/>
                <a:lstStyle/>
                <a:p>
                  <a:r>
                    <a:rPr lang="en-US">
                      <a:noFill/>
                    </a:rPr>
                    <a:t> </a:t>
                  </a:r>
                </a:p>
              </p:txBody>
            </p:sp>
          </mc:Fallback>
        </mc:AlternateContent>
        <p:cxnSp>
          <p:nvCxnSpPr>
            <p:cNvPr id="50" name="Straight Connector 49">
              <a:extLst>
                <a:ext uri="{FF2B5EF4-FFF2-40B4-BE49-F238E27FC236}">
                  <a16:creationId xmlns:a16="http://schemas.microsoft.com/office/drawing/2014/main" id="{C72EE448-8690-4E3D-8183-B07FE2EA2217}"/>
                </a:ext>
              </a:extLst>
            </p:cNvPr>
            <p:cNvCxnSpPr>
              <a:cxnSpLocks/>
            </p:cNvCxnSpPr>
            <p:nvPr/>
          </p:nvCxnSpPr>
          <p:spPr>
            <a:xfrm>
              <a:off x="8400652" y="3837977"/>
              <a:ext cx="120482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4FD6CC04-5864-4D4C-BFB4-3F4F60C35DDB}"/>
                    </a:ext>
                  </a:extLst>
                </p:cNvPr>
                <p:cNvSpPr txBox="1"/>
                <p:nvPr/>
              </p:nvSpPr>
              <p:spPr>
                <a:xfrm>
                  <a:off x="8743662" y="3383364"/>
                  <a:ext cx="620369" cy="323165"/>
                </a:xfrm>
                <a:prstGeom prst="rect">
                  <a:avLst/>
                </a:prstGeom>
                <a:noFill/>
              </p:spPr>
              <p:txBody>
                <a:bodyPr wrap="square" rtlCol="0">
                  <a:spAutoFit/>
                </a:bodyPr>
                <a:lstStyle/>
                <a:p>
                  <a:r>
                    <a:rPr lang="en-US" sz="1500" b="1" dirty="0">
                      <a:solidFill>
                        <a:srgbClr val="FF0000"/>
                      </a:solidFill>
                    </a:rPr>
                    <a:t>2</a:t>
                  </a:r>
                  <a14:m>
                    <m:oMath xmlns:m="http://schemas.openxmlformats.org/officeDocument/2006/math">
                      <m:r>
                        <a:rPr lang="en-US" sz="1500" b="1" i="1">
                          <a:solidFill>
                            <a:srgbClr val="FF0000"/>
                          </a:solidFill>
                          <a:latin typeface="Cambria Math" panose="02040503050406030204" pitchFamily="18" charset="0"/>
                        </a:rPr>
                        <m:t>𝒎</m:t>
                      </m:r>
                    </m:oMath>
                  </a14:m>
                  <a:endParaRPr lang="en-US" sz="1500" dirty="0"/>
                </a:p>
              </p:txBody>
            </p:sp>
          </mc:Choice>
          <mc:Fallback xmlns="">
            <p:sp>
              <p:nvSpPr>
                <p:cNvPr id="51" name="TextBox 50">
                  <a:extLst>
                    <a:ext uri="{FF2B5EF4-FFF2-40B4-BE49-F238E27FC236}">
                      <a16:creationId xmlns:a16="http://schemas.microsoft.com/office/drawing/2014/main" id="{4FD6CC04-5864-4D4C-BFB4-3F4F60C35DDB}"/>
                    </a:ext>
                  </a:extLst>
                </p:cNvPr>
                <p:cNvSpPr txBox="1">
                  <a:spLocks noRot="1" noChangeAspect="1" noMove="1" noResize="1" noEditPoints="1" noAdjustHandles="1" noChangeArrowheads="1" noChangeShapeType="1" noTextEdit="1"/>
                </p:cNvSpPr>
                <p:nvPr/>
              </p:nvSpPr>
              <p:spPr>
                <a:xfrm>
                  <a:off x="8743662" y="3383364"/>
                  <a:ext cx="620369" cy="323165"/>
                </a:xfrm>
                <a:prstGeom prst="rect">
                  <a:avLst/>
                </a:prstGeom>
                <a:blipFill>
                  <a:blip r:embed="rId7"/>
                  <a:stretch>
                    <a:fillRect l="-3922" t="-3774" b="-20755"/>
                  </a:stretch>
                </a:blipFill>
              </p:spPr>
              <p:txBody>
                <a:bodyPr/>
                <a:lstStyle/>
                <a:p>
                  <a:r>
                    <a:rPr lang="en-US">
                      <a:noFill/>
                    </a:rPr>
                    <a:t> </a:t>
                  </a:r>
                </a:p>
              </p:txBody>
            </p:sp>
          </mc:Fallback>
        </mc:AlternateContent>
      </p:grpSp>
      <p:sp>
        <p:nvSpPr>
          <p:cNvPr id="87" name="Oval 86">
            <a:extLst>
              <a:ext uri="{FF2B5EF4-FFF2-40B4-BE49-F238E27FC236}">
                <a16:creationId xmlns:a16="http://schemas.microsoft.com/office/drawing/2014/main" id="{80E27E6A-8BAC-4445-8A37-5C0AD40BDD76}"/>
              </a:ext>
            </a:extLst>
          </p:cNvPr>
          <p:cNvSpPr/>
          <p:nvPr/>
        </p:nvSpPr>
        <p:spPr>
          <a:xfrm>
            <a:off x="1256440" y="2816248"/>
            <a:ext cx="502251" cy="502251"/>
          </a:xfrm>
          <a:prstGeom prst="ellipse">
            <a:avLst/>
          </a:prstGeom>
          <a:noFill/>
          <a:ln w="349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9" name="Straight Connector 88">
            <a:extLst>
              <a:ext uri="{FF2B5EF4-FFF2-40B4-BE49-F238E27FC236}">
                <a16:creationId xmlns:a16="http://schemas.microsoft.com/office/drawing/2014/main" id="{268C97AC-4521-41E0-B508-28144DB86100}"/>
              </a:ext>
            </a:extLst>
          </p:cNvPr>
          <p:cNvCxnSpPr>
            <a:cxnSpLocks/>
            <a:stCxn id="87" idx="6"/>
            <a:endCxn id="5" idx="1"/>
          </p:cNvCxnSpPr>
          <p:nvPr/>
        </p:nvCxnSpPr>
        <p:spPr>
          <a:xfrm>
            <a:off x="1758691" y="3067374"/>
            <a:ext cx="6174021" cy="340128"/>
          </a:xfrm>
          <a:prstGeom prst="line">
            <a:avLst/>
          </a:prstGeom>
          <a:ln w="34925">
            <a:solidFill>
              <a:srgbClr val="00B05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E9B33002-A816-4EBC-B746-D860048D6913}"/>
                  </a:ext>
                </a:extLst>
              </p:cNvPr>
              <p:cNvSpPr txBox="1"/>
              <p:nvPr/>
            </p:nvSpPr>
            <p:spPr>
              <a:xfrm>
                <a:off x="5103944" y="3433457"/>
                <a:ext cx="689911" cy="477054"/>
              </a:xfrm>
              <a:prstGeom prst="rect">
                <a:avLst/>
              </a:prstGeom>
              <a:noFill/>
            </p:spPr>
            <p:txBody>
              <a:bodyPr wrap="square" rtlCol="0">
                <a:spAutoFit/>
              </a:bodyPr>
              <a:lstStyle/>
              <a:p>
                <a:r>
                  <a:rPr lang="en-US" sz="2500" b="1" dirty="0">
                    <a:solidFill>
                      <a:srgbClr val="00B050"/>
                    </a:solidFill>
                  </a:rPr>
                  <a:t>2</a:t>
                </a:r>
                <a14:m>
                  <m:oMath xmlns:m="http://schemas.openxmlformats.org/officeDocument/2006/math">
                    <m:r>
                      <a:rPr lang="en-US" sz="2500" b="1" i="1" smtClean="0">
                        <a:solidFill>
                          <a:srgbClr val="00B050"/>
                        </a:solidFill>
                        <a:latin typeface="Cambria Math" panose="02040503050406030204" pitchFamily="18" charset="0"/>
                      </a:rPr>
                      <m:t>𝒎</m:t>
                    </m:r>
                  </m:oMath>
                </a14:m>
                <a:endParaRPr lang="en-US" sz="2500" dirty="0">
                  <a:solidFill>
                    <a:srgbClr val="00B050"/>
                  </a:solidFill>
                </a:endParaRPr>
              </a:p>
            </p:txBody>
          </p:sp>
        </mc:Choice>
        <mc:Fallback xmlns="">
          <p:sp>
            <p:nvSpPr>
              <p:cNvPr id="91" name="TextBox 90">
                <a:extLst>
                  <a:ext uri="{FF2B5EF4-FFF2-40B4-BE49-F238E27FC236}">
                    <a16:creationId xmlns:a16="http://schemas.microsoft.com/office/drawing/2014/main" id="{E9B33002-A816-4EBC-B746-D860048D6913}"/>
                  </a:ext>
                </a:extLst>
              </p:cNvPr>
              <p:cNvSpPr txBox="1">
                <a:spLocks noRot="1" noChangeAspect="1" noMove="1" noResize="1" noEditPoints="1" noAdjustHandles="1" noChangeArrowheads="1" noChangeShapeType="1" noTextEdit="1"/>
              </p:cNvSpPr>
              <p:nvPr/>
            </p:nvSpPr>
            <p:spPr>
              <a:xfrm>
                <a:off x="5103944" y="3433457"/>
                <a:ext cx="689911" cy="477054"/>
              </a:xfrm>
              <a:prstGeom prst="rect">
                <a:avLst/>
              </a:prstGeom>
              <a:blipFill>
                <a:blip r:embed="rId8"/>
                <a:stretch>
                  <a:fillRect l="-14159" t="-8974" b="-30769"/>
                </a:stretch>
              </a:blipFill>
            </p:spPr>
            <p:txBody>
              <a:bodyPr/>
              <a:lstStyle/>
              <a:p>
                <a:r>
                  <a:rPr lang="en-US">
                    <a:noFill/>
                  </a:rPr>
                  <a:t> </a:t>
                </a:r>
              </a:p>
            </p:txBody>
          </p:sp>
        </mc:Fallback>
      </mc:AlternateContent>
      <p:grpSp>
        <p:nvGrpSpPr>
          <p:cNvPr id="66" name="Group 65">
            <a:extLst>
              <a:ext uri="{FF2B5EF4-FFF2-40B4-BE49-F238E27FC236}">
                <a16:creationId xmlns:a16="http://schemas.microsoft.com/office/drawing/2014/main" id="{33E4F757-D349-4B56-BCBD-10B851C788E6}"/>
              </a:ext>
            </a:extLst>
          </p:cNvPr>
          <p:cNvGrpSpPr/>
          <p:nvPr/>
        </p:nvGrpSpPr>
        <p:grpSpPr>
          <a:xfrm>
            <a:off x="8074032" y="2104302"/>
            <a:ext cx="2504790" cy="975897"/>
            <a:chOff x="7869553" y="3383364"/>
            <a:chExt cx="2504790" cy="975897"/>
          </a:xfrm>
        </p:grpSpPr>
        <p:sp>
          <p:nvSpPr>
            <p:cNvPr id="67" name="Rectangle 66">
              <a:extLst>
                <a:ext uri="{FF2B5EF4-FFF2-40B4-BE49-F238E27FC236}">
                  <a16:creationId xmlns:a16="http://schemas.microsoft.com/office/drawing/2014/main" id="{78F9649C-3FDC-4BBA-B9CE-3E346775439F}"/>
                </a:ext>
              </a:extLst>
            </p:cNvPr>
            <p:cNvSpPr/>
            <p:nvPr/>
          </p:nvSpPr>
          <p:spPr>
            <a:xfrm>
              <a:off x="8093511" y="3684408"/>
              <a:ext cx="307141" cy="307141"/>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A66E48FB-70C5-41D9-A829-2F8A8109F484}"/>
                </a:ext>
              </a:extLst>
            </p:cNvPr>
            <p:cNvSpPr/>
            <p:nvPr/>
          </p:nvSpPr>
          <p:spPr>
            <a:xfrm>
              <a:off x="9605473" y="3684408"/>
              <a:ext cx="307141" cy="307141"/>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9" name="Rectangle 68">
                  <a:extLst>
                    <a:ext uri="{FF2B5EF4-FFF2-40B4-BE49-F238E27FC236}">
                      <a16:creationId xmlns:a16="http://schemas.microsoft.com/office/drawing/2014/main" id="{5227A719-263A-48EF-B65D-AEDA062BD779}"/>
                    </a:ext>
                  </a:extLst>
                </p:cNvPr>
                <p:cNvSpPr/>
                <p:nvPr/>
              </p:nvSpPr>
              <p:spPr>
                <a:xfrm>
                  <a:off x="9161575" y="4036096"/>
                  <a:ext cx="1212768" cy="323165"/>
                </a:xfrm>
                <a:prstGeom prst="rect">
                  <a:avLst/>
                </a:prstGeom>
              </p:spPr>
              <p:txBody>
                <a:bodyPr wrap="none">
                  <a:spAutoFit/>
                </a:bodyPr>
                <a:lstStyle/>
                <a:p>
                  <a:r>
                    <a:rPr lang="en-US" sz="1500" b="1" dirty="0">
                      <a:solidFill>
                        <a:srgbClr val="FF0000"/>
                      </a:solidFill>
                    </a:rPr>
                    <a:t>z(</a:t>
                  </a:r>
                  <a14:m>
                    <m:oMath xmlns:m="http://schemas.openxmlformats.org/officeDocument/2006/math">
                      <m:sSub>
                        <m:sSubPr>
                          <m:ctrlPr>
                            <a:rPr lang="en-US" sz="1500" b="1" i="1">
                              <a:solidFill>
                                <a:srgbClr val="FF0000"/>
                              </a:solidFill>
                              <a:latin typeface="Cambria Math" panose="02040503050406030204" pitchFamily="18" charset="0"/>
                            </a:rPr>
                          </m:ctrlPr>
                        </m:sSubPr>
                        <m:e>
                          <m:r>
                            <a:rPr lang="en-US" sz="1500" b="1" i="1">
                              <a:solidFill>
                                <a:srgbClr val="FF0000"/>
                              </a:solidFill>
                              <a:latin typeface="Cambria Math" panose="02040503050406030204" pitchFamily="18" charset="0"/>
                            </a:rPr>
                            <m:t>𝒖</m:t>
                          </m:r>
                        </m:e>
                        <m:sub>
                          <m:r>
                            <a:rPr lang="en-US" sz="1500" b="1" i="1">
                              <a:solidFill>
                                <a:srgbClr val="FF0000"/>
                              </a:solidFill>
                              <a:latin typeface="Cambria Math" panose="02040503050406030204" pitchFamily="18" charset="0"/>
                              <a:ea typeface="Cambria Math" panose="02040503050406030204" pitchFamily="18" charset="0"/>
                            </a:rPr>
                            <m:t>𝜶</m:t>
                          </m:r>
                          <m:r>
                            <a:rPr lang="en-US" sz="1500" b="1" i="1" smtClean="0">
                              <a:solidFill>
                                <a:srgbClr val="FF0000"/>
                              </a:solidFill>
                              <a:latin typeface="Cambria Math" panose="02040503050406030204" pitchFamily="18" charset="0"/>
                              <a:ea typeface="Cambria Math" panose="02040503050406030204" pitchFamily="18" charset="0"/>
                            </a:rPr>
                            <m:t>𝟏</m:t>
                          </m:r>
                        </m:sub>
                      </m:sSub>
                      <m:r>
                        <a:rPr lang="en-US" sz="1500" b="1" i="1">
                          <a:solidFill>
                            <a:srgbClr val="FF0000"/>
                          </a:solidFill>
                          <a:latin typeface="Cambria Math" panose="02040503050406030204" pitchFamily="18" charset="0"/>
                        </a:rPr>
                        <m:t>+</m:t>
                      </m:r>
                      <m:r>
                        <a:rPr lang="en-US" sz="1500" b="1" i="1" smtClean="0">
                          <a:solidFill>
                            <a:srgbClr val="FF0000"/>
                          </a:solidFill>
                          <a:latin typeface="Cambria Math" panose="02040503050406030204" pitchFamily="18" charset="0"/>
                        </a:rPr>
                        <m:t>𝟐</m:t>
                      </m:r>
                      <m:r>
                        <a:rPr lang="en-US" sz="1500" b="1" i="1" smtClean="0">
                          <a:solidFill>
                            <a:srgbClr val="FF0000"/>
                          </a:solidFill>
                          <a:latin typeface="Cambria Math" panose="02040503050406030204" pitchFamily="18" charset="0"/>
                        </a:rPr>
                        <m:t>𝒎</m:t>
                      </m:r>
                    </m:oMath>
                  </a14:m>
                  <a:r>
                    <a:rPr lang="en-US" sz="1500" b="1" dirty="0">
                      <a:solidFill>
                        <a:srgbClr val="FF0000"/>
                      </a:solidFill>
                    </a:rPr>
                    <a:t>)</a:t>
                  </a:r>
                </a:p>
              </p:txBody>
            </p:sp>
          </mc:Choice>
          <mc:Fallback xmlns="">
            <p:sp>
              <p:nvSpPr>
                <p:cNvPr id="69" name="Rectangle 68">
                  <a:extLst>
                    <a:ext uri="{FF2B5EF4-FFF2-40B4-BE49-F238E27FC236}">
                      <a16:creationId xmlns:a16="http://schemas.microsoft.com/office/drawing/2014/main" id="{5227A719-263A-48EF-B65D-AEDA062BD779}"/>
                    </a:ext>
                  </a:extLst>
                </p:cNvPr>
                <p:cNvSpPr>
                  <a:spLocks noRot="1" noChangeAspect="1" noMove="1" noResize="1" noEditPoints="1" noAdjustHandles="1" noChangeArrowheads="1" noChangeShapeType="1" noTextEdit="1"/>
                </p:cNvSpPr>
                <p:nvPr/>
              </p:nvSpPr>
              <p:spPr>
                <a:xfrm>
                  <a:off x="9161575" y="4036096"/>
                  <a:ext cx="1212768" cy="323165"/>
                </a:xfrm>
                <a:prstGeom prst="rect">
                  <a:avLst/>
                </a:prstGeom>
                <a:blipFill>
                  <a:blip r:embed="rId9"/>
                  <a:stretch>
                    <a:fillRect l="-2010" t="-3774" r="-1005" b="-2075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0" name="Rectangle 69">
                  <a:extLst>
                    <a:ext uri="{FF2B5EF4-FFF2-40B4-BE49-F238E27FC236}">
                      <a16:creationId xmlns:a16="http://schemas.microsoft.com/office/drawing/2014/main" id="{9DB26C92-C2EF-4413-9DE2-FBAA0552C34B}"/>
                    </a:ext>
                  </a:extLst>
                </p:cNvPr>
                <p:cNvSpPr/>
                <p:nvPr/>
              </p:nvSpPr>
              <p:spPr>
                <a:xfrm>
                  <a:off x="7869553" y="3970850"/>
                  <a:ext cx="689612" cy="323165"/>
                </a:xfrm>
                <a:prstGeom prst="rect">
                  <a:avLst/>
                </a:prstGeom>
              </p:spPr>
              <p:txBody>
                <a:bodyPr wrap="none">
                  <a:spAutoFit/>
                </a:bodyPr>
                <a:lstStyle/>
                <a:p>
                  <a:r>
                    <a:rPr lang="en-US" sz="1500" b="1" dirty="0">
                      <a:solidFill>
                        <a:srgbClr val="FF0000"/>
                      </a:solidFill>
                    </a:rPr>
                    <a:t>z(</a:t>
                  </a:r>
                  <a14:m>
                    <m:oMath xmlns:m="http://schemas.openxmlformats.org/officeDocument/2006/math">
                      <m:sSub>
                        <m:sSubPr>
                          <m:ctrlPr>
                            <a:rPr lang="en-US" sz="1500" b="1" i="1">
                              <a:solidFill>
                                <a:srgbClr val="FF0000"/>
                              </a:solidFill>
                              <a:latin typeface="Cambria Math" panose="02040503050406030204" pitchFamily="18" charset="0"/>
                            </a:rPr>
                          </m:ctrlPr>
                        </m:sSubPr>
                        <m:e>
                          <m:r>
                            <a:rPr lang="en-US" sz="1500" b="1" i="1">
                              <a:solidFill>
                                <a:srgbClr val="FF0000"/>
                              </a:solidFill>
                              <a:latin typeface="Cambria Math" panose="02040503050406030204" pitchFamily="18" charset="0"/>
                            </a:rPr>
                            <m:t>𝒖</m:t>
                          </m:r>
                        </m:e>
                        <m:sub>
                          <m:r>
                            <a:rPr lang="en-US" sz="1500" b="1" i="1">
                              <a:solidFill>
                                <a:srgbClr val="FF0000"/>
                              </a:solidFill>
                              <a:latin typeface="Cambria Math" panose="02040503050406030204" pitchFamily="18" charset="0"/>
                              <a:ea typeface="Cambria Math" panose="02040503050406030204" pitchFamily="18" charset="0"/>
                            </a:rPr>
                            <m:t>𝜶</m:t>
                          </m:r>
                          <m:r>
                            <a:rPr lang="en-US" sz="1500" b="1" i="1" smtClean="0">
                              <a:solidFill>
                                <a:srgbClr val="FF0000"/>
                              </a:solidFill>
                              <a:latin typeface="Cambria Math" panose="02040503050406030204" pitchFamily="18" charset="0"/>
                              <a:ea typeface="Cambria Math" panose="02040503050406030204" pitchFamily="18" charset="0"/>
                            </a:rPr>
                            <m:t>𝟏</m:t>
                          </m:r>
                        </m:sub>
                      </m:sSub>
                    </m:oMath>
                  </a14:m>
                  <a:r>
                    <a:rPr lang="en-US" sz="1500" b="1" dirty="0">
                      <a:solidFill>
                        <a:srgbClr val="FF0000"/>
                      </a:solidFill>
                    </a:rPr>
                    <a:t>)</a:t>
                  </a:r>
                </a:p>
              </p:txBody>
            </p:sp>
          </mc:Choice>
          <mc:Fallback xmlns="">
            <p:sp>
              <p:nvSpPr>
                <p:cNvPr id="70" name="Rectangle 69">
                  <a:extLst>
                    <a:ext uri="{FF2B5EF4-FFF2-40B4-BE49-F238E27FC236}">
                      <a16:creationId xmlns:a16="http://schemas.microsoft.com/office/drawing/2014/main" id="{9DB26C92-C2EF-4413-9DE2-FBAA0552C34B}"/>
                    </a:ext>
                  </a:extLst>
                </p:cNvPr>
                <p:cNvSpPr>
                  <a:spLocks noRot="1" noChangeAspect="1" noMove="1" noResize="1" noEditPoints="1" noAdjustHandles="1" noChangeArrowheads="1" noChangeShapeType="1" noTextEdit="1"/>
                </p:cNvSpPr>
                <p:nvPr/>
              </p:nvSpPr>
              <p:spPr>
                <a:xfrm>
                  <a:off x="7869553" y="3970850"/>
                  <a:ext cx="689612" cy="323165"/>
                </a:xfrm>
                <a:prstGeom prst="rect">
                  <a:avLst/>
                </a:prstGeom>
                <a:blipFill>
                  <a:blip r:embed="rId10"/>
                  <a:stretch>
                    <a:fillRect l="-3509" t="-5660" r="-1754" b="-18868"/>
                  </a:stretch>
                </a:blipFill>
              </p:spPr>
              <p:txBody>
                <a:bodyPr/>
                <a:lstStyle/>
                <a:p>
                  <a:r>
                    <a:rPr lang="en-US">
                      <a:noFill/>
                    </a:rPr>
                    <a:t> </a:t>
                  </a:r>
                </a:p>
              </p:txBody>
            </p:sp>
          </mc:Fallback>
        </mc:AlternateContent>
        <p:cxnSp>
          <p:nvCxnSpPr>
            <p:cNvPr id="71" name="Straight Connector 70">
              <a:extLst>
                <a:ext uri="{FF2B5EF4-FFF2-40B4-BE49-F238E27FC236}">
                  <a16:creationId xmlns:a16="http://schemas.microsoft.com/office/drawing/2014/main" id="{FD31652D-C337-4BEA-9DEC-04944E13C705}"/>
                </a:ext>
              </a:extLst>
            </p:cNvPr>
            <p:cNvCxnSpPr>
              <a:cxnSpLocks/>
            </p:cNvCxnSpPr>
            <p:nvPr/>
          </p:nvCxnSpPr>
          <p:spPr>
            <a:xfrm>
              <a:off x="8400652" y="3837977"/>
              <a:ext cx="120482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0FF3ECAD-49B6-4948-AA6E-4799B33E8A2C}"/>
                    </a:ext>
                  </a:extLst>
                </p:cNvPr>
                <p:cNvSpPr txBox="1"/>
                <p:nvPr/>
              </p:nvSpPr>
              <p:spPr>
                <a:xfrm>
                  <a:off x="8743662" y="3383364"/>
                  <a:ext cx="620369" cy="323165"/>
                </a:xfrm>
                <a:prstGeom prst="rect">
                  <a:avLst/>
                </a:prstGeom>
                <a:noFill/>
              </p:spPr>
              <p:txBody>
                <a:bodyPr wrap="square" rtlCol="0">
                  <a:spAutoFit/>
                </a:bodyPr>
                <a:lstStyle/>
                <a:p>
                  <a:r>
                    <a:rPr lang="en-US" sz="1500" b="1" dirty="0">
                      <a:solidFill>
                        <a:srgbClr val="FF0000"/>
                      </a:solidFill>
                    </a:rPr>
                    <a:t>2</a:t>
                  </a:r>
                  <a14:m>
                    <m:oMath xmlns:m="http://schemas.openxmlformats.org/officeDocument/2006/math">
                      <m:r>
                        <a:rPr lang="en-US" sz="1500" b="1" i="1">
                          <a:solidFill>
                            <a:srgbClr val="FF0000"/>
                          </a:solidFill>
                          <a:latin typeface="Cambria Math" panose="02040503050406030204" pitchFamily="18" charset="0"/>
                        </a:rPr>
                        <m:t>𝒎</m:t>
                      </m:r>
                    </m:oMath>
                  </a14:m>
                  <a:endParaRPr lang="en-US" sz="1500" dirty="0"/>
                </a:p>
              </p:txBody>
            </p:sp>
          </mc:Choice>
          <mc:Fallback xmlns="">
            <p:sp>
              <p:nvSpPr>
                <p:cNvPr id="72" name="TextBox 71">
                  <a:extLst>
                    <a:ext uri="{FF2B5EF4-FFF2-40B4-BE49-F238E27FC236}">
                      <a16:creationId xmlns:a16="http://schemas.microsoft.com/office/drawing/2014/main" id="{0FF3ECAD-49B6-4948-AA6E-4799B33E8A2C}"/>
                    </a:ext>
                  </a:extLst>
                </p:cNvPr>
                <p:cNvSpPr txBox="1">
                  <a:spLocks noRot="1" noChangeAspect="1" noMove="1" noResize="1" noEditPoints="1" noAdjustHandles="1" noChangeArrowheads="1" noChangeShapeType="1" noTextEdit="1"/>
                </p:cNvSpPr>
                <p:nvPr/>
              </p:nvSpPr>
              <p:spPr>
                <a:xfrm>
                  <a:off x="8743662" y="3383364"/>
                  <a:ext cx="620369" cy="323165"/>
                </a:xfrm>
                <a:prstGeom prst="rect">
                  <a:avLst/>
                </a:prstGeom>
                <a:blipFill>
                  <a:blip r:embed="rId11"/>
                  <a:stretch>
                    <a:fillRect l="-3922" t="-3774" b="-20755"/>
                  </a:stretch>
                </a:blipFill>
              </p:spPr>
              <p:txBody>
                <a:bodyPr/>
                <a:lstStyle/>
                <a:p>
                  <a:r>
                    <a:rPr lang="en-US">
                      <a:noFill/>
                    </a:rPr>
                    <a:t> </a:t>
                  </a:r>
                </a:p>
              </p:txBody>
            </p:sp>
          </mc:Fallback>
        </mc:AlternateContent>
      </p:grpSp>
      <p:grpSp>
        <p:nvGrpSpPr>
          <p:cNvPr id="73" name="Group 72">
            <a:extLst>
              <a:ext uri="{FF2B5EF4-FFF2-40B4-BE49-F238E27FC236}">
                <a16:creationId xmlns:a16="http://schemas.microsoft.com/office/drawing/2014/main" id="{AF7ED5E7-1C56-4803-9A04-A9F1A70B0592}"/>
              </a:ext>
            </a:extLst>
          </p:cNvPr>
          <p:cNvGrpSpPr/>
          <p:nvPr/>
        </p:nvGrpSpPr>
        <p:grpSpPr>
          <a:xfrm>
            <a:off x="9809952" y="4025270"/>
            <a:ext cx="2397391" cy="962747"/>
            <a:chOff x="7869223" y="3383364"/>
            <a:chExt cx="2397391" cy="962747"/>
          </a:xfrm>
        </p:grpSpPr>
        <p:sp>
          <p:nvSpPr>
            <p:cNvPr id="74" name="Rectangle 73">
              <a:extLst>
                <a:ext uri="{FF2B5EF4-FFF2-40B4-BE49-F238E27FC236}">
                  <a16:creationId xmlns:a16="http://schemas.microsoft.com/office/drawing/2014/main" id="{4C15C658-AAB4-4F73-A46B-C238A5ACD844}"/>
                </a:ext>
              </a:extLst>
            </p:cNvPr>
            <p:cNvSpPr/>
            <p:nvPr/>
          </p:nvSpPr>
          <p:spPr>
            <a:xfrm>
              <a:off x="8093511" y="3684408"/>
              <a:ext cx="307141" cy="307141"/>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61F18B2B-BF4B-4D40-9ACA-4298F20B10E6}"/>
                </a:ext>
              </a:extLst>
            </p:cNvPr>
            <p:cNvSpPr/>
            <p:nvPr/>
          </p:nvSpPr>
          <p:spPr>
            <a:xfrm>
              <a:off x="9605473" y="3684408"/>
              <a:ext cx="307141" cy="307141"/>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6" name="Rectangle 75">
                  <a:extLst>
                    <a:ext uri="{FF2B5EF4-FFF2-40B4-BE49-F238E27FC236}">
                      <a16:creationId xmlns:a16="http://schemas.microsoft.com/office/drawing/2014/main" id="{1E5C74DD-C88A-499A-85A0-87D7F92182A5}"/>
                    </a:ext>
                  </a:extLst>
                </p:cNvPr>
                <p:cNvSpPr/>
                <p:nvPr/>
              </p:nvSpPr>
              <p:spPr>
                <a:xfrm>
                  <a:off x="9053846" y="4013860"/>
                  <a:ext cx="1212768" cy="323165"/>
                </a:xfrm>
                <a:prstGeom prst="rect">
                  <a:avLst/>
                </a:prstGeom>
              </p:spPr>
              <p:txBody>
                <a:bodyPr wrap="none">
                  <a:spAutoFit/>
                </a:bodyPr>
                <a:lstStyle/>
                <a:p>
                  <a:r>
                    <a:rPr lang="en-US" sz="1500" b="1" dirty="0">
                      <a:solidFill>
                        <a:srgbClr val="FF0000"/>
                      </a:solidFill>
                    </a:rPr>
                    <a:t>z(</a:t>
                  </a:r>
                  <a14:m>
                    <m:oMath xmlns:m="http://schemas.openxmlformats.org/officeDocument/2006/math">
                      <m:sSub>
                        <m:sSubPr>
                          <m:ctrlPr>
                            <a:rPr lang="en-US" sz="1500" b="1" i="1">
                              <a:solidFill>
                                <a:srgbClr val="FF0000"/>
                              </a:solidFill>
                              <a:latin typeface="Cambria Math" panose="02040503050406030204" pitchFamily="18" charset="0"/>
                            </a:rPr>
                          </m:ctrlPr>
                        </m:sSubPr>
                        <m:e>
                          <m:r>
                            <a:rPr lang="en-US" sz="1500" b="1" i="1">
                              <a:solidFill>
                                <a:srgbClr val="FF0000"/>
                              </a:solidFill>
                              <a:latin typeface="Cambria Math" panose="02040503050406030204" pitchFamily="18" charset="0"/>
                            </a:rPr>
                            <m:t>𝒖</m:t>
                          </m:r>
                        </m:e>
                        <m:sub>
                          <m:r>
                            <a:rPr lang="en-US" sz="1500" b="1" i="1">
                              <a:solidFill>
                                <a:srgbClr val="FF0000"/>
                              </a:solidFill>
                              <a:latin typeface="Cambria Math" panose="02040503050406030204" pitchFamily="18" charset="0"/>
                              <a:ea typeface="Cambria Math" panose="02040503050406030204" pitchFamily="18" charset="0"/>
                            </a:rPr>
                            <m:t>𝜶</m:t>
                          </m:r>
                          <m:r>
                            <a:rPr lang="en-US" sz="1500" b="1" i="1" smtClean="0">
                              <a:solidFill>
                                <a:srgbClr val="FF0000"/>
                              </a:solidFill>
                              <a:latin typeface="Cambria Math" panose="02040503050406030204" pitchFamily="18" charset="0"/>
                              <a:ea typeface="Cambria Math" panose="02040503050406030204" pitchFamily="18" charset="0"/>
                            </a:rPr>
                            <m:t>𝟑</m:t>
                          </m:r>
                        </m:sub>
                      </m:sSub>
                      <m:r>
                        <a:rPr lang="en-US" sz="1500" b="1" i="1">
                          <a:solidFill>
                            <a:srgbClr val="FF0000"/>
                          </a:solidFill>
                          <a:latin typeface="Cambria Math" panose="02040503050406030204" pitchFamily="18" charset="0"/>
                        </a:rPr>
                        <m:t>+</m:t>
                      </m:r>
                      <m:r>
                        <a:rPr lang="en-US" sz="1500" b="1" i="1" smtClean="0">
                          <a:solidFill>
                            <a:srgbClr val="FF0000"/>
                          </a:solidFill>
                          <a:latin typeface="Cambria Math" panose="02040503050406030204" pitchFamily="18" charset="0"/>
                        </a:rPr>
                        <m:t>𝟐</m:t>
                      </m:r>
                      <m:r>
                        <a:rPr lang="en-US" sz="1500" b="1" i="1" smtClean="0">
                          <a:solidFill>
                            <a:srgbClr val="FF0000"/>
                          </a:solidFill>
                          <a:latin typeface="Cambria Math" panose="02040503050406030204" pitchFamily="18" charset="0"/>
                        </a:rPr>
                        <m:t>𝒎</m:t>
                      </m:r>
                    </m:oMath>
                  </a14:m>
                  <a:r>
                    <a:rPr lang="en-US" sz="1500" b="1" dirty="0">
                      <a:solidFill>
                        <a:srgbClr val="FF0000"/>
                      </a:solidFill>
                    </a:rPr>
                    <a:t>)</a:t>
                  </a:r>
                </a:p>
              </p:txBody>
            </p:sp>
          </mc:Choice>
          <mc:Fallback xmlns="">
            <p:sp>
              <p:nvSpPr>
                <p:cNvPr id="76" name="Rectangle 75">
                  <a:extLst>
                    <a:ext uri="{FF2B5EF4-FFF2-40B4-BE49-F238E27FC236}">
                      <a16:creationId xmlns:a16="http://schemas.microsoft.com/office/drawing/2014/main" id="{1E5C74DD-C88A-499A-85A0-87D7F92182A5}"/>
                    </a:ext>
                  </a:extLst>
                </p:cNvPr>
                <p:cNvSpPr>
                  <a:spLocks noRot="1" noChangeAspect="1" noMove="1" noResize="1" noEditPoints="1" noAdjustHandles="1" noChangeArrowheads="1" noChangeShapeType="1" noTextEdit="1"/>
                </p:cNvSpPr>
                <p:nvPr/>
              </p:nvSpPr>
              <p:spPr>
                <a:xfrm>
                  <a:off x="9053846" y="4013860"/>
                  <a:ext cx="1212768" cy="323165"/>
                </a:xfrm>
                <a:prstGeom prst="rect">
                  <a:avLst/>
                </a:prstGeom>
                <a:blipFill>
                  <a:blip r:embed="rId12"/>
                  <a:stretch>
                    <a:fillRect l="-2010" t="-5660" r="-1005" b="-1886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7" name="Rectangle 76">
                  <a:extLst>
                    <a:ext uri="{FF2B5EF4-FFF2-40B4-BE49-F238E27FC236}">
                      <a16:creationId xmlns:a16="http://schemas.microsoft.com/office/drawing/2014/main" id="{FCD6C352-57A2-4729-8AFD-685E4445479F}"/>
                    </a:ext>
                  </a:extLst>
                </p:cNvPr>
                <p:cNvSpPr/>
                <p:nvPr/>
              </p:nvSpPr>
              <p:spPr>
                <a:xfrm>
                  <a:off x="7869223" y="4022946"/>
                  <a:ext cx="689612" cy="323165"/>
                </a:xfrm>
                <a:prstGeom prst="rect">
                  <a:avLst/>
                </a:prstGeom>
              </p:spPr>
              <p:txBody>
                <a:bodyPr wrap="none">
                  <a:spAutoFit/>
                </a:bodyPr>
                <a:lstStyle/>
                <a:p>
                  <a:r>
                    <a:rPr lang="en-US" sz="1500" b="1" dirty="0">
                      <a:solidFill>
                        <a:srgbClr val="FF0000"/>
                      </a:solidFill>
                    </a:rPr>
                    <a:t>z(</a:t>
                  </a:r>
                  <a14:m>
                    <m:oMath xmlns:m="http://schemas.openxmlformats.org/officeDocument/2006/math">
                      <m:sSub>
                        <m:sSubPr>
                          <m:ctrlPr>
                            <a:rPr lang="en-US" sz="1500" b="1" i="1" smtClean="0">
                              <a:solidFill>
                                <a:srgbClr val="FF0000"/>
                              </a:solidFill>
                              <a:latin typeface="Cambria Math" panose="02040503050406030204" pitchFamily="18" charset="0"/>
                            </a:rPr>
                          </m:ctrlPr>
                        </m:sSubPr>
                        <m:e>
                          <m:r>
                            <a:rPr lang="en-US" sz="1500" b="1" i="1">
                              <a:solidFill>
                                <a:srgbClr val="FF0000"/>
                              </a:solidFill>
                              <a:latin typeface="Cambria Math" panose="02040503050406030204" pitchFamily="18" charset="0"/>
                            </a:rPr>
                            <m:t>𝒖</m:t>
                          </m:r>
                        </m:e>
                        <m:sub>
                          <m:r>
                            <a:rPr lang="en-US" sz="1500" b="1" i="1">
                              <a:solidFill>
                                <a:srgbClr val="FF0000"/>
                              </a:solidFill>
                              <a:latin typeface="Cambria Math" panose="02040503050406030204" pitchFamily="18" charset="0"/>
                              <a:ea typeface="Cambria Math" panose="02040503050406030204" pitchFamily="18" charset="0"/>
                            </a:rPr>
                            <m:t>𝜶</m:t>
                          </m:r>
                          <m:r>
                            <a:rPr lang="en-US" sz="1500" b="1" i="1" smtClean="0">
                              <a:solidFill>
                                <a:srgbClr val="FF0000"/>
                              </a:solidFill>
                              <a:latin typeface="Cambria Math" panose="02040503050406030204" pitchFamily="18" charset="0"/>
                              <a:ea typeface="Cambria Math" panose="02040503050406030204" pitchFamily="18" charset="0"/>
                            </a:rPr>
                            <m:t>𝟑</m:t>
                          </m:r>
                        </m:sub>
                      </m:sSub>
                    </m:oMath>
                  </a14:m>
                  <a:r>
                    <a:rPr lang="en-US" sz="1500" b="1" dirty="0">
                      <a:solidFill>
                        <a:srgbClr val="FF0000"/>
                      </a:solidFill>
                    </a:rPr>
                    <a:t>)</a:t>
                  </a:r>
                </a:p>
              </p:txBody>
            </p:sp>
          </mc:Choice>
          <mc:Fallback xmlns="">
            <p:sp>
              <p:nvSpPr>
                <p:cNvPr id="77" name="Rectangle 76">
                  <a:extLst>
                    <a:ext uri="{FF2B5EF4-FFF2-40B4-BE49-F238E27FC236}">
                      <a16:creationId xmlns:a16="http://schemas.microsoft.com/office/drawing/2014/main" id="{FCD6C352-57A2-4729-8AFD-685E4445479F}"/>
                    </a:ext>
                  </a:extLst>
                </p:cNvPr>
                <p:cNvSpPr>
                  <a:spLocks noRot="1" noChangeAspect="1" noMove="1" noResize="1" noEditPoints="1" noAdjustHandles="1" noChangeArrowheads="1" noChangeShapeType="1" noTextEdit="1"/>
                </p:cNvSpPr>
                <p:nvPr/>
              </p:nvSpPr>
              <p:spPr>
                <a:xfrm>
                  <a:off x="7869223" y="4022946"/>
                  <a:ext cx="689612" cy="323165"/>
                </a:xfrm>
                <a:prstGeom prst="rect">
                  <a:avLst/>
                </a:prstGeom>
                <a:blipFill>
                  <a:blip r:embed="rId13"/>
                  <a:stretch>
                    <a:fillRect l="-3540" t="-3774" r="-2655" b="-20755"/>
                  </a:stretch>
                </a:blipFill>
              </p:spPr>
              <p:txBody>
                <a:bodyPr/>
                <a:lstStyle/>
                <a:p>
                  <a:r>
                    <a:rPr lang="en-US">
                      <a:noFill/>
                    </a:rPr>
                    <a:t> </a:t>
                  </a:r>
                </a:p>
              </p:txBody>
            </p:sp>
          </mc:Fallback>
        </mc:AlternateContent>
        <p:cxnSp>
          <p:nvCxnSpPr>
            <p:cNvPr id="78" name="Straight Connector 77">
              <a:extLst>
                <a:ext uri="{FF2B5EF4-FFF2-40B4-BE49-F238E27FC236}">
                  <a16:creationId xmlns:a16="http://schemas.microsoft.com/office/drawing/2014/main" id="{E335BA2A-8B37-4A64-A412-EAAED7E81A07}"/>
                </a:ext>
              </a:extLst>
            </p:cNvPr>
            <p:cNvCxnSpPr>
              <a:cxnSpLocks/>
            </p:cNvCxnSpPr>
            <p:nvPr/>
          </p:nvCxnSpPr>
          <p:spPr>
            <a:xfrm>
              <a:off x="8400652" y="3837977"/>
              <a:ext cx="120482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2654E3D5-16E3-49B2-9AFA-82ECCF649314}"/>
                    </a:ext>
                  </a:extLst>
                </p:cNvPr>
                <p:cNvSpPr txBox="1"/>
                <p:nvPr/>
              </p:nvSpPr>
              <p:spPr>
                <a:xfrm>
                  <a:off x="8743662" y="3383364"/>
                  <a:ext cx="620369" cy="323165"/>
                </a:xfrm>
                <a:prstGeom prst="rect">
                  <a:avLst/>
                </a:prstGeom>
                <a:noFill/>
              </p:spPr>
              <p:txBody>
                <a:bodyPr wrap="square" rtlCol="0">
                  <a:spAutoFit/>
                </a:bodyPr>
                <a:lstStyle/>
                <a:p>
                  <a:r>
                    <a:rPr lang="en-US" sz="1500" b="1" dirty="0">
                      <a:solidFill>
                        <a:srgbClr val="FF0000"/>
                      </a:solidFill>
                    </a:rPr>
                    <a:t>2</a:t>
                  </a:r>
                  <a14:m>
                    <m:oMath xmlns:m="http://schemas.openxmlformats.org/officeDocument/2006/math">
                      <m:r>
                        <a:rPr lang="en-US" sz="1500" b="1" i="1">
                          <a:solidFill>
                            <a:srgbClr val="FF0000"/>
                          </a:solidFill>
                          <a:latin typeface="Cambria Math" panose="02040503050406030204" pitchFamily="18" charset="0"/>
                        </a:rPr>
                        <m:t>𝒎</m:t>
                      </m:r>
                    </m:oMath>
                  </a14:m>
                  <a:endParaRPr lang="en-US" sz="1500" dirty="0"/>
                </a:p>
              </p:txBody>
            </p:sp>
          </mc:Choice>
          <mc:Fallback xmlns="">
            <p:sp>
              <p:nvSpPr>
                <p:cNvPr id="79" name="TextBox 78">
                  <a:extLst>
                    <a:ext uri="{FF2B5EF4-FFF2-40B4-BE49-F238E27FC236}">
                      <a16:creationId xmlns:a16="http://schemas.microsoft.com/office/drawing/2014/main" id="{2654E3D5-16E3-49B2-9AFA-82ECCF649314}"/>
                    </a:ext>
                  </a:extLst>
                </p:cNvPr>
                <p:cNvSpPr txBox="1">
                  <a:spLocks noRot="1" noChangeAspect="1" noMove="1" noResize="1" noEditPoints="1" noAdjustHandles="1" noChangeArrowheads="1" noChangeShapeType="1" noTextEdit="1"/>
                </p:cNvSpPr>
                <p:nvPr/>
              </p:nvSpPr>
              <p:spPr>
                <a:xfrm>
                  <a:off x="8743662" y="3383364"/>
                  <a:ext cx="620369" cy="323165"/>
                </a:xfrm>
                <a:prstGeom prst="rect">
                  <a:avLst/>
                </a:prstGeom>
                <a:blipFill>
                  <a:blip r:embed="rId14"/>
                  <a:stretch>
                    <a:fillRect l="-3960" t="-3774" b="-20755"/>
                  </a:stretch>
                </a:blipFill>
              </p:spPr>
              <p:txBody>
                <a:bodyPr/>
                <a:lstStyle/>
                <a:p>
                  <a:r>
                    <a:rPr lang="en-US">
                      <a:noFill/>
                    </a:rPr>
                    <a:t> </a:t>
                  </a:r>
                </a:p>
              </p:txBody>
            </p:sp>
          </mc:Fallback>
        </mc:AlternateContent>
      </p:grpSp>
      <p:grpSp>
        <p:nvGrpSpPr>
          <p:cNvPr id="97" name="Group 96">
            <a:extLst>
              <a:ext uri="{FF2B5EF4-FFF2-40B4-BE49-F238E27FC236}">
                <a16:creationId xmlns:a16="http://schemas.microsoft.com/office/drawing/2014/main" id="{8512F5AB-42D6-4857-B830-502D8D00A28F}"/>
              </a:ext>
            </a:extLst>
          </p:cNvPr>
          <p:cNvGrpSpPr/>
          <p:nvPr/>
        </p:nvGrpSpPr>
        <p:grpSpPr>
          <a:xfrm>
            <a:off x="9980508" y="2775680"/>
            <a:ext cx="2285546" cy="947640"/>
            <a:chOff x="7859640" y="3383364"/>
            <a:chExt cx="2285546" cy="947640"/>
          </a:xfrm>
        </p:grpSpPr>
        <p:sp>
          <p:nvSpPr>
            <p:cNvPr id="98" name="Rectangle 97">
              <a:extLst>
                <a:ext uri="{FF2B5EF4-FFF2-40B4-BE49-F238E27FC236}">
                  <a16:creationId xmlns:a16="http://schemas.microsoft.com/office/drawing/2014/main" id="{2196F85D-7A20-433F-A4F8-49B6120A6641}"/>
                </a:ext>
              </a:extLst>
            </p:cNvPr>
            <p:cNvSpPr/>
            <p:nvPr/>
          </p:nvSpPr>
          <p:spPr>
            <a:xfrm>
              <a:off x="8093511" y="3684408"/>
              <a:ext cx="307141" cy="307141"/>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ectangle 98">
              <a:extLst>
                <a:ext uri="{FF2B5EF4-FFF2-40B4-BE49-F238E27FC236}">
                  <a16:creationId xmlns:a16="http://schemas.microsoft.com/office/drawing/2014/main" id="{BF5C4438-D8EA-4235-9609-32CB5634DE2A}"/>
                </a:ext>
              </a:extLst>
            </p:cNvPr>
            <p:cNvSpPr/>
            <p:nvPr/>
          </p:nvSpPr>
          <p:spPr>
            <a:xfrm>
              <a:off x="9605473" y="3684408"/>
              <a:ext cx="307141" cy="307141"/>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00" name="Rectangle 99">
                  <a:extLst>
                    <a:ext uri="{FF2B5EF4-FFF2-40B4-BE49-F238E27FC236}">
                      <a16:creationId xmlns:a16="http://schemas.microsoft.com/office/drawing/2014/main" id="{A3033798-383B-470C-AAA8-AECE24E1347E}"/>
                    </a:ext>
                  </a:extLst>
                </p:cNvPr>
                <p:cNvSpPr/>
                <p:nvPr/>
              </p:nvSpPr>
              <p:spPr>
                <a:xfrm>
                  <a:off x="8932418" y="4007839"/>
                  <a:ext cx="1212768" cy="323165"/>
                </a:xfrm>
                <a:prstGeom prst="rect">
                  <a:avLst/>
                </a:prstGeom>
              </p:spPr>
              <p:txBody>
                <a:bodyPr wrap="none">
                  <a:spAutoFit/>
                </a:bodyPr>
                <a:lstStyle/>
                <a:p>
                  <a:r>
                    <a:rPr lang="en-US" sz="1500" b="1" dirty="0">
                      <a:solidFill>
                        <a:srgbClr val="FF0000"/>
                      </a:solidFill>
                    </a:rPr>
                    <a:t>z(</a:t>
                  </a:r>
                  <a14:m>
                    <m:oMath xmlns:m="http://schemas.openxmlformats.org/officeDocument/2006/math">
                      <m:sSub>
                        <m:sSubPr>
                          <m:ctrlPr>
                            <a:rPr lang="en-US" sz="1500" b="1" i="1">
                              <a:solidFill>
                                <a:srgbClr val="FF0000"/>
                              </a:solidFill>
                              <a:latin typeface="Cambria Math" panose="02040503050406030204" pitchFamily="18" charset="0"/>
                            </a:rPr>
                          </m:ctrlPr>
                        </m:sSubPr>
                        <m:e>
                          <m:r>
                            <a:rPr lang="en-US" sz="1500" b="1" i="1">
                              <a:solidFill>
                                <a:srgbClr val="FF0000"/>
                              </a:solidFill>
                              <a:latin typeface="Cambria Math" panose="02040503050406030204" pitchFamily="18" charset="0"/>
                            </a:rPr>
                            <m:t>𝒖</m:t>
                          </m:r>
                        </m:e>
                        <m:sub>
                          <m:r>
                            <a:rPr lang="en-US" sz="1500" b="1" i="1">
                              <a:solidFill>
                                <a:srgbClr val="FF0000"/>
                              </a:solidFill>
                              <a:latin typeface="Cambria Math" panose="02040503050406030204" pitchFamily="18" charset="0"/>
                              <a:ea typeface="Cambria Math" panose="02040503050406030204" pitchFamily="18" charset="0"/>
                            </a:rPr>
                            <m:t>𝜶</m:t>
                          </m:r>
                          <m:r>
                            <a:rPr lang="en-US" sz="1500" b="1" i="1" smtClean="0">
                              <a:solidFill>
                                <a:srgbClr val="FF0000"/>
                              </a:solidFill>
                              <a:latin typeface="Cambria Math" panose="02040503050406030204" pitchFamily="18" charset="0"/>
                              <a:ea typeface="Cambria Math" panose="02040503050406030204" pitchFamily="18" charset="0"/>
                            </a:rPr>
                            <m:t>𝟒</m:t>
                          </m:r>
                        </m:sub>
                      </m:sSub>
                      <m:r>
                        <a:rPr lang="en-US" sz="1500" b="1" i="1">
                          <a:solidFill>
                            <a:srgbClr val="FF0000"/>
                          </a:solidFill>
                          <a:latin typeface="Cambria Math" panose="02040503050406030204" pitchFamily="18" charset="0"/>
                        </a:rPr>
                        <m:t>+</m:t>
                      </m:r>
                      <m:r>
                        <a:rPr lang="en-US" sz="1500" b="1" i="1" smtClean="0">
                          <a:solidFill>
                            <a:srgbClr val="FF0000"/>
                          </a:solidFill>
                          <a:latin typeface="Cambria Math" panose="02040503050406030204" pitchFamily="18" charset="0"/>
                        </a:rPr>
                        <m:t>𝟐</m:t>
                      </m:r>
                      <m:r>
                        <a:rPr lang="en-US" sz="1500" b="1" i="1" smtClean="0">
                          <a:solidFill>
                            <a:srgbClr val="FF0000"/>
                          </a:solidFill>
                          <a:latin typeface="Cambria Math" panose="02040503050406030204" pitchFamily="18" charset="0"/>
                        </a:rPr>
                        <m:t>𝒎</m:t>
                      </m:r>
                    </m:oMath>
                  </a14:m>
                  <a:r>
                    <a:rPr lang="en-US" sz="1500" b="1" dirty="0">
                      <a:solidFill>
                        <a:srgbClr val="FF0000"/>
                      </a:solidFill>
                    </a:rPr>
                    <a:t>)</a:t>
                  </a:r>
                </a:p>
              </p:txBody>
            </p:sp>
          </mc:Choice>
          <mc:Fallback xmlns="">
            <p:sp>
              <p:nvSpPr>
                <p:cNvPr id="100" name="Rectangle 99">
                  <a:extLst>
                    <a:ext uri="{FF2B5EF4-FFF2-40B4-BE49-F238E27FC236}">
                      <a16:creationId xmlns:a16="http://schemas.microsoft.com/office/drawing/2014/main" id="{A3033798-383B-470C-AAA8-AECE24E1347E}"/>
                    </a:ext>
                  </a:extLst>
                </p:cNvPr>
                <p:cNvSpPr>
                  <a:spLocks noRot="1" noChangeAspect="1" noMove="1" noResize="1" noEditPoints="1" noAdjustHandles="1" noChangeArrowheads="1" noChangeShapeType="1" noTextEdit="1"/>
                </p:cNvSpPr>
                <p:nvPr/>
              </p:nvSpPr>
              <p:spPr>
                <a:xfrm>
                  <a:off x="8932418" y="4007839"/>
                  <a:ext cx="1212768" cy="323165"/>
                </a:xfrm>
                <a:prstGeom prst="rect">
                  <a:avLst/>
                </a:prstGeom>
                <a:blipFill>
                  <a:blip r:embed="rId15"/>
                  <a:stretch>
                    <a:fillRect l="-2010" t="-3774" r="-1005" b="-1886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1" name="Rectangle 100">
                  <a:extLst>
                    <a:ext uri="{FF2B5EF4-FFF2-40B4-BE49-F238E27FC236}">
                      <a16:creationId xmlns:a16="http://schemas.microsoft.com/office/drawing/2014/main" id="{03FA617A-F0F1-4493-8099-9CAE3D530561}"/>
                    </a:ext>
                  </a:extLst>
                </p:cNvPr>
                <p:cNvSpPr/>
                <p:nvPr/>
              </p:nvSpPr>
              <p:spPr>
                <a:xfrm>
                  <a:off x="7859640" y="4001489"/>
                  <a:ext cx="689612" cy="323165"/>
                </a:xfrm>
                <a:prstGeom prst="rect">
                  <a:avLst/>
                </a:prstGeom>
              </p:spPr>
              <p:txBody>
                <a:bodyPr wrap="none">
                  <a:spAutoFit/>
                </a:bodyPr>
                <a:lstStyle/>
                <a:p>
                  <a:r>
                    <a:rPr lang="en-US" sz="1500" b="1" dirty="0">
                      <a:solidFill>
                        <a:srgbClr val="FF0000"/>
                      </a:solidFill>
                    </a:rPr>
                    <a:t>z(</a:t>
                  </a:r>
                  <a14:m>
                    <m:oMath xmlns:m="http://schemas.openxmlformats.org/officeDocument/2006/math">
                      <m:sSub>
                        <m:sSubPr>
                          <m:ctrlPr>
                            <a:rPr lang="en-US" sz="1500" b="1" i="1">
                              <a:solidFill>
                                <a:srgbClr val="FF0000"/>
                              </a:solidFill>
                              <a:latin typeface="Cambria Math" panose="02040503050406030204" pitchFamily="18" charset="0"/>
                            </a:rPr>
                          </m:ctrlPr>
                        </m:sSubPr>
                        <m:e>
                          <m:r>
                            <a:rPr lang="en-US" sz="1500" b="1" i="1">
                              <a:solidFill>
                                <a:srgbClr val="FF0000"/>
                              </a:solidFill>
                              <a:latin typeface="Cambria Math" panose="02040503050406030204" pitchFamily="18" charset="0"/>
                            </a:rPr>
                            <m:t>𝒖</m:t>
                          </m:r>
                        </m:e>
                        <m:sub>
                          <m:r>
                            <a:rPr lang="en-US" sz="1500" b="1" i="1">
                              <a:solidFill>
                                <a:srgbClr val="FF0000"/>
                              </a:solidFill>
                              <a:latin typeface="Cambria Math" panose="02040503050406030204" pitchFamily="18" charset="0"/>
                              <a:ea typeface="Cambria Math" panose="02040503050406030204" pitchFamily="18" charset="0"/>
                            </a:rPr>
                            <m:t>𝜶</m:t>
                          </m:r>
                          <m:r>
                            <a:rPr lang="en-US" sz="1500" b="1" i="1" smtClean="0">
                              <a:solidFill>
                                <a:srgbClr val="FF0000"/>
                              </a:solidFill>
                              <a:latin typeface="Cambria Math" panose="02040503050406030204" pitchFamily="18" charset="0"/>
                              <a:ea typeface="Cambria Math" panose="02040503050406030204" pitchFamily="18" charset="0"/>
                            </a:rPr>
                            <m:t>𝟒</m:t>
                          </m:r>
                        </m:sub>
                      </m:sSub>
                    </m:oMath>
                  </a14:m>
                  <a:r>
                    <a:rPr lang="en-US" sz="1500" b="1" dirty="0">
                      <a:solidFill>
                        <a:srgbClr val="FF0000"/>
                      </a:solidFill>
                    </a:rPr>
                    <a:t>)</a:t>
                  </a:r>
                </a:p>
              </p:txBody>
            </p:sp>
          </mc:Choice>
          <mc:Fallback xmlns="">
            <p:sp>
              <p:nvSpPr>
                <p:cNvPr id="101" name="Rectangle 100">
                  <a:extLst>
                    <a:ext uri="{FF2B5EF4-FFF2-40B4-BE49-F238E27FC236}">
                      <a16:creationId xmlns:a16="http://schemas.microsoft.com/office/drawing/2014/main" id="{03FA617A-F0F1-4493-8099-9CAE3D530561}"/>
                    </a:ext>
                  </a:extLst>
                </p:cNvPr>
                <p:cNvSpPr>
                  <a:spLocks noRot="1" noChangeAspect="1" noMove="1" noResize="1" noEditPoints="1" noAdjustHandles="1" noChangeArrowheads="1" noChangeShapeType="1" noTextEdit="1"/>
                </p:cNvSpPr>
                <p:nvPr/>
              </p:nvSpPr>
              <p:spPr>
                <a:xfrm>
                  <a:off x="7859640" y="4001489"/>
                  <a:ext cx="689612" cy="323165"/>
                </a:xfrm>
                <a:prstGeom prst="rect">
                  <a:avLst/>
                </a:prstGeom>
                <a:blipFill>
                  <a:blip r:embed="rId16"/>
                  <a:stretch>
                    <a:fillRect l="-3540" t="-5660" r="-2655" b="-18868"/>
                  </a:stretch>
                </a:blipFill>
              </p:spPr>
              <p:txBody>
                <a:bodyPr/>
                <a:lstStyle/>
                <a:p>
                  <a:r>
                    <a:rPr lang="en-US">
                      <a:noFill/>
                    </a:rPr>
                    <a:t> </a:t>
                  </a:r>
                </a:p>
              </p:txBody>
            </p:sp>
          </mc:Fallback>
        </mc:AlternateContent>
        <p:cxnSp>
          <p:nvCxnSpPr>
            <p:cNvPr id="102" name="Straight Connector 101">
              <a:extLst>
                <a:ext uri="{FF2B5EF4-FFF2-40B4-BE49-F238E27FC236}">
                  <a16:creationId xmlns:a16="http://schemas.microsoft.com/office/drawing/2014/main" id="{312C9155-7FA2-4B4A-A9A0-3C982E2B670B}"/>
                </a:ext>
              </a:extLst>
            </p:cNvPr>
            <p:cNvCxnSpPr>
              <a:cxnSpLocks/>
            </p:cNvCxnSpPr>
            <p:nvPr/>
          </p:nvCxnSpPr>
          <p:spPr>
            <a:xfrm>
              <a:off x="8400652" y="3837977"/>
              <a:ext cx="120482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3" name="TextBox 102">
                  <a:extLst>
                    <a:ext uri="{FF2B5EF4-FFF2-40B4-BE49-F238E27FC236}">
                      <a16:creationId xmlns:a16="http://schemas.microsoft.com/office/drawing/2014/main" id="{EDAA8104-2CD6-4C2B-8BF5-54C4B0A483A2}"/>
                    </a:ext>
                  </a:extLst>
                </p:cNvPr>
                <p:cNvSpPr txBox="1"/>
                <p:nvPr/>
              </p:nvSpPr>
              <p:spPr>
                <a:xfrm>
                  <a:off x="8743662" y="3383364"/>
                  <a:ext cx="620369" cy="323165"/>
                </a:xfrm>
                <a:prstGeom prst="rect">
                  <a:avLst/>
                </a:prstGeom>
                <a:noFill/>
              </p:spPr>
              <p:txBody>
                <a:bodyPr wrap="square" rtlCol="0">
                  <a:spAutoFit/>
                </a:bodyPr>
                <a:lstStyle/>
                <a:p>
                  <a:r>
                    <a:rPr lang="en-US" sz="1500" b="1" dirty="0">
                      <a:solidFill>
                        <a:srgbClr val="FF0000"/>
                      </a:solidFill>
                    </a:rPr>
                    <a:t>2</a:t>
                  </a:r>
                  <a14:m>
                    <m:oMath xmlns:m="http://schemas.openxmlformats.org/officeDocument/2006/math">
                      <m:r>
                        <a:rPr lang="en-US" sz="1500" b="1" i="1">
                          <a:solidFill>
                            <a:srgbClr val="FF0000"/>
                          </a:solidFill>
                          <a:latin typeface="Cambria Math" panose="02040503050406030204" pitchFamily="18" charset="0"/>
                        </a:rPr>
                        <m:t>𝒎</m:t>
                      </m:r>
                    </m:oMath>
                  </a14:m>
                  <a:endParaRPr lang="en-US" sz="1500" dirty="0"/>
                </a:p>
              </p:txBody>
            </p:sp>
          </mc:Choice>
          <mc:Fallback xmlns="">
            <p:sp>
              <p:nvSpPr>
                <p:cNvPr id="103" name="TextBox 102">
                  <a:extLst>
                    <a:ext uri="{FF2B5EF4-FFF2-40B4-BE49-F238E27FC236}">
                      <a16:creationId xmlns:a16="http://schemas.microsoft.com/office/drawing/2014/main" id="{EDAA8104-2CD6-4C2B-8BF5-54C4B0A483A2}"/>
                    </a:ext>
                  </a:extLst>
                </p:cNvPr>
                <p:cNvSpPr txBox="1">
                  <a:spLocks noRot="1" noChangeAspect="1" noMove="1" noResize="1" noEditPoints="1" noAdjustHandles="1" noChangeArrowheads="1" noChangeShapeType="1" noTextEdit="1"/>
                </p:cNvSpPr>
                <p:nvPr/>
              </p:nvSpPr>
              <p:spPr>
                <a:xfrm>
                  <a:off x="8743662" y="3383364"/>
                  <a:ext cx="620369" cy="323165"/>
                </a:xfrm>
                <a:prstGeom prst="rect">
                  <a:avLst/>
                </a:prstGeom>
                <a:blipFill>
                  <a:blip r:embed="rId17"/>
                  <a:stretch>
                    <a:fillRect l="-3922" t="-3774" b="-20755"/>
                  </a:stretch>
                </a:blipFill>
              </p:spPr>
              <p:txBody>
                <a:bodyPr/>
                <a:lstStyle/>
                <a:p>
                  <a:r>
                    <a:rPr lang="en-US">
                      <a:noFill/>
                    </a:rPr>
                    <a:t> </a:t>
                  </a:r>
                </a:p>
              </p:txBody>
            </p:sp>
          </mc:Fallback>
        </mc:AlternateContent>
      </p:grpSp>
      <p:cxnSp>
        <p:nvCxnSpPr>
          <p:cNvPr id="104" name="Straight Arrow Connector 103">
            <a:extLst>
              <a:ext uri="{FF2B5EF4-FFF2-40B4-BE49-F238E27FC236}">
                <a16:creationId xmlns:a16="http://schemas.microsoft.com/office/drawing/2014/main" id="{6EC787FD-FD62-4AA4-9989-66C548FF5180}"/>
              </a:ext>
            </a:extLst>
          </p:cNvPr>
          <p:cNvCxnSpPr>
            <a:cxnSpLocks/>
          </p:cNvCxnSpPr>
          <p:nvPr/>
        </p:nvCxnSpPr>
        <p:spPr>
          <a:xfrm>
            <a:off x="818721" y="4645564"/>
            <a:ext cx="2719673" cy="0"/>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66A1E34B-BB64-424D-B88F-BA99D660D725}"/>
                  </a:ext>
                </a:extLst>
              </p:cNvPr>
              <p:cNvSpPr txBox="1"/>
              <p:nvPr/>
            </p:nvSpPr>
            <p:spPr>
              <a:xfrm>
                <a:off x="1717216" y="4172395"/>
                <a:ext cx="1821178" cy="353943"/>
              </a:xfrm>
              <a:prstGeom prst="rect">
                <a:avLst/>
              </a:prstGeom>
              <a:noFill/>
            </p:spPr>
            <p:txBody>
              <a:bodyPr wrap="square" rtlCol="0">
                <a:spAutoFit/>
              </a:bodyPr>
              <a:lstStyle/>
              <a:p>
                <a:r>
                  <a:rPr lang="en-US" sz="17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range (</a:t>
                </a:r>
                <a14:m>
                  <m:oMath xmlns:m="http://schemas.openxmlformats.org/officeDocument/2006/math">
                    <m:r>
                      <a:rPr lang="en-US" sz="1700" b="0" i="1" smtClean="0">
                        <a:solidFill>
                          <a:schemeClr val="accent5">
                            <a:lumMod val="50000"/>
                          </a:schemeClr>
                        </a:solidFill>
                        <a:latin typeface="Cambria Math" panose="02040503050406030204" pitchFamily="18" charset="0"/>
                        <a:ea typeface="Ebrima" panose="02000000000000000000" pitchFamily="2" charset="0"/>
                        <a:cs typeface="Ebrima" panose="02000000000000000000" pitchFamily="2" charset="0"/>
                      </a:rPr>
                      <m:t>𝑎</m:t>
                    </m:r>
                  </m:oMath>
                </a14:m>
                <a:r>
                  <a:rPr lang="en-US" sz="17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a:t>
                </a:r>
              </a:p>
            </p:txBody>
          </p:sp>
        </mc:Choice>
        <mc:Fallback xmlns="">
          <p:sp>
            <p:nvSpPr>
              <p:cNvPr id="59" name="TextBox 58">
                <a:extLst>
                  <a:ext uri="{FF2B5EF4-FFF2-40B4-BE49-F238E27FC236}">
                    <a16:creationId xmlns:a16="http://schemas.microsoft.com/office/drawing/2014/main" id="{66A1E34B-BB64-424D-B88F-BA99D660D725}"/>
                  </a:ext>
                </a:extLst>
              </p:cNvPr>
              <p:cNvSpPr txBox="1">
                <a:spLocks noRot="1" noChangeAspect="1" noMove="1" noResize="1" noEditPoints="1" noAdjustHandles="1" noChangeArrowheads="1" noChangeShapeType="1" noTextEdit="1"/>
              </p:cNvSpPr>
              <p:nvPr/>
            </p:nvSpPr>
            <p:spPr>
              <a:xfrm>
                <a:off x="1717216" y="4172395"/>
                <a:ext cx="1821178" cy="353943"/>
              </a:xfrm>
              <a:prstGeom prst="rect">
                <a:avLst/>
              </a:prstGeom>
              <a:blipFill>
                <a:blip r:embed="rId18"/>
                <a:stretch>
                  <a:fillRect l="-2349" t="-5085" b="-203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0A7969E0-8EAC-49ED-A38A-3A4547CD4844}"/>
                  </a:ext>
                </a:extLst>
              </p:cNvPr>
              <p:cNvSpPr txBox="1"/>
              <p:nvPr/>
            </p:nvSpPr>
            <p:spPr>
              <a:xfrm>
                <a:off x="839336" y="3739886"/>
                <a:ext cx="1821178" cy="353943"/>
              </a:xfrm>
              <a:prstGeom prst="rect">
                <a:avLst/>
              </a:prstGeom>
              <a:noFill/>
            </p:spPr>
            <p:txBody>
              <a:bodyPr wrap="square" rtlCol="0">
                <a:spAutoFit/>
              </a:bodyPr>
              <a:lstStyle/>
              <a:p>
                <a:r>
                  <a:rPr lang="en-US" sz="17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nugget (</a:t>
                </a:r>
                <a14:m>
                  <m:oMath xmlns:m="http://schemas.openxmlformats.org/officeDocument/2006/math">
                    <m:sSub>
                      <m:sSubPr>
                        <m:ctrlPr>
                          <a:rPr lang="en-US" sz="1700" i="1" smtClean="0">
                            <a:solidFill>
                              <a:schemeClr val="accent5">
                                <a:lumMod val="50000"/>
                              </a:schemeClr>
                            </a:solidFill>
                            <a:latin typeface="Cambria Math" panose="02040503050406030204" pitchFamily="18" charset="0"/>
                            <a:ea typeface="Ebrima" panose="02000000000000000000" pitchFamily="2" charset="0"/>
                            <a:cs typeface="Ebrima" panose="02000000000000000000" pitchFamily="2" charset="0"/>
                          </a:rPr>
                        </m:ctrlPr>
                      </m:sSubPr>
                      <m:e>
                        <m:r>
                          <a:rPr lang="en-US" sz="1700" b="0" i="1" smtClean="0">
                            <a:solidFill>
                              <a:schemeClr val="accent5">
                                <a:lumMod val="50000"/>
                              </a:schemeClr>
                            </a:solidFill>
                            <a:latin typeface="Cambria Math" panose="02040503050406030204" pitchFamily="18" charset="0"/>
                            <a:ea typeface="Ebrima" panose="02000000000000000000" pitchFamily="2" charset="0"/>
                            <a:cs typeface="Ebrima" panose="02000000000000000000" pitchFamily="2" charset="0"/>
                          </a:rPr>
                          <m:t>𝑐</m:t>
                        </m:r>
                      </m:e>
                      <m:sub>
                        <m:r>
                          <a:rPr lang="en-US" sz="1700" b="0" i="1" smtClean="0">
                            <a:solidFill>
                              <a:schemeClr val="accent5">
                                <a:lumMod val="50000"/>
                              </a:schemeClr>
                            </a:solidFill>
                            <a:latin typeface="Cambria Math" panose="02040503050406030204" pitchFamily="18" charset="0"/>
                            <a:ea typeface="Ebrima" panose="02000000000000000000" pitchFamily="2" charset="0"/>
                            <a:cs typeface="Ebrima" panose="02000000000000000000" pitchFamily="2" charset="0"/>
                          </a:rPr>
                          <m:t>0</m:t>
                        </m:r>
                      </m:sub>
                    </m:sSub>
                  </m:oMath>
                </a14:m>
                <a:r>
                  <a:rPr lang="en-US" sz="17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a:t>
                </a:r>
              </a:p>
            </p:txBody>
          </p:sp>
        </mc:Choice>
        <mc:Fallback xmlns="">
          <p:sp>
            <p:nvSpPr>
              <p:cNvPr id="60" name="TextBox 59">
                <a:extLst>
                  <a:ext uri="{FF2B5EF4-FFF2-40B4-BE49-F238E27FC236}">
                    <a16:creationId xmlns:a16="http://schemas.microsoft.com/office/drawing/2014/main" id="{0A7969E0-8EAC-49ED-A38A-3A4547CD4844}"/>
                  </a:ext>
                </a:extLst>
              </p:cNvPr>
              <p:cNvSpPr txBox="1">
                <a:spLocks noRot="1" noChangeAspect="1" noMove="1" noResize="1" noEditPoints="1" noAdjustHandles="1" noChangeArrowheads="1" noChangeShapeType="1" noTextEdit="1"/>
              </p:cNvSpPr>
              <p:nvPr/>
            </p:nvSpPr>
            <p:spPr>
              <a:xfrm>
                <a:off x="839336" y="3739886"/>
                <a:ext cx="1821178" cy="353943"/>
              </a:xfrm>
              <a:prstGeom prst="rect">
                <a:avLst/>
              </a:prstGeom>
              <a:blipFill>
                <a:blip r:embed="rId19"/>
                <a:stretch>
                  <a:fillRect l="-2349" t="-5085" b="-20339"/>
                </a:stretch>
              </a:blipFill>
            </p:spPr>
            <p:txBody>
              <a:bodyPr/>
              <a:lstStyle/>
              <a:p>
                <a:r>
                  <a:rPr lang="en-US">
                    <a:noFill/>
                  </a:rPr>
                  <a:t> </a:t>
                </a:r>
              </a:p>
            </p:txBody>
          </p:sp>
        </mc:Fallback>
      </mc:AlternateContent>
      <p:cxnSp>
        <p:nvCxnSpPr>
          <p:cNvPr id="61" name="Straight Arrow Connector 60">
            <a:extLst>
              <a:ext uri="{FF2B5EF4-FFF2-40B4-BE49-F238E27FC236}">
                <a16:creationId xmlns:a16="http://schemas.microsoft.com/office/drawing/2014/main" id="{0C3C93E9-B9B8-4D3F-9269-7E85AE4C82FF}"/>
              </a:ext>
            </a:extLst>
          </p:cNvPr>
          <p:cNvCxnSpPr>
            <a:cxnSpLocks/>
          </p:cNvCxnSpPr>
          <p:nvPr/>
        </p:nvCxnSpPr>
        <p:spPr>
          <a:xfrm flipV="1">
            <a:off x="710029" y="3783105"/>
            <a:ext cx="0" cy="1156448"/>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28150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4A36FD1-99A7-4ED7-9CE5-C533B36241BA}"/>
              </a:ext>
            </a:extLst>
          </p:cNvPr>
          <p:cNvPicPr>
            <a:picLocks noChangeAspect="1"/>
          </p:cNvPicPr>
          <p:nvPr/>
        </p:nvPicPr>
        <p:blipFill>
          <a:blip r:embed="rId2"/>
          <a:stretch>
            <a:fillRect/>
          </a:stretch>
        </p:blipFill>
        <p:spPr>
          <a:xfrm>
            <a:off x="7932712" y="1810665"/>
            <a:ext cx="4265448" cy="3193673"/>
          </a:xfrm>
          <a:prstGeom prst="rect">
            <a:avLst/>
          </a:prstGeom>
        </p:spPr>
      </p:pic>
      <p:grpSp>
        <p:nvGrpSpPr>
          <p:cNvPr id="12" name="Group 11">
            <a:extLst>
              <a:ext uri="{FF2B5EF4-FFF2-40B4-BE49-F238E27FC236}">
                <a16:creationId xmlns:a16="http://schemas.microsoft.com/office/drawing/2014/main" id="{6387BA45-F631-481F-831E-6A366B86B205}"/>
              </a:ext>
            </a:extLst>
          </p:cNvPr>
          <p:cNvGrpSpPr/>
          <p:nvPr/>
        </p:nvGrpSpPr>
        <p:grpSpPr>
          <a:xfrm>
            <a:off x="251709" y="1529951"/>
            <a:ext cx="6411029" cy="3863704"/>
            <a:chOff x="1856979" y="748377"/>
            <a:chExt cx="9143135" cy="5510249"/>
          </a:xfrm>
        </p:grpSpPr>
        <p:cxnSp>
          <p:nvCxnSpPr>
            <p:cNvPr id="13" name="Straight Connector 12">
              <a:extLst>
                <a:ext uri="{FF2B5EF4-FFF2-40B4-BE49-F238E27FC236}">
                  <a16:creationId xmlns:a16="http://schemas.microsoft.com/office/drawing/2014/main" id="{9C2C1A3B-A1B2-4F01-8260-FDEF8D8D1D03}"/>
                </a:ext>
              </a:extLst>
            </p:cNvPr>
            <p:cNvCxnSpPr>
              <a:cxnSpLocks/>
            </p:cNvCxnSpPr>
            <p:nvPr/>
          </p:nvCxnSpPr>
          <p:spPr>
            <a:xfrm flipH="1">
              <a:off x="2652081" y="2288083"/>
              <a:ext cx="7877807" cy="49298"/>
            </a:xfrm>
            <a:prstGeom prst="line">
              <a:avLst/>
            </a:prstGeom>
            <a:ln w="254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E90E411-17D2-41B1-8E44-77DB789B5D23}"/>
                </a:ext>
              </a:extLst>
            </p:cNvPr>
            <p:cNvCxnSpPr>
              <a:cxnSpLocks/>
            </p:cNvCxnSpPr>
            <p:nvPr/>
          </p:nvCxnSpPr>
          <p:spPr>
            <a:xfrm>
              <a:off x="2653412" y="1230198"/>
              <a:ext cx="0" cy="4322874"/>
            </a:xfrm>
            <a:prstGeom prst="line">
              <a:avLst/>
            </a:prstGeom>
            <a:ln w="349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2636401-854F-4B3B-8415-EFB4A4DA6B2E}"/>
                </a:ext>
              </a:extLst>
            </p:cNvPr>
            <p:cNvCxnSpPr>
              <a:cxnSpLocks/>
            </p:cNvCxnSpPr>
            <p:nvPr/>
          </p:nvCxnSpPr>
          <p:spPr>
            <a:xfrm flipH="1">
              <a:off x="2653412" y="5553072"/>
              <a:ext cx="702304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F9E4228-272D-4002-A043-619BB62A87A5}"/>
                </a:ext>
              </a:extLst>
            </p:cNvPr>
            <p:cNvCxnSpPr>
              <a:cxnSpLocks/>
            </p:cNvCxnSpPr>
            <p:nvPr/>
          </p:nvCxnSpPr>
          <p:spPr>
            <a:xfrm>
              <a:off x="6544308" y="2273194"/>
              <a:ext cx="0" cy="3279878"/>
            </a:xfrm>
            <a:prstGeom prst="line">
              <a:avLst/>
            </a:prstGeom>
            <a:ln w="2540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74DCCD5B-9F08-43C6-9D42-961F992084B1}"/>
                </a:ext>
              </a:extLst>
            </p:cNvPr>
            <p:cNvSpPr/>
            <p:nvPr/>
          </p:nvSpPr>
          <p:spPr>
            <a:xfrm>
              <a:off x="2819689" y="3886034"/>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DAA247EB-7CB1-4696-AEB8-1E2EB381AA53}"/>
                </a:ext>
              </a:extLst>
            </p:cNvPr>
            <p:cNvSpPr/>
            <p:nvPr/>
          </p:nvSpPr>
          <p:spPr>
            <a:xfrm>
              <a:off x="3212284" y="3365416"/>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E6265DE8-30A3-4515-8246-57124B5B4DF7}"/>
                </a:ext>
              </a:extLst>
            </p:cNvPr>
            <p:cNvSpPr/>
            <p:nvPr/>
          </p:nvSpPr>
          <p:spPr>
            <a:xfrm>
              <a:off x="3617080" y="2879855"/>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0D70E4CA-ABA5-4303-967B-502E11928133}"/>
                </a:ext>
              </a:extLst>
            </p:cNvPr>
            <p:cNvSpPr/>
            <p:nvPr/>
          </p:nvSpPr>
          <p:spPr>
            <a:xfrm>
              <a:off x="4277159" y="2622741"/>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1A4A7CF0-8252-42B5-A33A-12CE22917FBB}"/>
                </a:ext>
              </a:extLst>
            </p:cNvPr>
            <p:cNvSpPr/>
            <p:nvPr/>
          </p:nvSpPr>
          <p:spPr>
            <a:xfrm>
              <a:off x="5133786" y="2473984"/>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5C65CAC0-B403-44D6-AFD6-9B0CA6F7F0B6}"/>
                </a:ext>
              </a:extLst>
            </p:cNvPr>
            <p:cNvSpPr/>
            <p:nvPr/>
          </p:nvSpPr>
          <p:spPr>
            <a:xfrm>
              <a:off x="6102775" y="2360301"/>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4602B8EE-891E-437D-9700-EEAAC91D1C30}"/>
                </a:ext>
              </a:extLst>
            </p:cNvPr>
            <p:cNvSpPr/>
            <p:nvPr/>
          </p:nvSpPr>
          <p:spPr>
            <a:xfrm>
              <a:off x="6682366" y="248674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20C8B712-39FB-423E-BD66-543C5C13AD10}"/>
                </a:ext>
              </a:extLst>
            </p:cNvPr>
            <p:cNvSpPr/>
            <p:nvPr/>
          </p:nvSpPr>
          <p:spPr>
            <a:xfrm>
              <a:off x="7207764" y="2258305"/>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3291A088-3FE0-49A6-8427-07347F04F6AF}"/>
                </a:ext>
              </a:extLst>
            </p:cNvPr>
            <p:cNvSpPr/>
            <p:nvPr/>
          </p:nvSpPr>
          <p:spPr>
            <a:xfrm>
              <a:off x="7749632" y="2171197"/>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50892E6D-8B81-42F2-9191-E6A0761C484A}"/>
                </a:ext>
              </a:extLst>
            </p:cNvPr>
            <p:cNvSpPr/>
            <p:nvPr/>
          </p:nvSpPr>
          <p:spPr>
            <a:xfrm>
              <a:off x="8179946" y="2377317"/>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92AD4A5C-AABB-49DF-BC10-C4E4185FDC69}"/>
                </a:ext>
              </a:extLst>
            </p:cNvPr>
            <p:cNvSpPr/>
            <p:nvPr/>
          </p:nvSpPr>
          <p:spPr>
            <a:xfrm>
              <a:off x="8895532" y="2454862"/>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7C425C86-C184-44BD-9157-8D007DC1CC52}"/>
                </a:ext>
              </a:extLst>
            </p:cNvPr>
            <p:cNvSpPr/>
            <p:nvPr/>
          </p:nvSpPr>
          <p:spPr>
            <a:xfrm>
              <a:off x="9268990" y="2069201"/>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Shape 28">
              <a:extLst>
                <a:ext uri="{FF2B5EF4-FFF2-40B4-BE49-F238E27FC236}">
                  <a16:creationId xmlns:a16="http://schemas.microsoft.com/office/drawing/2014/main" id="{FB8D0279-F727-4C70-B0BB-A73E9729110C}"/>
                </a:ext>
              </a:extLst>
            </p:cNvPr>
            <p:cNvSpPr/>
            <p:nvPr/>
          </p:nvSpPr>
          <p:spPr>
            <a:xfrm>
              <a:off x="2665627" y="2273194"/>
              <a:ext cx="6874294" cy="1746424"/>
            </a:xfrm>
            <a:custGeom>
              <a:avLst/>
              <a:gdLst>
                <a:gd name="connsiteX0" fmla="*/ 0 w 3081337"/>
                <a:gd name="connsiteY0" fmla="*/ 782818 h 782818"/>
                <a:gd name="connsiteX1" fmla="*/ 923925 w 3081337"/>
                <a:gd name="connsiteY1" fmla="*/ 106543 h 782818"/>
                <a:gd name="connsiteX2" fmla="*/ 3081337 w 3081337"/>
                <a:gd name="connsiteY2" fmla="*/ 11293 h 782818"/>
              </a:gdLst>
              <a:ahLst/>
              <a:cxnLst>
                <a:cxn ang="0">
                  <a:pos x="connsiteX0" y="connsiteY0"/>
                </a:cxn>
                <a:cxn ang="0">
                  <a:pos x="connsiteX1" y="connsiteY1"/>
                </a:cxn>
                <a:cxn ang="0">
                  <a:pos x="connsiteX2" y="connsiteY2"/>
                </a:cxn>
              </a:cxnLst>
              <a:rect l="l" t="t" r="r" b="b"/>
              <a:pathLst>
                <a:path w="3081337" h="782818">
                  <a:moveTo>
                    <a:pt x="0" y="782818"/>
                  </a:moveTo>
                  <a:cubicBezTo>
                    <a:pt x="205184" y="508974"/>
                    <a:pt x="410369" y="235130"/>
                    <a:pt x="923925" y="106543"/>
                  </a:cubicBezTo>
                  <a:cubicBezTo>
                    <a:pt x="1437481" y="-22044"/>
                    <a:pt x="2259409" y="-5376"/>
                    <a:pt x="3081337" y="11293"/>
                  </a:cubicBezTo>
                </a:path>
              </a:pathLst>
            </a:cu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3A8C35E6-30F0-4081-9CFC-3246D2286B35}"/>
                    </a:ext>
                  </a:extLst>
                </p:cNvPr>
                <p:cNvSpPr txBox="1"/>
                <p:nvPr/>
              </p:nvSpPr>
              <p:spPr>
                <a:xfrm>
                  <a:off x="9651888" y="2441340"/>
                  <a:ext cx="1348226" cy="504778"/>
                </a:xfrm>
                <a:prstGeom prst="rect">
                  <a:avLst/>
                </a:prstGeom>
                <a:noFill/>
              </p:spPr>
              <p:txBody>
                <a:bodyPr wrap="square" rtlCol="0">
                  <a:spAutoFit/>
                </a:bodyPr>
                <a:lstStyle/>
                <a:p>
                  <a:r>
                    <a:rPr lang="en-US" sz="17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sill (</a:t>
                  </a:r>
                  <a14:m>
                    <m:oMath xmlns:m="http://schemas.openxmlformats.org/officeDocument/2006/math">
                      <m:sSup>
                        <m:sSupPr>
                          <m:ctrlPr>
                            <a:rPr lang="el-GR" sz="1700" i="1" smtClean="0">
                              <a:solidFill>
                                <a:schemeClr val="accent5">
                                  <a:lumMod val="50000"/>
                                </a:schemeClr>
                              </a:solidFill>
                              <a:latin typeface="Cambria Math" panose="02040503050406030204" pitchFamily="18" charset="0"/>
                            </a:rPr>
                          </m:ctrlPr>
                        </m:sSupPr>
                        <m:e>
                          <m:r>
                            <a:rPr lang="el-GR" sz="1700" i="1" smtClean="0">
                              <a:solidFill>
                                <a:schemeClr val="accent5">
                                  <a:lumMod val="50000"/>
                                </a:schemeClr>
                              </a:solidFill>
                              <a:latin typeface="Cambria Math" panose="02040503050406030204" pitchFamily="18" charset="0"/>
                              <a:ea typeface="Cambria Math" panose="02040503050406030204" pitchFamily="18" charset="0"/>
                            </a:rPr>
                            <m:t>𝜎</m:t>
                          </m:r>
                        </m:e>
                        <m:sup>
                          <m:r>
                            <a:rPr lang="en-US" sz="1700" b="0" i="1" smtClean="0">
                              <a:solidFill>
                                <a:schemeClr val="accent5">
                                  <a:lumMod val="50000"/>
                                </a:schemeClr>
                              </a:solidFill>
                              <a:latin typeface="Cambria Math" panose="02040503050406030204" pitchFamily="18" charset="0"/>
                            </a:rPr>
                            <m:t>2</m:t>
                          </m:r>
                        </m:sup>
                      </m:sSup>
                    </m:oMath>
                  </a14:m>
                  <a:r>
                    <a:rPr lang="en-US" sz="17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a:t>
                  </a:r>
                </a:p>
              </p:txBody>
            </p:sp>
          </mc:Choice>
          <mc:Fallback xmlns="">
            <p:sp>
              <p:nvSpPr>
                <p:cNvPr id="30" name="TextBox 29">
                  <a:extLst>
                    <a:ext uri="{FF2B5EF4-FFF2-40B4-BE49-F238E27FC236}">
                      <a16:creationId xmlns:a16="http://schemas.microsoft.com/office/drawing/2014/main" id="{3A8C35E6-30F0-4081-9CFC-3246D2286B35}"/>
                    </a:ext>
                  </a:extLst>
                </p:cNvPr>
                <p:cNvSpPr txBox="1">
                  <a:spLocks noRot="1" noChangeAspect="1" noMove="1" noResize="1" noEditPoints="1" noAdjustHandles="1" noChangeArrowheads="1" noChangeShapeType="1" noTextEdit="1"/>
                </p:cNvSpPr>
                <p:nvPr/>
              </p:nvSpPr>
              <p:spPr>
                <a:xfrm>
                  <a:off x="9651888" y="2441340"/>
                  <a:ext cx="1348226" cy="504778"/>
                </a:xfrm>
                <a:prstGeom prst="rect">
                  <a:avLst/>
                </a:prstGeom>
                <a:blipFill>
                  <a:blip r:embed="rId3"/>
                  <a:stretch>
                    <a:fillRect l="-4516" t="-6897" b="-22414"/>
                  </a:stretch>
                </a:blipFill>
              </p:spPr>
              <p:txBody>
                <a:bodyPr/>
                <a:lstStyle/>
                <a:p>
                  <a:r>
                    <a:rPr lang="en-US">
                      <a:noFill/>
                    </a:rPr>
                    <a:t> </a:t>
                  </a:r>
                </a:p>
              </p:txBody>
            </p:sp>
          </mc:Fallback>
        </mc:AlternateContent>
        <p:sp>
          <p:nvSpPr>
            <p:cNvPr id="31" name="TextBox 30">
              <a:extLst>
                <a:ext uri="{FF2B5EF4-FFF2-40B4-BE49-F238E27FC236}">
                  <a16:creationId xmlns:a16="http://schemas.microsoft.com/office/drawing/2014/main" id="{96D43B54-E3CD-47F3-A575-25757AA9C3A1}"/>
                </a:ext>
              </a:extLst>
            </p:cNvPr>
            <p:cNvSpPr txBox="1"/>
            <p:nvPr/>
          </p:nvSpPr>
          <p:spPr>
            <a:xfrm>
              <a:off x="6743471" y="4931945"/>
              <a:ext cx="2597286" cy="504778"/>
            </a:xfrm>
            <a:prstGeom prst="rect">
              <a:avLst/>
            </a:prstGeom>
            <a:noFill/>
          </p:spPr>
          <p:txBody>
            <a:bodyPr wrap="square" rtlCol="0">
              <a:spAutoFit/>
            </a:bodyPr>
            <a:lstStyle/>
            <a:p>
              <a:r>
                <a:rPr lang="en-US" sz="17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range</a:t>
              </a:r>
            </a:p>
          </p:txBody>
        </p:sp>
        <p:sp>
          <p:nvSpPr>
            <p:cNvPr id="32" name="TextBox 31">
              <a:extLst>
                <a:ext uri="{FF2B5EF4-FFF2-40B4-BE49-F238E27FC236}">
                  <a16:creationId xmlns:a16="http://schemas.microsoft.com/office/drawing/2014/main" id="{C620B33A-2488-4667-9F57-2EDE04C09B54}"/>
                </a:ext>
              </a:extLst>
            </p:cNvPr>
            <p:cNvSpPr txBox="1"/>
            <p:nvPr/>
          </p:nvSpPr>
          <p:spPr>
            <a:xfrm>
              <a:off x="5235783" y="5688006"/>
              <a:ext cx="3412967" cy="570620"/>
            </a:xfrm>
            <a:prstGeom prst="rect">
              <a:avLst/>
            </a:prstGeom>
            <a:noFill/>
          </p:spPr>
          <p:txBody>
            <a:bodyPr wrap="square" rtlCol="0">
              <a:spAutoFit/>
            </a:bodyPr>
            <a:lstStyle/>
            <a:p>
              <a:r>
                <a:rPr lang="en-US" sz="20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lag distance (h)</a:t>
              </a: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3F5F17BC-55BF-425F-8151-D816360948B3}"/>
                    </a:ext>
                  </a:extLst>
                </p:cNvPr>
                <p:cNvSpPr txBox="1"/>
                <p:nvPr/>
              </p:nvSpPr>
              <p:spPr>
                <a:xfrm rot="16200000">
                  <a:off x="435805" y="2169551"/>
                  <a:ext cx="3412967" cy="570620"/>
                </a:xfrm>
                <a:prstGeom prst="rect">
                  <a:avLst/>
                </a:prstGeom>
                <a:noFill/>
              </p:spPr>
              <p:txBody>
                <a:bodyPr wrap="square" rtlCol="0">
                  <a:spAutoFit/>
                </a:bodyPr>
                <a:lstStyle/>
                <a:p>
                  <a:r>
                    <a:rPr lang="en-US" sz="20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variance (</a:t>
                  </a:r>
                  <a14:m>
                    <m:oMath xmlns:m="http://schemas.openxmlformats.org/officeDocument/2006/math">
                      <m:r>
                        <a:rPr lang="en-US" sz="2000" i="1" smtClean="0">
                          <a:solidFill>
                            <a:schemeClr val="accent5">
                              <a:lumMod val="50000"/>
                            </a:schemeClr>
                          </a:solidFill>
                          <a:latin typeface="Cambria Math" panose="02040503050406030204" pitchFamily="18" charset="0"/>
                          <a:ea typeface="Cambria Math" panose="02040503050406030204" pitchFamily="18" charset="0"/>
                          <a:cs typeface="Ebrima" panose="02000000000000000000" pitchFamily="2" charset="0"/>
                        </a:rPr>
                        <m:t>𝛾</m:t>
                      </m:r>
                    </m:oMath>
                  </a14:m>
                  <a:r>
                    <a:rPr lang="en-US" sz="20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a:t>
                  </a:r>
                </a:p>
              </p:txBody>
            </p:sp>
          </mc:Choice>
          <mc:Fallback xmlns="">
            <p:sp>
              <p:nvSpPr>
                <p:cNvPr id="33" name="TextBox 32">
                  <a:extLst>
                    <a:ext uri="{FF2B5EF4-FFF2-40B4-BE49-F238E27FC236}">
                      <a16:creationId xmlns:a16="http://schemas.microsoft.com/office/drawing/2014/main" id="{3F5F17BC-55BF-425F-8151-D816360948B3}"/>
                    </a:ext>
                  </a:extLst>
                </p:cNvPr>
                <p:cNvSpPr txBox="1">
                  <a:spLocks noRot="1" noChangeAspect="1" noMove="1" noResize="1" noEditPoints="1" noAdjustHandles="1" noChangeArrowheads="1" noChangeShapeType="1" noTextEdit="1"/>
                </p:cNvSpPr>
                <p:nvPr/>
              </p:nvSpPr>
              <p:spPr>
                <a:xfrm rot="16200000">
                  <a:off x="435805" y="2169551"/>
                  <a:ext cx="3412967" cy="570620"/>
                </a:xfrm>
                <a:prstGeom prst="rect">
                  <a:avLst/>
                </a:prstGeom>
                <a:blipFill>
                  <a:blip r:embed="rId4"/>
                  <a:stretch>
                    <a:fillRect l="-6061" r="-27273" b="-2545"/>
                  </a:stretch>
                </a:blipFill>
              </p:spPr>
              <p:txBody>
                <a:bodyPr/>
                <a:lstStyle/>
                <a:p>
                  <a:r>
                    <a:rPr lang="en-US">
                      <a:noFill/>
                    </a:rPr>
                    <a:t> </a:t>
                  </a:r>
                </a:p>
              </p:txBody>
            </p:sp>
          </mc:Fallback>
        </mc:AlternateContent>
      </p:grpSp>
      <p:sp>
        <p:nvSpPr>
          <p:cNvPr id="87" name="Oval 86">
            <a:extLst>
              <a:ext uri="{FF2B5EF4-FFF2-40B4-BE49-F238E27FC236}">
                <a16:creationId xmlns:a16="http://schemas.microsoft.com/office/drawing/2014/main" id="{80E27E6A-8BAC-4445-8A37-5C0AD40BDD76}"/>
              </a:ext>
            </a:extLst>
          </p:cNvPr>
          <p:cNvSpPr/>
          <p:nvPr/>
        </p:nvSpPr>
        <p:spPr>
          <a:xfrm>
            <a:off x="1724790" y="2649946"/>
            <a:ext cx="502251" cy="502251"/>
          </a:xfrm>
          <a:prstGeom prst="ellipse">
            <a:avLst/>
          </a:prstGeom>
          <a:noFill/>
          <a:ln w="349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9" name="Straight Connector 88">
            <a:extLst>
              <a:ext uri="{FF2B5EF4-FFF2-40B4-BE49-F238E27FC236}">
                <a16:creationId xmlns:a16="http://schemas.microsoft.com/office/drawing/2014/main" id="{268C97AC-4521-41E0-B508-28144DB86100}"/>
              </a:ext>
            </a:extLst>
          </p:cNvPr>
          <p:cNvCxnSpPr>
            <a:cxnSpLocks/>
            <a:stCxn id="87" idx="6"/>
            <a:endCxn id="5" idx="1"/>
          </p:cNvCxnSpPr>
          <p:nvPr/>
        </p:nvCxnSpPr>
        <p:spPr>
          <a:xfrm>
            <a:off x="2227041" y="2901072"/>
            <a:ext cx="5705671" cy="506430"/>
          </a:xfrm>
          <a:prstGeom prst="line">
            <a:avLst/>
          </a:prstGeom>
          <a:ln w="34925">
            <a:solidFill>
              <a:srgbClr val="00B05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E9B33002-A816-4EBC-B746-D860048D6913}"/>
                  </a:ext>
                </a:extLst>
              </p:cNvPr>
              <p:cNvSpPr txBox="1"/>
              <p:nvPr/>
            </p:nvSpPr>
            <p:spPr>
              <a:xfrm>
                <a:off x="5103944" y="3433457"/>
                <a:ext cx="689911" cy="477054"/>
              </a:xfrm>
              <a:prstGeom prst="rect">
                <a:avLst/>
              </a:prstGeom>
              <a:noFill/>
            </p:spPr>
            <p:txBody>
              <a:bodyPr wrap="square" rtlCol="0">
                <a:spAutoFit/>
              </a:bodyPr>
              <a:lstStyle/>
              <a:p>
                <a:r>
                  <a:rPr lang="en-US" sz="2500" b="1" dirty="0">
                    <a:solidFill>
                      <a:srgbClr val="00B050"/>
                    </a:solidFill>
                  </a:rPr>
                  <a:t>3</a:t>
                </a:r>
                <a14:m>
                  <m:oMath xmlns:m="http://schemas.openxmlformats.org/officeDocument/2006/math">
                    <m:r>
                      <a:rPr lang="en-US" sz="2500" b="1" i="1" smtClean="0">
                        <a:solidFill>
                          <a:srgbClr val="00B050"/>
                        </a:solidFill>
                        <a:latin typeface="Cambria Math" panose="02040503050406030204" pitchFamily="18" charset="0"/>
                      </a:rPr>
                      <m:t>𝒎</m:t>
                    </m:r>
                  </m:oMath>
                </a14:m>
                <a:endParaRPr lang="en-US" sz="2500" dirty="0">
                  <a:solidFill>
                    <a:srgbClr val="00B050"/>
                  </a:solidFill>
                </a:endParaRPr>
              </a:p>
            </p:txBody>
          </p:sp>
        </mc:Choice>
        <mc:Fallback xmlns="">
          <p:sp>
            <p:nvSpPr>
              <p:cNvPr id="91" name="TextBox 90">
                <a:extLst>
                  <a:ext uri="{FF2B5EF4-FFF2-40B4-BE49-F238E27FC236}">
                    <a16:creationId xmlns:a16="http://schemas.microsoft.com/office/drawing/2014/main" id="{E9B33002-A816-4EBC-B746-D860048D6913}"/>
                  </a:ext>
                </a:extLst>
              </p:cNvPr>
              <p:cNvSpPr txBox="1">
                <a:spLocks noRot="1" noChangeAspect="1" noMove="1" noResize="1" noEditPoints="1" noAdjustHandles="1" noChangeArrowheads="1" noChangeShapeType="1" noTextEdit="1"/>
              </p:cNvSpPr>
              <p:nvPr/>
            </p:nvSpPr>
            <p:spPr>
              <a:xfrm>
                <a:off x="5103944" y="3433457"/>
                <a:ext cx="689911" cy="477054"/>
              </a:xfrm>
              <a:prstGeom prst="rect">
                <a:avLst/>
              </a:prstGeom>
              <a:blipFill>
                <a:blip r:embed="rId5"/>
                <a:stretch>
                  <a:fillRect l="-14159" t="-8974" b="-30769"/>
                </a:stretch>
              </a:blipFill>
            </p:spPr>
            <p:txBody>
              <a:bodyPr/>
              <a:lstStyle/>
              <a:p>
                <a:r>
                  <a:rPr lang="en-US">
                    <a:noFill/>
                  </a:rPr>
                  <a:t> </a:t>
                </a:r>
              </a:p>
            </p:txBody>
          </p:sp>
        </mc:Fallback>
      </mc:AlternateContent>
      <p:grpSp>
        <p:nvGrpSpPr>
          <p:cNvPr id="9" name="Group 8">
            <a:extLst>
              <a:ext uri="{FF2B5EF4-FFF2-40B4-BE49-F238E27FC236}">
                <a16:creationId xmlns:a16="http://schemas.microsoft.com/office/drawing/2014/main" id="{54879C13-7F34-4BE9-8CD2-B3F25E2FAC52}"/>
              </a:ext>
            </a:extLst>
          </p:cNvPr>
          <p:cNvGrpSpPr/>
          <p:nvPr/>
        </p:nvGrpSpPr>
        <p:grpSpPr>
          <a:xfrm>
            <a:off x="8074032" y="2150955"/>
            <a:ext cx="3123102" cy="882605"/>
            <a:chOff x="8074032" y="2150955"/>
            <a:chExt cx="3123102" cy="882605"/>
          </a:xfrm>
        </p:grpSpPr>
        <p:sp>
          <p:nvSpPr>
            <p:cNvPr id="67" name="Rectangle 66">
              <a:extLst>
                <a:ext uri="{FF2B5EF4-FFF2-40B4-BE49-F238E27FC236}">
                  <a16:creationId xmlns:a16="http://schemas.microsoft.com/office/drawing/2014/main" id="{78F9649C-3FDC-4BBA-B9CE-3E346775439F}"/>
                </a:ext>
              </a:extLst>
            </p:cNvPr>
            <p:cNvSpPr/>
            <p:nvPr/>
          </p:nvSpPr>
          <p:spPr>
            <a:xfrm>
              <a:off x="8297990" y="2405346"/>
              <a:ext cx="307141" cy="307141"/>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A66E48FB-70C5-41D9-A829-2F8A8109F484}"/>
                </a:ext>
              </a:extLst>
            </p:cNvPr>
            <p:cNvSpPr/>
            <p:nvPr/>
          </p:nvSpPr>
          <p:spPr>
            <a:xfrm>
              <a:off x="10442577" y="2405346"/>
              <a:ext cx="307141" cy="307141"/>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9" name="Rectangle 68">
                  <a:extLst>
                    <a:ext uri="{FF2B5EF4-FFF2-40B4-BE49-F238E27FC236}">
                      <a16:creationId xmlns:a16="http://schemas.microsoft.com/office/drawing/2014/main" id="{5227A719-263A-48EF-B65D-AEDA062BD779}"/>
                    </a:ext>
                  </a:extLst>
                </p:cNvPr>
                <p:cNvSpPr/>
                <p:nvPr/>
              </p:nvSpPr>
              <p:spPr>
                <a:xfrm>
                  <a:off x="9984366" y="2710395"/>
                  <a:ext cx="1212768" cy="323165"/>
                </a:xfrm>
                <a:prstGeom prst="rect">
                  <a:avLst/>
                </a:prstGeom>
              </p:spPr>
              <p:txBody>
                <a:bodyPr wrap="none">
                  <a:spAutoFit/>
                </a:bodyPr>
                <a:lstStyle/>
                <a:p>
                  <a:r>
                    <a:rPr lang="en-US" sz="1500" b="1" dirty="0">
                      <a:solidFill>
                        <a:srgbClr val="FF0000"/>
                      </a:solidFill>
                    </a:rPr>
                    <a:t>z(</a:t>
                  </a:r>
                  <a14:m>
                    <m:oMath xmlns:m="http://schemas.openxmlformats.org/officeDocument/2006/math">
                      <m:sSub>
                        <m:sSubPr>
                          <m:ctrlPr>
                            <a:rPr lang="en-US" sz="1500" b="1" i="1">
                              <a:solidFill>
                                <a:srgbClr val="FF0000"/>
                              </a:solidFill>
                              <a:latin typeface="Cambria Math" panose="02040503050406030204" pitchFamily="18" charset="0"/>
                            </a:rPr>
                          </m:ctrlPr>
                        </m:sSubPr>
                        <m:e>
                          <m:r>
                            <a:rPr lang="en-US" sz="1500" b="1" i="1">
                              <a:solidFill>
                                <a:srgbClr val="FF0000"/>
                              </a:solidFill>
                              <a:latin typeface="Cambria Math" panose="02040503050406030204" pitchFamily="18" charset="0"/>
                            </a:rPr>
                            <m:t>𝒖</m:t>
                          </m:r>
                        </m:e>
                        <m:sub>
                          <m:r>
                            <a:rPr lang="en-US" sz="1500" b="1" i="1">
                              <a:solidFill>
                                <a:srgbClr val="FF0000"/>
                              </a:solidFill>
                              <a:latin typeface="Cambria Math" panose="02040503050406030204" pitchFamily="18" charset="0"/>
                              <a:ea typeface="Cambria Math" panose="02040503050406030204" pitchFamily="18" charset="0"/>
                            </a:rPr>
                            <m:t>𝜶</m:t>
                          </m:r>
                          <m:r>
                            <a:rPr lang="en-US" sz="1500" b="1" i="1" smtClean="0">
                              <a:solidFill>
                                <a:srgbClr val="FF0000"/>
                              </a:solidFill>
                              <a:latin typeface="Cambria Math" panose="02040503050406030204" pitchFamily="18" charset="0"/>
                              <a:ea typeface="Cambria Math" panose="02040503050406030204" pitchFamily="18" charset="0"/>
                            </a:rPr>
                            <m:t>𝟏</m:t>
                          </m:r>
                        </m:sub>
                      </m:sSub>
                      <m:r>
                        <a:rPr lang="en-US" sz="1500" b="1" i="1">
                          <a:solidFill>
                            <a:srgbClr val="FF0000"/>
                          </a:solidFill>
                          <a:latin typeface="Cambria Math" panose="02040503050406030204" pitchFamily="18" charset="0"/>
                        </a:rPr>
                        <m:t>+</m:t>
                      </m:r>
                      <m:r>
                        <a:rPr lang="en-US" sz="1500" b="1" i="1" smtClean="0">
                          <a:solidFill>
                            <a:srgbClr val="FF0000"/>
                          </a:solidFill>
                          <a:latin typeface="Cambria Math" panose="02040503050406030204" pitchFamily="18" charset="0"/>
                        </a:rPr>
                        <m:t>𝟑</m:t>
                      </m:r>
                      <m:r>
                        <a:rPr lang="en-US" sz="1500" b="1" i="1" smtClean="0">
                          <a:solidFill>
                            <a:srgbClr val="FF0000"/>
                          </a:solidFill>
                          <a:latin typeface="Cambria Math" panose="02040503050406030204" pitchFamily="18" charset="0"/>
                        </a:rPr>
                        <m:t>𝒎</m:t>
                      </m:r>
                    </m:oMath>
                  </a14:m>
                  <a:r>
                    <a:rPr lang="en-US" sz="1500" b="1" dirty="0">
                      <a:solidFill>
                        <a:srgbClr val="FF0000"/>
                      </a:solidFill>
                    </a:rPr>
                    <a:t>)</a:t>
                  </a:r>
                </a:p>
              </p:txBody>
            </p:sp>
          </mc:Choice>
          <mc:Fallback xmlns="">
            <p:sp>
              <p:nvSpPr>
                <p:cNvPr id="69" name="Rectangle 68">
                  <a:extLst>
                    <a:ext uri="{FF2B5EF4-FFF2-40B4-BE49-F238E27FC236}">
                      <a16:creationId xmlns:a16="http://schemas.microsoft.com/office/drawing/2014/main" id="{5227A719-263A-48EF-B65D-AEDA062BD779}"/>
                    </a:ext>
                  </a:extLst>
                </p:cNvPr>
                <p:cNvSpPr>
                  <a:spLocks noRot="1" noChangeAspect="1" noMove="1" noResize="1" noEditPoints="1" noAdjustHandles="1" noChangeArrowheads="1" noChangeShapeType="1" noTextEdit="1"/>
                </p:cNvSpPr>
                <p:nvPr/>
              </p:nvSpPr>
              <p:spPr>
                <a:xfrm>
                  <a:off x="9984366" y="2710395"/>
                  <a:ext cx="1212768" cy="323165"/>
                </a:xfrm>
                <a:prstGeom prst="rect">
                  <a:avLst/>
                </a:prstGeom>
                <a:blipFill>
                  <a:blip r:embed="rId6"/>
                  <a:stretch>
                    <a:fillRect l="-2010" t="-5660" r="-1005" b="-1886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0" name="Rectangle 69">
                  <a:extLst>
                    <a:ext uri="{FF2B5EF4-FFF2-40B4-BE49-F238E27FC236}">
                      <a16:creationId xmlns:a16="http://schemas.microsoft.com/office/drawing/2014/main" id="{9DB26C92-C2EF-4413-9DE2-FBAA0552C34B}"/>
                    </a:ext>
                  </a:extLst>
                </p:cNvPr>
                <p:cNvSpPr/>
                <p:nvPr/>
              </p:nvSpPr>
              <p:spPr>
                <a:xfrm>
                  <a:off x="8074032" y="2691788"/>
                  <a:ext cx="689612" cy="323165"/>
                </a:xfrm>
                <a:prstGeom prst="rect">
                  <a:avLst/>
                </a:prstGeom>
              </p:spPr>
              <p:txBody>
                <a:bodyPr wrap="none">
                  <a:spAutoFit/>
                </a:bodyPr>
                <a:lstStyle/>
                <a:p>
                  <a:r>
                    <a:rPr lang="en-US" sz="1500" b="1" dirty="0">
                      <a:solidFill>
                        <a:srgbClr val="FF0000"/>
                      </a:solidFill>
                    </a:rPr>
                    <a:t>z(</a:t>
                  </a:r>
                  <a14:m>
                    <m:oMath xmlns:m="http://schemas.openxmlformats.org/officeDocument/2006/math">
                      <m:sSub>
                        <m:sSubPr>
                          <m:ctrlPr>
                            <a:rPr lang="en-US" sz="1500" b="1" i="1">
                              <a:solidFill>
                                <a:srgbClr val="FF0000"/>
                              </a:solidFill>
                              <a:latin typeface="Cambria Math" panose="02040503050406030204" pitchFamily="18" charset="0"/>
                            </a:rPr>
                          </m:ctrlPr>
                        </m:sSubPr>
                        <m:e>
                          <m:r>
                            <a:rPr lang="en-US" sz="1500" b="1" i="1">
                              <a:solidFill>
                                <a:srgbClr val="FF0000"/>
                              </a:solidFill>
                              <a:latin typeface="Cambria Math" panose="02040503050406030204" pitchFamily="18" charset="0"/>
                            </a:rPr>
                            <m:t>𝒖</m:t>
                          </m:r>
                        </m:e>
                        <m:sub>
                          <m:r>
                            <a:rPr lang="en-US" sz="1500" b="1" i="1">
                              <a:solidFill>
                                <a:srgbClr val="FF0000"/>
                              </a:solidFill>
                              <a:latin typeface="Cambria Math" panose="02040503050406030204" pitchFamily="18" charset="0"/>
                              <a:ea typeface="Cambria Math" panose="02040503050406030204" pitchFamily="18" charset="0"/>
                            </a:rPr>
                            <m:t>𝜶</m:t>
                          </m:r>
                          <m:r>
                            <a:rPr lang="en-US" sz="1500" b="1" i="1" smtClean="0">
                              <a:solidFill>
                                <a:srgbClr val="FF0000"/>
                              </a:solidFill>
                              <a:latin typeface="Cambria Math" panose="02040503050406030204" pitchFamily="18" charset="0"/>
                              <a:ea typeface="Cambria Math" panose="02040503050406030204" pitchFamily="18" charset="0"/>
                            </a:rPr>
                            <m:t>𝟏</m:t>
                          </m:r>
                        </m:sub>
                      </m:sSub>
                    </m:oMath>
                  </a14:m>
                  <a:r>
                    <a:rPr lang="en-US" sz="1500" b="1" dirty="0">
                      <a:solidFill>
                        <a:srgbClr val="FF0000"/>
                      </a:solidFill>
                    </a:rPr>
                    <a:t>)</a:t>
                  </a:r>
                </a:p>
              </p:txBody>
            </p:sp>
          </mc:Choice>
          <mc:Fallback xmlns="">
            <p:sp>
              <p:nvSpPr>
                <p:cNvPr id="70" name="Rectangle 69">
                  <a:extLst>
                    <a:ext uri="{FF2B5EF4-FFF2-40B4-BE49-F238E27FC236}">
                      <a16:creationId xmlns:a16="http://schemas.microsoft.com/office/drawing/2014/main" id="{9DB26C92-C2EF-4413-9DE2-FBAA0552C34B}"/>
                    </a:ext>
                  </a:extLst>
                </p:cNvPr>
                <p:cNvSpPr>
                  <a:spLocks noRot="1" noChangeAspect="1" noMove="1" noResize="1" noEditPoints="1" noAdjustHandles="1" noChangeArrowheads="1" noChangeShapeType="1" noTextEdit="1"/>
                </p:cNvSpPr>
                <p:nvPr/>
              </p:nvSpPr>
              <p:spPr>
                <a:xfrm>
                  <a:off x="8074032" y="2691788"/>
                  <a:ext cx="689612" cy="323165"/>
                </a:xfrm>
                <a:prstGeom prst="rect">
                  <a:avLst/>
                </a:prstGeom>
                <a:blipFill>
                  <a:blip r:embed="rId7"/>
                  <a:stretch>
                    <a:fillRect l="-3509" t="-5660" r="-1754" b="-18868"/>
                  </a:stretch>
                </a:blipFill>
              </p:spPr>
              <p:txBody>
                <a:bodyPr/>
                <a:lstStyle/>
                <a:p>
                  <a:r>
                    <a:rPr lang="en-US">
                      <a:noFill/>
                    </a:rPr>
                    <a:t> </a:t>
                  </a:r>
                </a:p>
              </p:txBody>
            </p:sp>
          </mc:Fallback>
        </mc:AlternateContent>
        <p:cxnSp>
          <p:nvCxnSpPr>
            <p:cNvPr id="71" name="Straight Connector 70">
              <a:extLst>
                <a:ext uri="{FF2B5EF4-FFF2-40B4-BE49-F238E27FC236}">
                  <a16:creationId xmlns:a16="http://schemas.microsoft.com/office/drawing/2014/main" id="{FD31652D-C337-4BEA-9DEC-04944E13C705}"/>
                </a:ext>
              </a:extLst>
            </p:cNvPr>
            <p:cNvCxnSpPr>
              <a:cxnSpLocks/>
              <a:endCxn id="68" idx="1"/>
            </p:cNvCxnSpPr>
            <p:nvPr/>
          </p:nvCxnSpPr>
          <p:spPr>
            <a:xfrm>
              <a:off x="8605131" y="2558915"/>
              <a:ext cx="1837446" cy="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0FF3ECAD-49B6-4948-AA6E-4799B33E8A2C}"/>
                    </a:ext>
                  </a:extLst>
                </p:cNvPr>
                <p:cNvSpPr txBox="1"/>
                <p:nvPr/>
              </p:nvSpPr>
              <p:spPr>
                <a:xfrm>
                  <a:off x="9332548" y="2150955"/>
                  <a:ext cx="620369" cy="323165"/>
                </a:xfrm>
                <a:prstGeom prst="rect">
                  <a:avLst/>
                </a:prstGeom>
                <a:noFill/>
              </p:spPr>
              <p:txBody>
                <a:bodyPr wrap="square" rtlCol="0">
                  <a:spAutoFit/>
                </a:bodyPr>
                <a:lstStyle/>
                <a:p>
                  <a:r>
                    <a:rPr lang="en-US" sz="1500" b="1" dirty="0">
                      <a:solidFill>
                        <a:srgbClr val="FF0000"/>
                      </a:solidFill>
                    </a:rPr>
                    <a:t>3</a:t>
                  </a:r>
                  <a14:m>
                    <m:oMath xmlns:m="http://schemas.openxmlformats.org/officeDocument/2006/math">
                      <m:r>
                        <a:rPr lang="en-US" sz="1500" b="1" i="1">
                          <a:solidFill>
                            <a:srgbClr val="FF0000"/>
                          </a:solidFill>
                          <a:latin typeface="Cambria Math" panose="02040503050406030204" pitchFamily="18" charset="0"/>
                        </a:rPr>
                        <m:t>𝒎</m:t>
                      </m:r>
                    </m:oMath>
                  </a14:m>
                  <a:endParaRPr lang="en-US" sz="1500" dirty="0"/>
                </a:p>
              </p:txBody>
            </p:sp>
          </mc:Choice>
          <mc:Fallback xmlns="">
            <p:sp>
              <p:nvSpPr>
                <p:cNvPr id="72" name="TextBox 71">
                  <a:extLst>
                    <a:ext uri="{FF2B5EF4-FFF2-40B4-BE49-F238E27FC236}">
                      <a16:creationId xmlns:a16="http://schemas.microsoft.com/office/drawing/2014/main" id="{0FF3ECAD-49B6-4948-AA6E-4799B33E8A2C}"/>
                    </a:ext>
                  </a:extLst>
                </p:cNvPr>
                <p:cNvSpPr txBox="1">
                  <a:spLocks noRot="1" noChangeAspect="1" noMove="1" noResize="1" noEditPoints="1" noAdjustHandles="1" noChangeArrowheads="1" noChangeShapeType="1" noTextEdit="1"/>
                </p:cNvSpPr>
                <p:nvPr/>
              </p:nvSpPr>
              <p:spPr>
                <a:xfrm>
                  <a:off x="9332548" y="2150955"/>
                  <a:ext cx="620369" cy="323165"/>
                </a:xfrm>
                <a:prstGeom prst="rect">
                  <a:avLst/>
                </a:prstGeom>
                <a:blipFill>
                  <a:blip r:embed="rId8"/>
                  <a:stretch>
                    <a:fillRect l="-3922" t="-3774" b="-18868"/>
                  </a:stretch>
                </a:blipFill>
              </p:spPr>
              <p:txBody>
                <a:bodyPr/>
                <a:lstStyle/>
                <a:p>
                  <a:r>
                    <a:rPr lang="en-US">
                      <a:noFill/>
                    </a:rPr>
                    <a:t> </a:t>
                  </a:r>
                </a:p>
              </p:txBody>
            </p:sp>
          </mc:Fallback>
        </mc:AlternateContent>
      </p:grpSp>
      <p:grpSp>
        <p:nvGrpSpPr>
          <p:cNvPr id="81" name="Group 80">
            <a:extLst>
              <a:ext uri="{FF2B5EF4-FFF2-40B4-BE49-F238E27FC236}">
                <a16:creationId xmlns:a16="http://schemas.microsoft.com/office/drawing/2014/main" id="{6F1B2E5A-9194-43FF-885E-AAFC8F394DF3}"/>
              </a:ext>
            </a:extLst>
          </p:cNvPr>
          <p:cNvGrpSpPr/>
          <p:nvPr/>
        </p:nvGrpSpPr>
        <p:grpSpPr>
          <a:xfrm>
            <a:off x="7873465" y="4056606"/>
            <a:ext cx="3123102" cy="882605"/>
            <a:chOff x="8074032" y="2150955"/>
            <a:chExt cx="3123102" cy="882605"/>
          </a:xfrm>
        </p:grpSpPr>
        <p:sp>
          <p:nvSpPr>
            <p:cNvPr id="82" name="Rectangle 81">
              <a:extLst>
                <a:ext uri="{FF2B5EF4-FFF2-40B4-BE49-F238E27FC236}">
                  <a16:creationId xmlns:a16="http://schemas.microsoft.com/office/drawing/2014/main" id="{15453D30-789E-4E92-8375-65CC80D527BE}"/>
                </a:ext>
              </a:extLst>
            </p:cNvPr>
            <p:cNvSpPr/>
            <p:nvPr/>
          </p:nvSpPr>
          <p:spPr>
            <a:xfrm>
              <a:off x="8297990" y="2405346"/>
              <a:ext cx="307141" cy="307141"/>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a:extLst>
                <a:ext uri="{FF2B5EF4-FFF2-40B4-BE49-F238E27FC236}">
                  <a16:creationId xmlns:a16="http://schemas.microsoft.com/office/drawing/2014/main" id="{77E7E9F0-54A0-43EA-B99B-F9ADC41E8BCC}"/>
                </a:ext>
              </a:extLst>
            </p:cNvPr>
            <p:cNvSpPr/>
            <p:nvPr/>
          </p:nvSpPr>
          <p:spPr>
            <a:xfrm>
              <a:off x="10442577" y="2405346"/>
              <a:ext cx="307141" cy="307141"/>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4" name="Rectangle 83">
                  <a:extLst>
                    <a:ext uri="{FF2B5EF4-FFF2-40B4-BE49-F238E27FC236}">
                      <a16:creationId xmlns:a16="http://schemas.microsoft.com/office/drawing/2014/main" id="{3556FEB0-D844-4461-BC89-94D9F3C07AA2}"/>
                    </a:ext>
                  </a:extLst>
                </p:cNvPr>
                <p:cNvSpPr/>
                <p:nvPr/>
              </p:nvSpPr>
              <p:spPr>
                <a:xfrm>
                  <a:off x="9984366" y="2710395"/>
                  <a:ext cx="1212768" cy="323165"/>
                </a:xfrm>
                <a:prstGeom prst="rect">
                  <a:avLst/>
                </a:prstGeom>
              </p:spPr>
              <p:txBody>
                <a:bodyPr wrap="none">
                  <a:spAutoFit/>
                </a:bodyPr>
                <a:lstStyle/>
                <a:p>
                  <a:r>
                    <a:rPr lang="en-US" sz="1500" b="1" dirty="0">
                      <a:solidFill>
                        <a:srgbClr val="FF0000"/>
                      </a:solidFill>
                    </a:rPr>
                    <a:t>z(</a:t>
                  </a:r>
                  <a14:m>
                    <m:oMath xmlns:m="http://schemas.openxmlformats.org/officeDocument/2006/math">
                      <m:sSub>
                        <m:sSubPr>
                          <m:ctrlPr>
                            <a:rPr lang="en-US" sz="1500" b="1" i="1">
                              <a:solidFill>
                                <a:srgbClr val="FF0000"/>
                              </a:solidFill>
                              <a:latin typeface="Cambria Math" panose="02040503050406030204" pitchFamily="18" charset="0"/>
                            </a:rPr>
                          </m:ctrlPr>
                        </m:sSubPr>
                        <m:e>
                          <m:r>
                            <a:rPr lang="en-US" sz="1500" b="1" i="1">
                              <a:solidFill>
                                <a:srgbClr val="FF0000"/>
                              </a:solidFill>
                              <a:latin typeface="Cambria Math" panose="02040503050406030204" pitchFamily="18" charset="0"/>
                            </a:rPr>
                            <m:t>𝒖</m:t>
                          </m:r>
                        </m:e>
                        <m:sub>
                          <m:r>
                            <a:rPr lang="en-US" sz="1500" b="1" i="1">
                              <a:solidFill>
                                <a:srgbClr val="FF0000"/>
                              </a:solidFill>
                              <a:latin typeface="Cambria Math" panose="02040503050406030204" pitchFamily="18" charset="0"/>
                              <a:ea typeface="Cambria Math" panose="02040503050406030204" pitchFamily="18" charset="0"/>
                            </a:rPr>
                            <m:t>𝜶</m:t>
                          </m:r>
                          <m:r>
                            <a:rPr lang="en-US" sz="1500" b="1" i="1" smtClean="0">
                              <a:solidFill>
                                <a:srgbClr val="FF0000"/>
                              </a:solidFill>
                              <a:latin typeface="Cambria Math" panose="02040503050406030204" pitchFamily="18" charset="0"/>
                              <a:ea typeface="Cambria Math" panose="02040503050406030204" pitchFamily="18" charset="0"/>
                            </a:rPr>
                            <m:t>𝟐</m:t>
                          </m:r>
                        </m:sub>
                      </m:sSub>
                      <m:r>
                        <a:rPr lang="en-US" sz="1500" b="1" i="1">
                          <a:solidFill>
                            <a:srgbClr val="FF0000"/>
                          </a:solidFill>
                          <a:latin typeface="Cambria Math" panose="02040503050406030204" pitchFamily="18" charset="0"/>
                        </a:rPr>
                        <m:t>+</m:t>
                      </m:r>
                      <m:r>
                        <a:rPr lang="en-US" sz="1500" b="1" i="1" smtClean="0">
                          <a:solidFill>
                            <a:srgbClr val="FF0000"/>
                          </a:solidFill>
                          <a:latin typeface="Cambria Math" panose="02040503050406030204" pitchFamily="18" charset="0"/>
                        </a:rPr>
                        <m:t>𝟑</m:t>
                      </m:r>
                      <m:r>
                        <a:rPr lang="en-US" sz="1500" b="1" i="1" smtClean="0">
                          <a:solidFill>
                            <a:srgbClr val="FF0000"/>
                          </a:solidFill>
                          <a:latin typeface="Cambria Math" panose="02040503050406030204" pitchFamily="18" charset="0"/>
                        </a:rPr>
                        <m:t>𝒎</m:t>
                      </m:r>
                    </m:oMath>
                  </a14:m>
                  <a:r>
                    <a:rPr lang="en-US" sz="1500" b="1" dirty="0">
                      <a:solidFill>
                        <a:srgbClr val="FF0000"/>
                      </a:solidFill>
                    </a:rPr>
                    <a:t>)</a:t>
                  </a:r>
                </a:p>
              </p:txBody>
            </p:sp>
          </mc:Choice>
          <mc:Fallback xmlns="">
            <p:sp>
              <p:nvSpPr>
                <p:cNvPr id="84" name="Rectangle 83">
                  <a:extLst>
                    <a:ext uri="{FF2B5EF4-FFF2-40B4-BE49-F238E27FC236}">
                      <a16:creationId xmlns:a16="http://schemas.microsoft.com/office/drawing/2014/main" id="{3556FEB0-D844-4461-BC89-94D9F3C07AA2}"/>
                    </a:ext>
                  </a:extLst>
                </p:cNvPr>
                <p:cNvSpPr>
                  <a:spLocks noRot="1" noChangeAspect="1" noMove="1" noResize="1" noEditPoints="1" noAdjustHandles="1" noChangeArrowheads="1" noChangeShapeType="1" noTextEdit="1"/>
                </p:cNvSpPr>
                <p:nvPr/>
              </p:nvSpPr>
              <p:spPr>
                <a:xfrm>
                  <a:off x="9984366" y="2710395"/>
                  <a:ext cx="1212768" cy="323165"/>
                </a:xfrm>
                <a:prstGeom prst="rect">
                  <a:avLst/>
                </a:prstGeom>
                <a:blipFill>
                  <a:blip r:embed="rId9"/>
                  <a:stretch>
                    <a:fillRect l="-2010" t="-3774" r="-1005" b="-2075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5" name="Rectangle 84">
                  <a:extLst>
                    <a:ext uri="{FF2B5EF4-FFF2-40B4-BE49-F238E27FC236}">
                      <a16:creationId xmlns:a16="http://schemas.microsoft.com/office/drawing/2014/main" id="{608055C8-FE69-41FB-B37F-BD7DD79C547C}"/>
                    </a:ext>
                  </a:extLst>
                </p:cNvPr>
                <p:cNvSpPr/>
                <p:nvPr/>
              </p:nvSpPr>
              <p:spPr>
                <a:xfrm>
                  <a:off x="8074032" y="2691788"/>
                  <a:ext cx="689612" cy="323165"/>
                </a:xfrm>
                <a:prstGeom prst="rect">
                  <a:avLst/>
                </a:prstGeom>
              </p:spPr>
              <p:txBody>
                <a:bodyPr wrap="none">
                  <a:spAutoFit/>
                </a:bodyPr>
                <a:lstStyle/>
                <a:p>
                  <a:r>
                    <a:rPr lang="en-US" sz="1500" b="1" dirty="0">
                      <a:solidFill>
                        <a:srgbClr val="FF0000"/>
                      </a:solidFill>
                    </a:rPr>
                    <a:t>z(</a:t>
                  </a:r>
                  <a14:m>
                    <m:oMath xmlns:m="http://schemas.openxmlformats.org/officeDocument/2006/math">
                      <m:sSub>
                        <m:sSubPr>
                          <m:ctrlPr>
                            <a:rPr lang="en-US" sz="1500" b="1" i="1">
                              <a:solidFill>
                                <a:srgbClr val="FF0000"/>
                              </a:solidFill>
                              <a:latin typeface="Cambria Math" panose="02040503050406030204" pitchFamily="18" charset="0"/>
                            </a:rPr>
                          </m:ctrlPr>
                        </m:sSubPr>
                        <m:e>
                          <m:r>
                            <a:rPr lang="en-US" sz="1500" b="1" i="1">
                              <a:solidFill>
                                <a:srgbClr val="FF0000"/>
                              </a:solidFill>
                              <a:latin typeface="Cambria Math" panose="02040503050406030204" pitchFamily="18" charset="0"/>
                            </a:rPr>
                            <m:t>𝒖</m:t>
                          </m:r>
                        </m:e>
                        <m:sub>
                          <m:r>
                            <a:rPr lang="en-US" sz="1500" b="1" i="1">
                              <a:solidFill>
                                <a:srgbClr val="FF0000"/>
                              </a:solidFill>
                              <a:latin typeface="Cambria Math" panose="02040503050406030204" pitchFamily="18" charset="0"/>
                              <a:ea typeface="Cambria Math" panose="02040503050406030204" pitchFamily="18" charset="0"/>
                            </a:rPr>
                            <m:t>𝜶</m:t>
                          </m:r>
                          <m:r>
                            <a:rPr lang="en-US" sz="1500" b="1" i="1" smtClean="0">
                              <a:solidFill>
                                <a:srgbClr val="FF0000"/>
                              </a:solidFill>
                              <a:latin typeface="Cambria Math" panose="02040503050406030204" pitchFamily="18" charset="0"/>
                              <a:ea typeface="Cambria Math" panose="02040503050406030204" pitchFamily="18" charset="0"/>
                            </a:rPr>
                            <m:t>𝟐</m:t>
                          </m:r>
                        </m:sub>
                      </m:sSub>
                    </m:oMath>
                  </a14:m>
                  <a:r>
                    <a:rPr lang="en-US" sz="1500" b="1" dirty="0">
                      <a:solidFill>
                        <a:srgbClr val="FF0000"/>
                      </a:solidFill>
                    </a:rPr>
                    <a:t>)</a:t>
                  </a:r>
                </a:p>
              </p:txBody>
            </p:sp>
          </mc:Choice>
          <mc:Fallback xmlns="">
            <p:sp>
              <p:nvSpPr>
                <p:cNvPr id="85" name="Rectangle 84">
                  <a:extLst>
                    <a:ext uri="{FF2B5EF4-FFF2-40B4-BE49-F238E27FC236}">
                      <a16:creationId xmlns:a16="http://schemas.microsoft.com/office/drawing/2014/main" id="{608055C8-FE69-41FB-B37F-BD7DD79C547C}"/>
                    </a:ext>
                  </a:extLst>
                </p:cNvPr>
                <p:cNvSpPr>
                  <a:spLocks noRot="1" noChangeAspect="1" noMove="1" noResize="1" noEditPoints="1" noAdjustHandles="1" noChangeArrowheads="1" noChangeShapeType="1" noTextEdit="1"/>
                </p:cNvSpPr>
                <p:nvPr/>
              </p:nvSpPr>
              <p:spPr>
                <a:xfrm>
                  <a:off x="8074032" y="2691788"/>
                  <a:ext cx="689612" cy="323165"/>
                </a:xfrm>
                <a:prstGeom prst="rect">
                  <a:avLst/>
                </a:prstGeom>
                <a:blipFill>
                  <a:blip r:embed="rId10"/>
                  <a:stretch>
                    <a:fillRect l="-3540" t="-3774" r="-2655" b="-20755"/>
                  </a:stretch>
                </a:blipFill>
              </p:spPr>
              <p:txBody>
                <a:bodyPr/>
                <a:lstStyle/>
                <a:p>
                  <a:r>
                    <a:rPr lang="en-US">
                      <a:noFill/>
                    </a:rPr>
                    <a:t> </a:t>
                  </a:r>
                </a:p>
              </p:txBody>
            </p:sp>
          </mc:Fallback>
        </mc:AlternateContent>
        <p:cxnSp>
          <p:nvCxnSpPr>
            <p:cNvPr id="86" name="Straight Connector 85">
              <a:extLst>
                <a:ext uri="{FF2B5EF4-FFF2-40B4-BE49-F238E27FC236}">
                  <a16:creationId xmlns:a16="http://schemas.microsoft.com/office/drawing/2014/main" id="{8A99EBBE-1D54-4031-89A1-92382DD12CFB}"/>
                </a:ext>
              </a:extLst>
            </p:cNvPr>
            <p:cNvCxnSpPr>
              <a:cxnSpLocks/>
              <a:endCxn id="83" idx="1"/>
            </p:cNvCxnSpPr>
            <p:nvPr/>
          </p:nvCxnSpPr>
          <p:spPr>
            <a:xfrm>
              <a:off x="8605131" y="2558915"/>
              <a:ext cx="1837446" cy="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223DE77E-5CC8-45F8-ABFA-0C4E3B75EB29}"/>
                    </a:ext>
                  </a:extLst>
                </p:cNvPr>
                <p:cNvSpPr txBox="1"/>
                <p:nvPr/>
              </p:nvSpPr>
              <p:spPr>
                <a:xfrm>
                  <a:off x="9332548" y="2150955"/>
                  <a:ext cx="620369" cy="323165"/>
                </a:xfrm>
                <a:prstGeom prst="rect">
                  <a:avLst/>
                </a:prstGeom>
                <a:noFill/>
              </p:spPr>
              <p:txBody>
                <a:bodyPr wrap="square" rtlCol="0">
                  <a:spAutoFit/>
                </a:bodyPr>
                <a:lstStyle/>
                <a:p>
                  <a:r>
                    <a:rPr lang="en-US" sz="1500" b="1" dirty="0">
                      <a:solidFill>
                        <a:srgbClr val="FF0000"/>
                      </a:solidFill>
                    </a:rPr>
                    <a:t>3</a:t>
                  </a:r>
                  <a14:m>
                    <m:oMath xmlns:m="http://schemas.openxmlformats.org/officeDocument/2006/math">
                      <m:r>
                        <a:rPr lang="en-US" sz="1500" b="1" i="1">
                          <a:solidFill>
                            <a:srgbClr val="FF0000"/>
                          </a:solidFill>
                          <a:latin typeface="Cambria Math" panose="02040503050406030204" pitchFamily="18" charset="0"/>
                        </a:rPr>
                        <m:t>𝒎</m:t>
                      </m:r>
                    </m:oMath>
                  </a14:m>
                  <a:endParaRPr lang="en-US" sz="1500" dirty="0"/>
                </a:p>
              </p:txBody>
            </p:sp>
          </mc:Choice>
          <mc:Fallback xmlns="">
            <p:sp>
              <p:nvSpPr>
                <p:cNvPr id="88" name="TextBox 87">
                  <a:extLst>
                    <a:ext uri="{FF2B5EF4-FFF2-40B4-BE49-F238E27FC236}">
                      <a16:creationId xmlns:a16="http://schemas.microsoft.com/office/drawing/2014/main" id="{223DE77E-5CC8-45F8-ABFA-0C4E3B75EB29}"/>
                    </a:ext>
                  </a:extLst>
                </p:cNvPr>
                <p:cNvSpPr txBox="1">
                  <a:spLocks noRot="1" noChangeAspect="1" noMove="1" noResize="1" noEditPoints="1" noAdjustHandles="1" noChangeArrowheads="1" noChangeShapeType="1" noTextEdit="1"/>
                </p:cNvSpPr>
                <p:nvPr/>
              </p:nvSpPr>
              <p:spPr>
                <a:xfrm>
                  <a:off x="9332548" y="2150955"/>
                  <a:ext cx="620369" cy="323165"/>
                </a:xfrm>
                <a:prstGeom prst="rect">
                  <a:avLst/>
                </a:prstGeom>
                <a:blipFill>
                  <a:blip r:embed="rId11"/>
                  <a:stretch>
                    <a:fillRect l="-3922" t="-3774" b="-20755"/>
                  </a:stretch>
                </a:blipFill>
              </p:spPr>
              <p:txBody>
                <a:bodyPr/>
                <a:lstStyle/>
                <a:p>
                  <a:r>
                    <a:rPr lang="en-US">
                      <a:noFill/>
                    </a:rPr>
                    <a:t> </a:t>
                  </a:r>
                </a:p>
              </p:txBody>
            </p:sp>
          </mc:Fallback>
        </mc:AlternateContent>
      </p:grpSp>
      <p:grpSp>
        <p:nvGrpSpPr>
          <p:cNvPr id="90" name="Group 89">
            <a:extLst>
              <a:ext uri="{FF2B5EF4-FFF2-40B4-BE49-F238E27FC236}">
                <a16:creationId xmlns:a16="http://schemas.microsoft.com/office/drawing/2014/main" id="{F2E9201F-A654-4B0F-A8D9-33C44584818D}"/>
              </a:ext>
            </a:extLst>
          </p:cNvPr>
          <p:cNvGrpSpPr/>
          <p:nvPr/>
        </p:nvGrpSpPr>
        <p:grpSpPr>
          <a:xfrm>
            <a:off x="9144584" y="3012202"/>
            <a:ext cx="3123102" cy="882605"/>
            <a:chOff x="8074032" y="2150955"/>
            <a:chExt cx="3123102" cy="882605"/>
          </a:xfrm>
        </p:grpSpPr>
        <p:sp>
          <p:nvSpPr>
            <p:cNvPr id="92" name="Rectangle 91">
              <a:extLst>
                <a:ext uri="{FF2B5EF4-FFF2-40B4-BE49-F238E27FC236}">
                  <a16:creationId xmlns:a16="http://schemas.microsoft.com/office/drawing/2014/main" id="{454B66D8-6E62-4CC5-84FF-2CED72065308}"/>
                </a:ext>
              </a:extLst>
            </p:cNvPr>
            <p:cNvSpPr/>
            <p:nvPr/>
          </p:nvSpPr>
          <p:spPr>
            <a:xfrm>
              <a:off x="8297990" y="2405346"/>
              <a:ext cx="307141" cy="307141"/>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92">
              <a:extLst>
                <a:ext uri="{FF2B5EF4-FFF2-40B4-BE49-F238E27FC236}">
                  <a16:creationId xmlns:a16="http://schemas.microsoft.com/office/drawing/2014/main" id="{15385425-81CC-43CE-AF9D-234D21BE5311}"/>
                </a:ext>
              </a:extLst>
            </p:cNvPr>
            <p:cNvSpPr/>
            <p:nvPr/>
          </p:nvSpPr>
          <p:spPr>
            <a:xfrm>
              <a:off x="10442577" y="2405346"/>
              <a:ext cx="307141" cy="307141"/>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4" name="Rectangle 93">
                  <a:extLst>
                    <a:ext uri="{FF2B5EF4-FFF2-40B4-BE49-F238E27FC236}">
                      <a16:creationId xmlns:a16="http://schemas.microsoft.com/office/drawing/2014/main" id="{2742E86D-8DD4-4F6E-B4C8-856C2C91EDDA}"/>
                    </a:ext>
                  </a:extLst>
                </p:cNvPr>
                <p:cNvSpPr/>
                <p:nvPr/>
              </p:nvSpPr>
              <p:spPr>
                <a:xfrm>
                  <a:off x="9984366" y="2710395"/>
                  <a:ext cx="1212768" cy="323165"/>
                </a:xfrm>
                <a:prstGeom prst="rect">
                  <a:avLst/>
                </a:prstGeom>
              </p:spPr>
              <p:txBody>
                <a:bodyPr wrap="none">
                  <a:spAutoFit/>
                </a:bodyPr>
                <a:lstStyle/>
                <a:p>
                  <a:r>
                    <a:rPr lang="en-US" sz="1500" b="1" dirty="0">
                      <a:solidFill>
                        <a:srgbClr val="FF0000"/>
                      </a:solidFill>
                    </a:rPr>
                    <a:t>z(</a:t>
                  </a:r>
                  <a14:m>
                    <m:oMath xmlns:m="http://schemas.openxmlformats.org/officeDocument/2006/math">
                      <m:sSub>
                        <m:sSubPr>
                          <m:ctrlPr>
                            <a:rPr lang="en-US" sz="1500" b="1" i="1">
                              <a:solidFill>
                                <a:srgbClr val="FF0000"/>
                              </a:solidFill>
                              <a:latin typeface="Cambria Math" panose="02040503050406030204" pitchFamily="18" charset="0"/>
                            </a:rPr>
                          </m:ctrlPr>
                        </m:sSubPr>
                        <m:e>
                          <m:r>
                            <a:rPr lang="en-US" sz="1500" b="1" i="1">
                              <a:solidFill>
                                <a:srgbClr val="FF0000"/>
                              </a:solidFill>
                              <a:latin typeface="Cambria Math" panose="02040503050406030204" pitchFamily="18" charset="0"/>
                            </a:rPr>
                            <m:t>𝒖</m:t>
                          </m:r>
                        </m:e>
                        <m:sub>
                          <m:r>
                            <a:rPr lang="en-US" sz="1500" b="1" i="1">
                              <a:solidFill>
                                <a:srgbClr val="FF0000"/>
                              </a:solidFill>
                              <a:latin typeface="Cambria Math" panose="02040503050406030204" pitchFamily="18" charset="0"/>
                              <a:ea typeface="Cambria Math" panose="02040503050406030204" pitchFamily="18" charset="0"/>
                            </a:rPr>
                            <m:t>𝜶</m:t>
                          </m:r>
                          <m:r>
                            <a:rPr lang="en-US" sz="1500" b="1" i="1" smtClean="0">
                              <a:solidFill>
                                <a:srgbClr val="FF0000"/>
                              </a:solidFill>
                              <a:latin typeface="Cambria Math" panose="02040503050406030204" pitchFamily="18" charset="0"/>
                              <a:ea typeface="Cambria Math" panose="02040503050406030204" pitchFamily="18" charset="0"/>
                            </a:rPr>
                            <m:t>𝟑</m:t>
                          </m:r>
                        </m:sub>
                      </m:sSub>
                      <m:r>
                        <a:rPr lang="en-US" sz="1500" b="1" i="1">
                          <a:solidFill>
                            <a:srgbClr val="FF0000"/>
                          </a:solidFill>
                          <a:latin typeface="Cambria Math" panose="02040503050406030204" pitchFamily="18" charset="0"/>
                        </a:rPr>
                        <m:t>+</m:t>
                      </m:r>
                      <m:r>
                        <a:rPr lang="en-US" sz="1500" b="1" i="1" smtClean="0">
                          <a:solidFill>
                            <a:srgbClr val="FF0000"/>
                          </a:solidFill>
                          <a:latin typeface="Cambria Math" panose="02040503050406030204" pitchFamily="18" charset="0"/>
                        </a:rPr>
                        <m:t>𝟑</m:t>
                      </m:r>
                      <m:r>
                        <a:rPr lang="en-US" sz="1500" b="1" i="1" smtClean="0">
                          <a:solidFill>
                            <a:srgbClr val="FF0000"/>
                          </a:solidFill>
                          <a:latin typeface="Cambria Math" panose="02040503050406030204" pitchFamily="18" charset="0"/>
                        </a:rPr>
                        <m:t>𝒎</m:t>
                      </m:r>
                    </m:oMath>
                  </a14:m>
                  <a:r>
                    <a:rPr lang="en-US" sz="1500" b="1" dirty="0">
                      <a:solidFill>
                        <a:srgbClr val="FF0000"/>
                      </a:solidFill>
                    </a:rPr>
                    <a:t>)</a:t>
                  </a:r>
                </a:p>
              </p:txBody>
            </p:sp>
          </mc:Choice>
          <mc:Fallback xmlns="">
            <p:sp>
              <p:nvSpPr>
                <p:cNvPr id="94" name="Rectangle 93">
                  <a:extLst>
                    <a:ext uri="{FF2B5EF4-FFF2-40B4-BE49-F238E27FC236}">
                      <a16:creationId xmlns:a16="http://schemas.microsoft.com/office/drawing/2014/main" id="{2742E86D-8DD4-4F6E-B4C8-856C2C91EDDA}"/>
                    </a:ext>
                  </a:extLst>
                </p:cNvPr>
                <p:cNvSpPr>
                  <a:spLocks noRot="1" noChangeAspect="1" noMove="1" noResize="1" noEditPoints="1" noAdjustHandles="1" noChangeArrowheads="1" noChangeShapeType="1" noTextEdit="1"/>
                </p:cNvSpPr>
                <p:nvPr/>
              </p:nvSpPr>
              <p:spPr>
                <a:xfrm>
                  <a:off x="9984366" y="2710395"/>
                  <a:ext cx="1212768" cy="323165"/>
                </a:xfrm>
                <a:prstGeom prst="rect">
                  <a:avLst/>
                </a:prstGeom>
                <a:blipFill>
                  <a:blip r:embed="rId12"/>
                  <a:stretch>
                    <a:fillRect l="-2010" t="-3774" r="-1005" b="-1886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5" name="Rectangle 94">
                  <a:extLst>
                    <a:ext uri="{FF2B5EF4-FFF2-40B4-BE49-F238E27FC236}">
                      <a16:creationId xmlns:a16="http://schemas.microsoft.com/office/drawing/2014/main" id="{1D4025EA-ABA6-4200-AE22-B37C4AADDF65}"/>
                    </a:ext>
                  </a:extLst>
                </p:cNvPr>
                <p:cNvSpPr/>
                <p:nvPr/>
              </p:nvSpPr>
              <p:spPr>
                <a:xfrm>
                  <a:off x="8074032" y="2691788"/>
                  <a:ext cx="689612" cy="323165"/>
                </a:xfrm>
                <a:prstGeom prst="rect">
                  <a:avLst/>
                </a:prstGeom>
              </p:spPr>
              <p:txBody>
                <a:bodyPr wrap="none">
                  <a:spAutoFit/>
                </a:bodyPr>
                <a:lstStyle/>
                <a:p>
                  <a:r>
                    <a:rPr lang="en-US" sz="1500" b="1" dirty="0">
                      <a:solidFill>
                        <a:srgbClr val="FF0000"/>
                      </a:solidFill>
                    </a:rPr>
                    <a:t>z(</a:t>
                  </a:r>
                  <a14:m>
                    <m:oMath xmlns:m="http://schemas.openxmlformats.org/officeDocument/2006/math">
                      <m:sSub>
                        <m:sSubPr>
                          <m:ctrlPr>
                            <a:rPr lang="en-US" sz="1500" b="1" i="1">
                              <a:solidFill>
                                <a:srgbClr val="FF0000"/>
                              </a:solidFill>
                              <a:latin typeface="Cambria Math" panose="02040503050406030204" pitchFamily="18" charset="0"/>
                            </a:rPr>
                          </m:ctrlPr>
                        </m:sSubPr>
                        <m:e>
                          <m:r>
                            <a:rPr lang="en-US" sz="1500" b="1" i="1">
                              <a:solidFill>
                                <a:srgbClr val="FF0000"/>
                              </a:solidFill>
                              <a:latin typeface="Cambria Math" panose="02040503050406030204" pitchFamily="18" charset="0"/>
                            </a:rPr>
                            <m:t>𝒖</m:t>
                          </m:r>
                        </m:e>
                        <m:sub>
                          <m:r>
                            <a:rPr lang="en-US" sz="1500" b="1" i="1">
                              <a:solidFill>
                                <a:srgbClr val="FF0000"/>
                              </a:solidFill>
                              <a:latin typeface="Cambria Math" panose="02040503050406030204" pitchFamily="18" charset="0"/>
                              <a:ea typeface="Cambria Math" panose="02040503050406030204" pitchFamily="18" charset="0"/>
                            </a:rPr>
                            <m:t>𝜶</m:t>
                          </m:r>
                          <m:r>
                            <a:rPr lang="en-US" sz="1500" b="1" i="1" smtClean="0">
                              <a:solidFill>
                                <a:srgbClr val="FF0000"/>
                              </a:solidFill>
                              <a:latin typeface="Cambria Math" panose="02040503050406030204" pitchFamily="18" charset="0"/>
                              <a:ea typeface="Cambria Math" panose="02040503050406030204" pitchFamily="18" charset="0"/>
                            </a:rPr>
                            <m:t>𝟑</m:t>
                          </m:r>
                        </m:sub>
                      </m:sSub>
                    </m:oMath>
                  </a14:m>
                  <a:r>
                    <a:rPr lang="en-US" sz="1500" b="1" dirty="0">
                      <a:solidFill>
                        <a:srgbClr val="FF0000"/>
                      </a:solidFill>
                    </a:rPr>
                    <a:t>)</a:t>
                  </a:r>
                </a:p>
              </p:txBody>
            </p:sp>
          </mc:Choice>
          <mc:Fallback xmlns="">
            <p:sp>
              <p:nvSpPr>
                <p:cNvPr id="95" name="Rectangle 94">
                  <a:extLst>
                    <a:ext uri="{FF2B5EF4-FFF2-40B4-BE49-F238E27FC236}">
                      <a16:creationId xmlns:a16="http://schemas.microsoft.com/office/drawing/2014/main" id="{1D4025EA-ABA6-4200-AE22-B37C4AADDF65}"/>
                    </a:ext>
                  </a:extLst>
                </p:cNvPr>
                <p:cNvSpPr>
                  <a:spLocks noRot="1" noChangeAspect="1" noMove="1" noResize="1" noEditPoints="1" noAdjustHandles="1" noChangeArrowheads="1" noChangeShapeType="1" noTextEdit="1"/>
                </p:cNvSpPr>
                <p:nvPr/>
              </p:nvSpPr>
              <p:spPr>
                <a:xfrm>
                  <a:off x="8074032" y="2691788"/>
                  <a:ext cx="689612" cy="323165"/>
                </a:xfrm>
                <a:prstGeom prst="rect">
                  <a:avLst/>
                </a:prstGeom>
                <a:blipFill>
                  <a:blip r:embed="rId13"/>
                  <a:stretch>
                    <a:fillRect l="-3540" t="-3774" r="-2655" b="-18868"/>
                  </a:stretch>
                </a:blipFill>
              </p:spPr>
              <p:txBody>
                <a:bodyPr/>
                <a:lstStyle/>
                <a:p>
                  <a:r>
                    <a:rPr lang="en-US">
                      <a:noFill/>
                    </a:rPr>
                    <a:t> </a:t>
                  </a:r>
                </a:p>
              </p:txBody>
            </p:sp>
          </mc:Fallback>
        </mc:AlternateContent>
        <p:cxnSp>
          <p:nvCxnSpPr>
            <p:cNvPr id="96" name="Straight Connector 95">
              <a:extLst>
                <a:ext uri="{FF2B5EF4-FFF2-40B4-BE49-F238E27FC236}">
                  <a16:creationId xmlns:a16="http://schemas.microsoft.com/office/drawing/2014/main" id="{08FCCBB5-44A7-465F-A075-920FD6447F86}"/>
                </a:ext>
              </a:extLst>
            </p:cNvPr>
            <p:cNvCxnSpPr>
              <a:cxnSpLocks/>
              <a:endCxn id="93" idx="1"/>
            </p:cNvCxnSpPr>
            <p:nvPr/>
          </p:nvCxnSpPr>
          <p:spPr>
            <a:xfrm>
              <a:off x="8605131" y="2558915"/>
              <a:ext cx="1837446" cy="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4" name="TextBox 103">
                  <a:extLst>
                    <a:ext uri="{FF2B5EF4-FFF2-40B4-BE49-F238E27FC236}">
                      <a16:creationId xmlns:a16="http://schemas.microsoft.com/office/drawing/2014/main" id="{3C61874D-1B1F-46F3-8C1A-AFCF2C104B67}"/>
                    </a:ext>
                  </a:extLst>
                </p:cNvPr>
                <p:cNvSpPr txBox="1"/>
                <p:nvPr/>
              </p:nvSpPr>
              <p:spPr>
                <a:xfrm>
                  <a:off x="9332548" y="2150955"/>
                  <a:ext cx="620369" cy="323165"/>
                </a:xfrm>
                <a:prstGeom prst="rect">
                  <a:avLst/>
                </a:prstGeom>
                <a:noFill/>
              </p:spPr>
              <p:txBody>
                <a:bodyPr wrap="square" rtlCol="0">
                  <a:spAutoFit/>
                </a:bodyPr>
                <a:lstStyle/>
                <a:p>
                  <a:r>
                    <a:rPr lang="en-US" sz="1500" b="1" dirty="0">
                      <a:solidFill>
                        <a:srgbClr val="FF0000"/>
                      </a:solidFill>
                    </a:rPr>
                    <a:t>3</a:t>
                  </a:r>
                  <a14:m>
                    <m:oMath xmlns:m="http://schemas.openxmlformats.org/officeDocument/2006/math">
                      <m:r>
                        <a:rPr lang="en-US" sz="1500" b="1" i="1">
                          <a:solidFill>
                            <a:srgbClr val="FF0000"/>
                          </a:solidFill>
                          <a:latin typeface="Cambria Math" panose="02040503050406030204" pitchFamily="18" charset="0"/>
                        </a:rPr>
                        <m:t>𝒎</m:t>
                      </m:r>
                    </m:oMath>
                  </a14:m>
                  <a:endParaRPr lang="en-US" sz="1500" dirty="0"/>
                </a:p>
              </p:txBody>
            </p:sp>
          </mc:Choice>
          <mc:Fallback xmlns="">
            <p:sp>
              <p:nvSpPr>
                <p:cNvPr id="104" name="TextBox 103">
                  <a:extLst>
                    <a:ext uri="{FF2B5EF4-FFF2-40B4-BE49-F238E27FC236}">
                      <a16:creationId xmlns:a16="http://schemas.microsoft.com/office/drawing/2014/main" id="{3C61874D-1B1F-46F3-8C1A-AFCF2C104B67}"/>
                    </a:ext>
                  </a:extLst>
                </p:cNvPr>
                <p:cNvSpPr txBox="1">
                  <a:spLocks noRot="1" noChangeAspect="1" noMove="1" noResize="1" noEditPoints="1" noAdjustHandles="1" noChangeArrowheads="1" noChangeShapeType="1" noTextEdit="1"/>
                </p:cNvSpPr>
                <p:nvPr/>
              </p:nvSpPr>
              <p:spPr>
                <a:xfrm>
                  <a:off x="9332548" y="2150955"/>
                  <a:ext cx="620369" cy="323165"/>
                </a:xfrm>
                <a:prstGeom prst="rect">
                  <a:avLst/>
                </a:prstGeom>
                <a:blipFill>
                  <a:blip r:embed="rId14"/>
                  <a:stretch>
                    <a:fillRect l="-3960" t="-3774" b="-20755"/>
                  </a:stretch>
                </a:blipFill>
              </p:spPr>
              <p:txBody>
                <a:bodyPr/>
                <a:lstStyle/>
                <a:p>
                  <a:r>
                    <a:rPr lang="en-US">
                      <a:noFill/>
                    </a:rPr>
                    <a:t> </a:t>
                  </a:r>
                </a:p>
              </p:txBody>
            </p:sp>
          </mc:Fallback>
        </mc:AlternateContent>
      </p:grpSp>
      <p:cxnSp>
        <p:nvCxnSpPr>
          <p:cNvPr id="105" name="Straight Arrow Connector 104">
            <a:extLst>
              <a:ext uri="{FF2B5EF4-FFF2-40B4-BE49-F238E27FC236}">
                <a16:creationId xmlns:a16="http://schemas.microsoft.com/office/drawing/2014/main" id="{1E0B2F50-484D-4FE4-8656-EADA0CFBF665}"/>
              </a:ext>
            </a:extLst>
          </p:cNvPr>
          <p:cNvCxnSpPr>
            <a:cxnSpLocks/>
          </p:cNvCxnSpPr>
          <p:nvPr/>
        </p:nvCxnSpPr>
        <p:spPr>
          <a:xfrm>
            <a:off x="818721" y="4645564"/>
            <a:ext cx="2719673" cy="0"/>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1173C0DC-E33D-41C1-A923-B3CDA14682C0}"/>
                  </a:ext>
                </a:extLst>
              </p:cNvPr>
              <p:cNvSpPr txBox="1"/>
              <p:nvPr/>
            </p:nvSpPr>
            <p:spPr>
              <a:xfrm>
                <a:off x="1717216" y="4172395"/>
                <a:ext cx="1821178" cy="353943"/>
              </a:xfrm>
              <a:prstGeom prst="rect">
                <a:avLst/>
              </a:prstGeom>
              <a:noFill/>
            </p:spPr>
            <p:txBody>
              <a:bodyPr wrap="square" rtlCol="0">
                <a:spAutoFit/>
              </a:bodyPr>
              <a:lstStyle/>
              <a:p>
                <a:r>
                  <a:rPr lang="en-US" sz="17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range (</a:t>
                </a:r>
                <a14:m>
                  <m:oMath xmlns:m="http://schemas.openxmlformats.org/officeDocument/2006/math">
                    <m:r>
                      <a:rPr lang="en-US" sz="1700" b="0" i="1" smtClean="0">
                        <a:solidFill>
                          <a:schemeClr val="accent5">
                            <a:lumMod val="50000"/>
                          </a:schemeClr>
                        </a:solidFill>
                        <a:latin typeface="Cambria Math" panose="02040503050406030204" pitchFamily="18" charset="0"/>
                        <a:ea typeface="Ebrima" panose="02000000000000000000" pitchFamily="2" charset="0"/>
                        <a:cs typeface="Ebrima" panose="02000000000000000000" pitchFamily="2" charset="0"/>
                      </a:rPr>
                      <m:t>𝑎</m:t>
                    </m:r>
                  </m:oMath>
                </a14:m>
                <a:r>
                  <a:rPr lang="en-US" sz="17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a:t>
                </a:r>
              </a:p>
            </p:txBody>
          </p:sp>
        </mc:Choice>
        <mc:Fallback xmlns="">
          <p:sp>
            <p:nvSpPr>
              <p:cNvPr id="51" name="TextBox 50">
                <a:extLst>
                  <a:ext uri="{FF2B5EF4-FFF2-40B4-BE49-F238E27FC236}">
                    <a16:creationId xmlns:a16="http://schemas.microsoft.com/office/drawing/2014/main" id="{1173C0DC-E33D-41C1-A923-B3CDA14682C0}"/>
                  </a:ext>
                </a:extLst>
              </p:cNvPr>
              <p:cNvSpPr txBox="1">
                <a:spLocks noRot="1" noChangeAspect="1" noMove="1" noResize="1" noEditPoints="1" noAdjustHandles="1" noChangeArrowheads="1" noChangeShapeType="1" noTextEdit="1"/>
              </p:cNvSpPr>
              <p:nvPr/>
            </p:nvSpPr>
            <p:spPr>
              <a:xfrm>
                <a:off x="1717216" y="4172395"/>
                <a:ext cx="1821178" cy="353943"/>
              </a:xfrm>
              <a:prstGeom prst="rect">
                <a:avLst/>
              </a:prstGeom>
              <a:blipFill>
                <a:blip r:embed="rId15"/>
                <a:stretch>
                  <a:fillRect l="-2349" t="-5085" b="-203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6730D816-7774-434E-8006-4265866135C5}"/>
                  </a:ext>
                </a:extLst>
              </p:cNvPr>
              <p:cNvSpPr txBox="1"/>
              <p:nvPr/>
            </p:nvSpPr>
            <p:spPr>
              <a:xfrm>
                <a:off x="839336" y="3739886"/>
                <a:ext cx="1821178" cy="353943"/>
              </a:xfrm>
              <a:prstGeom prst="rect">
                <a:avLst/>
              </a:prstGeom>
              <a:noFill/>
            </p:spPr>
            <p:txBody>
              <a:bodyPr wrap="square" rtlCol="0">
                <a:spAutoFit/>
              </a:bodyPr>
              <a:lstStyle/>
              <a:p>
                <a:r>
                  <a:rPr lang="en-US" sz="17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nugget (</a:t>
                </a:r>
                <a14:m>
                  <m:oMath xmlns:m="http://schemas.openxmlformats.org/officeDocument/2006/math">
                    <m:sSub>
                      <m:sSubPr>
                        <m:ctrlPr>
                          <a:rPr lang="en-US" sz="1700" i="1" smtClean="0">
                            <a:solidFill>
                              <a:schemeClr val="accent5">
                                <a:lumMod val="50000"/>
                              </a:schemeClr>
                            </a:solidFill>
                            <a:latin typeface="Cambria Math" panose="02040503050406030204" pitchFamily="18" charset="0"/>
                            <a:ea typeface="Ebrima" panose="02000000000000000000" pitchFamily="2" charset="0"/>
                            <a:cs typeface="Ebrima" panose="02000000000000000000" pitchFamily="2" charset="0"/>
                          </a:rPr>
                        </m:ctrlPr>
                      </m:sSubPr>
                      <m:e>
                        <m:r>
                          <a:rPr lang="en-US" sz="1700" b="0" i="1" smtClean="0">
                            <a:solidFill>
                              <a:schemeClr val="accent5">
                                <a:lumMod val="50000"/>
                              </a:schemeClr>
                            </a:solidFill>
                            <a:latin typeface="Cambria Math" panose="02040503050406030204" pitchFamily="18" charset="0"/>
                            <a:ea typeface="Ebrima" panose="02000000000000000000" pitchFamily="2" charset="0"/>
                            <a:cs typeface="Ebrima" panose="02000000000000000000" pitchFamily="2" charset="0"/>
                          </a:rPr>
                          <m:t>𝑐</m:t>
                        </m:r>
                      </m:e>
                      <m:sub>
                        <m:r>
                          <a:rPr lang="en-US" sz="1700" b="0" i="1" smtClean="0">
                            <a:solidFill>
                              <a:schemeClr val="accent5">
                                <a:lumMod val="50000"/>
                              </a:schemeClr>
                            </a:solidFill>
                            <a:latin typeface="Cambria Math" panose="02040503050406030204" pitchFamily="18" charset="0"/>
                            <a:ea typeface="Ebrima" panose="02000000000000000000" pitchFamily="2" charset="0"/>
                            <a:cs typeface="Ebrima" panose="02000000000000000000" pitchFamily="2" charset="0"/>
                          </a:rPr>
                          <m:t>0</m:t>
                        </m:r>
                      </m:sub>
                    </m:sSub>
                  </m:oMath>
                </a14:m>
                <a:r>
                  <a:rPr lang="en-US" sz="17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a:t>
                </a:r>
              </a:p>
            </p:txBody>
          </p:sp>
        </mc:Choice>
        <mc:Fallback xmlns="">
          <p:sp>
            <p:nvSpPr>
              <p:cNvPr id="52" name="TextBox 51">
                <a:extLst>
                  <a:ext uri="{FF2B5EF4-FFF2-40B4-BE49-F238E27FC236}">
                    <a16:creationId xmlns:a16="http://schemas.microsoft.com/office/drawing/2014/main" id="{6730D816-7774-434E-8006-4265866135C5}"/>
                  </a:ext>
                </a:extLst>
              </p:cNvPr>
              <p:cNvSpPr txBox="1">
                <a:spLocks noRot="1" noChangeAspect="1" noMove="1" noResize="1" noEditPoints="1" noAdjustHandles="1" noChangeArrowheads="1" noChangeShapeType="1" noTextEdit="1"/>
              </p:cNvSpPr>
              <p:nvPr/>
            </p:nvSpPr>
            <p:spPr>
              <a:xfrm>
                <a:off x="839336" y="3739886"/>
                <a:ext cx="1821178" cy="353943"/>
              </a:xfrm>
              <a:prstGeom prst="rect">
                <a:avLst/>
              </a:prstGeom>
              <a:blipFill>
                <a:blip r:embed="rId16"/>
                <a:stretch>
                  <a:fillRect l="-2349" t="-5085" b="-20339"/>
                </a:stretch>
              </a:blipFill>
            </p:spPr>
            <p:txBody>
              <a:bodyPr/>
              <a:lstStyle/>
              <a:p>
                <a:r>
                  <a:rPr lang="en-US">
                    <a:noFill/>
                  </a:rPr>
                  <a:t> </a:t>
                </a:r>
              </a:p>
            </p:txBody>
          </p:sp>
        </mc:Fallback>
      </mc:AlternateContent>
      <p:cxnSp>
        <p:nvCxnSpPr>
          <p:cNvPr id="53" name="Straight Arrow Connector 52">
            <a:extLst>
              <a:ext uri="{FF2B5EF4-FFF2-40B4-BE49-F238E27FC236}">
                <a16:creationId xmlns:a16="http://schemas.microsoft.com/office/drawing/2014/main" id="{2C81F095-FD39-4CD2-A6CA-732C12F6FEA3}"/>
              </a:ext>
            </a:extLst>
          </p:cNvPr>
          <p:cNvCxnSpPr>
            <a:cxnSpLocks/>
          </p:cNvCxnSpPr>
          <p:nvPr/>
        </p:nvCxnSpPr>
        <p:spPr>
          <a:xfrm flipV="1">
            <a:off x="710029" y="3783105"/>
            <a:ext cx="0" cy="1156448"/>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498822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44" name="Group 43">
            <a:extLst>
              <a:ext uri="{FF2B5EF4-FFF2-40B4-BE49-F238E27FC236}">
                <a16:creationId xmlns:a16="http://schemas.microsoft.com/office/drawing/2014/main" id="{274D8B48-40C4-41CF-B156-59E3C3CE8C21}"/>
              </a:ext>
            </a:extLst>
          </p:cNvPr>
          <p:cNvGrpSpPr/>
          <p:nvPr/>
        </p:nvGrpSpPr>
        <p:grpSpPr>
          <a:xfrm>
            <a:off x="1903761" y="748377"/>
            <a:ext cx="8751371" cy="5416683"/>
            <a:chOff x="1903761" y="748377"/>
            <a:chExt cx="8751371" cy="5416683"/>
          </a:xfrm>
        </p:grpSpPr>
        <p:cxnSp>
          <p:nvCxnSpPr>
            <p:cNvPr id="28" name="Straight Connector 27">
              <a:extLst>
                <a:ext uri="{FF2B5EF4-FFF2-40B4-BE49-F238E27FC236}">
                  <a16:creationId xmlns:a16="http://schemas.microsoft.com/office/drawing/2014/main" id="{450293C0-D40A-4D8B-AD54-1BA09452C637}"/>
                </a:ext>
              </a:extLst>
            </p:cNvPr>
            <p:cNvCxnSpPr>
              <a:cxnSpLocks/>
            </p:cNvCxnSpPr>
            <p:nvPr/>
          </p:nvCxnSpPr>
          <p:spPr>
            <a:xfrm flipH="1">
              <a:off x="2652081" y="2288083"/>
              <a:ext cx="7877807" cy="49298"/>
            </a:xfrm>
            <a:prstGeom prst="line">
              <a:avLst/>
            </a:prstGeom>
            <a:ln w="254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93003AD5-C2C4-41E1-A4BC-EADE090A6449}"/>
                </a:ext>
              </a:extLst>
            </p:cNvPr>
            <p:cNvCxnSpPr>
              <a:cxnSpLocks/>
            </p:cNvCxnSpPr>
            <p:nvPr/>
          </p:nvCxnSpPr>
          <p:spPr>
            <a:xfrm>
              <a:off x="2653412" y="1230198"/>
              <a:ext cx="0" cy="4322874"/>
            </a:xfrm>
            <a:prstGeom prst="line">
              <a:avLst/>
            </a:prstGeom>
            <a:ln w="349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A7AD6B4F-152B-4E20-9770-9B5C546E02BB}"/>
                </a:ext>
              </a:extLst>
            </p:cNvPr>
            <p:cNvCxnSpPr>
              <a:cxnSpLocks/>
            </p:cNvCxnSpPr>
            <p:nvPr/>
          </p:nvCxnSpPr>
          <p:spPr>
            <a:xfrm flipH="1">
              <a:off x="2653412" y="5553072"/>
              <a:ext cx="702304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36776216-05B7-491D-94AC-FAB3817AAB2D}"/>
                </a:ext>
              </a:extLst>
            </p:cNvPr>
            <p:cNvCxnSpPr>
              <a:cxnSpLocks/>
            </p:cNvCxnSpPr>
            <p:nvPr/>
          </p:nvCxnSpPr>
          <p:spPr>
            <a:xfrm>
              <a:off x="6544308" y="2273194"/>
              <a:ext cx="0" cy="3279878"/>
            </a:xfrm>
            <a:prstGeom prst="line">
              <a:avLst/>
            </a:prstGeom>
            <a:ln w="2540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B11AB632-8A13-4DDE-9723-569A4397ED1F}"/>
                </a:ext>
              </a:extLst>
            </p:cNvPr>
            <p:cNvSpPr/>
            <p:nvPr/>
          </p:nvSpPr>
          <p:spPr>
            <a:xfrm>
              <a:off x="2819689" y="3886034"/>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FB32A82E-0D1E-43E6-B0E4-4BDB78E5F371}"/>
                </a:ext>
              </a:extLst>
            </p:cNvPr>
            <p:cNvSpPr/>
            <p:nvPr/>
          </p:nvSpPr>
          <p:spPr>
            <a:xfrm>
              <a:off x="3212284" y="3365416"/>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340C2D9A-BF1C-48A4-B4AF-244D9C796C0B}"/>
                </a:ext>
              </a:extLst>
            </p:cNvPr>
            <p:cNvSpPr/>
            <p:nvPr/>
          </p:nvSpPr>
          <p:spPr>
            <a:xfrm>
              <a:off x="3617080" y="2879855"/>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58BBAED9-4937-4283-BAE2-481EAFC37D21}"/>
                </a:ext>
              </a:extLst>
            </p:cNvPr>
            <p:cNvSpPr/>
            <p:nvPr/>
          </p:nvSpPr>
          <p:spPr>
            <a:xfrm>
              <a:off x="4277159" y="2622741"/>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08FC8F1C-783F-4E8F-95A4-47A6667F9876}"/>
                </a:ext>
              </a:extLst>
            </p:cNvPr>
            <p:cNvSpPr/>
            <p:nvPr/>
          </p:nvSpPr>
          <p:spPr>
            <a:xfrm>
              <a:off x="5133786" y="2473984"/>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E3D55192-2882-425C-95CB-D7029779009E}"/>
                </a:ext>
              </a:extLst>
            </p:cNvPr>
            <p:cNvSpPr/>
            <p:nvPr/>
          </p:nvSpPr>
          <p:spPr>
            <a:xfrm>
              <a:off x="6102775" y="2360301"/>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F467529B-210D-43FA-8EB5-71827E7C635D}"/>
                </a:ext>
              </a:extLst>
            </p:cNvPr>
            <p:cNvSpPr/>
            <p:nvPr/>
          </p:nvSpPr>
          <p:spPr>
            <a:xfrm>
              <a:off x="6682366" y="248674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C28D520F-839F-4AE7-8979-EACE872950B8}"/>
                </a:ext>
              </a:extLst>
            </p:cNvPr>
            <p:cNvSpPr/>
            <p:nvPr/>
          </p:nvSpPr>
          <p:spPr>
            <a:xfrm>
              <a:off x="7207764" y="2258305"/>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7F5B8700-CF12-4E8C-A71B-00C910B7B83C}"/>
                </a:ext>
              </a:extLst>
            </p:cNvPr>
            <p:cNvSpPr/>
            <p:nvPr/>
          </p:nvSpPr>
          <p:spPr>
            <a:xfrm>
              <a:off x="7749632" y="2171197"/>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A79D1911-0B92-4274-8319-F738D7A505C5}"/>
                </a:ext>
              </a:extLst>
            </p:cNvPr>
            <p:cNvSpPr/>
            <p:nvPr/>
          </p:nvSpPr>
          <p:spPr>
            <a:xfrm>
              <a:off x="8179946" y="2377317"/>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Oval 25">
              <a:extLst>
                <a:ext uri="{FF2B5EF4-FFF2-40B4-BE49-F238E27FC236}">
                  <a16:creationId xmlns:a16="http://schemas.microsoft.com/office/drawing/2014/main" id="{87828C48-0D23-4705-9A63-34844B055602}"/>
                </a:ext>
              </a:extLst>
            </p:cNvPr>
            <p:cNvSpPr/>
            <p:nvPr/>
          </p:nvSpPr>
          <p:spPr>
            <a:xfrm>
              <a:off x="8895532" y="2454862"/>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E6125F15-A5F2-46D2-8E4D-D61708510DCB}"/>
                </a:ext>
              </a:extLst>
            </p:cNvPr>
            <p:cNvSpPr/>
            <p:nvPr/>
          </p:nvSpPr>
          <p:spPr>
            <a:xfrm>
              <a:off x="9268990" y="2069201"/>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Freeform: Shape 38">
              <a:extLst>
                <a:ext uri="{FF2B5EF4-FFF2-40B4-BE49-F238E27FC236}">
                  <a16:creationId xmlns:a16="http://schemas.microsoft.com/office/drawing/2014/main" id="{9A121E77-0159-4891-B8C4-C990FF04E231}"/>
                </a:ext>
              </a:extLst>
            </p:cNvPr>
            <p:cNvSpPr/>
            <p:nvPr/>
          </p:nvSpPr>
          <p:spPr>
            <a:xfrm>
              <a:off x="2665627" y="2273194"/>
              <a:ext cx="6874294" cy="1746424"/>
            </a:xfrm>
            <a:custGeom>
              <a:avLst/>
              <a:gdLst>
                <a:gd name="connsiteX0" fmla="*/ 0 w 3081337"/>
                <a:gd name="connsiteY0" fmla="*/ 782818 h 782818"/>
                <a:gd name="connsiteX1" fmla="*/ 923925 w 3081337"/>
                <a:gd name="connsiteY1" fmla="*/ 106543 h 782818"/>
                <a:gd name="connsiteX2" fmla="*/ 3081337 w 3081337"/>
                <a:gd name="connsiteY2" fmla="*/ 11293 h 782818"/>
              </a:gdLst>
              <a:ahLst/>
              <a:cxnLst>
                <a:cxn ang="0">
                  <a:pos x="connsiteX0" y="connsiteY0"/>
                </a:cxn>
                <a:cxn ang="0">
                  <a:pos x="connsiteX1" y="connsiteY1"/>
                </a:cxn>
                <a:cxn ang="0">
                  <a:pos x="connsiteX2" y="connsiteY2"/>
                </a:cxn>
              </a:cxnLst>
              <a:rect l="l" t="t" r="r" b="b"/>
              <a:pathLst>
                <a:path w="3081337" h="782818">
                  <a:moveTo>
                    <a:pt x="0" y="782818"/>
                  </a:moveTo>
                  <a:cubicBezTo>
                    <a:pt x="205184" y="508974"/>
                    <a:pt x="410369" y="235130"/>
                    <a:pt x="923925" y="106543"/>
                  </a:cubicBezTo>
                  <a:cubicBezTo>
                    <a:pt x="1437481" y="-22044"/>
                    <a:pt x="2259409" y="-5376"/>
                    <a:pt x="3081337" y="11293"/>
                  </a:cubicBezTo>
                </a:path>
              </a:pathLst>
            </a:cu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036F6E6-0F7B-46E8-A6D8-27B41A0728E7}"/>
                    </a:ext>
                  </a:extLst>
                </p:cNvPr>
                <p:cNvSpPr txBox="1"/>
                <p:nvPr/>
              </p:nvSpPr>
              <p:spPr>
                <a:xfrm>
                  <a:off x="9651887" y="2441339"/>
                  <a:ext cx="1003245" cy="400111"/>
                </a:xfrm>
                <a:prstGeom prst="rect">
                  <a:avLst/>
                </a:prstGeom>
                <a:noFill/>
              </p:spPr>
              <p:txBody>
                <a:bodyPr wrap="square" rtlCol="0">
                  <a:spAutoFit/>
                </a:bodyPr>
                <a:lstStyle/>
                <a:p>
                  <a:r>
                    <a:rPr lang="en-US" sz="20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sill (</a:t>
                  </a:r>
                  <a14:m>
                    <m:oMath xmlns:m="http://schemas.openxmlformats.org/officeDocument/2006/math">
                      <m:sSup>
                        <m:sSupPr>
                          <m:ctrlPr>
                            <a:rPr lang="el-GR" sz="2000" i="1" smtClean="0">
                              <a:solidFill>
                                <a:schemeClr val="accent5">
                                  <a:lumMod val="50000"/>
                                </a:schemeClr>
                              </a:solidFill>
                              <a:latin typeface="Cambria Math" panose="02040503050406030204" pitchFamily="18" charset="0"/>
                            </a:rPr>
                          </m:ctrlPr>
                        </m:sSupPr>
                        <m:e>
                          <m:r>
                            <a:rPr lang="el-GR" sz="2000" i="1" smtClean="0">
                              <a:solidFill>
                                <a:schemeClr val="accent5">
                                  <a:lumMod val="50000"/>
                                </a:schemeClr>
                              </a:solidFill>
                              <a:latin typeface="Cambria Math" panose="02040503050406030204" pitchFamily="18" charset="0"/>
                              <a:ea typeface="Cambria Math" panose="02040503050406030204" pitchFamily="18" charset="0"/>
                            </a:rPr>
                            <m:t>𝜎</m:t>
                          </m:r>
                        </m:e>
                        <m:sup>
                          <m:r>
                            <a:rPr lang="en-US" sz="2000" b="0" i="1" smtClean="0">
                              <a:solidFill>
                                <a:schemeClr val="accent5">
                                  <a:lumMod val="50000"/>
                                </a:schemeClr>
                              </a:solidFill>
                              <a:latin typeface="Cambria Math" panose="02040503050406030204" pitchFamily="18" charset="0"/>
                            </a:rPr>
                            <m:t>2</m:t>
                          </m:r>
                        </m:sup>
                      </m:sSup>
                    </m:oMath>
                  </a14:m>
                  <a:r>
                    <a:rPr lang="en-US" sz="20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a:t>
                  </a:r>
                </a:p>
              </p:txBody>
            </p:sp>
          </mc:Choice>
          <mc:Fallback xmlns="">
            <p:sp>
              <p:nvSpPr>
                <p:cNvPr id="9" name="TextBox 8">
                  <a:extLst>
                    <a:ext uri="{FF2B5EF4-FFF2-40B4-BE49-F238E27FC236}">
                      <a16:creationId xmlns:a16="http://schemas.microsoft.com/office/drawing/2014/main" id="{1036F6E6-0F7B-46E8-A6D8-27B41A0728E7}"/>
                    </a:ext>
                  </a:extLst>
                </p:cNvPr>
                <p:cNvSpPr txBox="1">
                  <a:spLocks noRot="1" noChangeAspect="1" noMove="1" noResize="1" noEditPoints="1" noAdjustHandles="1" noChangeArrowheads="1" noChangeShapeType="1" noTextEdit="1"/>
                </p:cNvSpPr>
                <p:nvPr/>
              </p:nvSpPr>
              <p:spPr>
                <a:xfrm>
                  <a:off x="9651887" y="2441339"/>
                  <a:ext cx="1003245" cy="400111"/>
                </a:xfrm>
                <a:prstGeom prst="rect">
                  <a:avLst/>
                </a:prstGeom>
                <a:blipFill>
                  <a:blip r:embed="rId2"/>
                  <a:stretch>
                    <a:fillRect l="-6061" t="-6061" r="-4848" b="-27273"/>
                  </a:stretch>
                </a:blipFill>
              </p:spPr>
              <p:txBody>
                <a:bodyPr/>
                <a:lstStyle/>
                <a:p>
                  <a:r>
                    <a:rPr lang="en-US">
                      <a:noFill/>
                    </a:rPr>
                    <a:t> </a:t>
                  </a:r>
                </a:p>
              </p:txBody>
            </p:sp>
          </mc:Fallback>
        </mc:AlternateContent>
        <p:sp>
          <p:nvSpPr>
            <p:cNvPr id="32" name="TextBox 31">
              <a:extLst>
                <a:ext uri="{FF2B5EF4-FFF2-40B4-BE49-F238E27FC236}">
                  <a16:creationId xmlns:a16="http://schemas.microsoft.com/office/drawing/2014/main" id="{54008610-23E9-4FB7-8E6A-DCEA44C2B70C}"/>
                </a:ext>
              </a:extLst>
            </p:cNvPr>
            <p:cNvSpPr txBox="1"/>
            <p:nvPr/>
          </p:nvSpPr>
          <p:spPr>
            <a:xfrm>
              <a:off x="5235783" y="5688006"/>
              <a:ext cx="3412967" cy="477054"/>
            </a:xfrm>
            <a:prstGeom prst="rect">
              <a:avLst/>
            </a:prstGeom>
            <a:noFill/>
          </p:spPr>
          <p:txBody>
            <a:bodyPr wrap="square" rtlCol="0">
              <a:spAutoFit/>
            </a:bodyPr>
            <a:lstStyle/>
            <a:p>
              <a:r>
                <a:rPr lang="en-US" sz="25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lag distance (h)</a:t>
              </a: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7B00410E-95DF-4F0A-A8AB-9839BC82BE97}"/>
                    </a:ext>
                  </a:extLst>
                </p:cNvPr>
                <p:cNvSpPr txBox="1"/>
                <p:nvPr/>
              </p:nvSpPr>
              <p:spPr>
                <a:xfrm rot="16200000">
                  <a:off x="435804" y="2216334"/>
                  <a:ext cx="3412967" cy="477054"/>
                </a:xfrm>
                <a:prstGeom prst="rect">
                  <a:avLst/>
                </a:prstGeom>
                <a:noFill/>
              </p:spPr>
              <p:txBody>
                <a:bodyPr wrap="square" rtlCol="0">
                  <a:spAutoFit/>
                </a:bodyPr>
                <a:lstStyle/>
                <a:p>
                  <a:r>
                    <a:rPr lang="en-US" sz="25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variance (</a:t>
                  </a:r>
                  <a14:m>
                    <m:oMath xmlns:m="http://schemas.openxmlformats.org/officeDocument/2006/math">
                      <m:r>
                        <a:rPr lang="en-US" sz="2500" i="1" smtClean="0">
                          <a:solidFill>
                            <a:schemeClr val="accent5">
                              <a:lumMod val="50000"/>
                            </a:schemeClr>
                          </a:solidFill>
                          <a:latin typeface="Cambria Math" panose="02040503050406030204" pitchFamily="18" charset="0"/>
                          <a:ea typeface="Cambria Math" panose="02040503050406030204" pitchFamily="18" charset="0"/>
                          <a:cs typeface="Ebrima" panose="02000000000000000000" pitchFamily="2" charset="0"/>
                        </a:rPr>
                        <m:t>𝛾</m:t>
                      </m:r>
                    </m:oMath>
                  </a14:m>
                  <a:r>
                    <a:rPr lang="en-US" sz="25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a:t>
                  </a:r>
                </a:p>
              </p:txBody>
            </p:sp>
          </mc:Choice>
          <mc:Fallback xmlns="">
            <p:sp>
              <p:nvSpPr>
                <p:cNvPr id="33" name="TextBox 32">
                  <a:extLst>
                    <a:ext uri="{FF2B5EF4-FFF2-40B4-BE49-F238E27FC236}">
                      <a16:creationId xmlns:a16="http://schemas.microsoft.com/office/drawing/2014/main" id="{7B00410E-95DF-4F0A-A8AB-9839BC82BE97}"/>
                    </a:ext>
                  </a:extLst>
                </p:cNvPr>
                <p:cNvSpPr txBox="1">
                  <a:spLocks noRot="1" noChangeAspect="1" noMove="1" noResize="1" noEditPoints="1" noAdjustHandles="1" noChangeArrowheads="1" noChangeShapeType="1" noTextEdit="1"/>
                </p:cNvSpPr>
                <p:nvPr/>
              </p:nvSpPr>
              <p:spPr>
                <a:xfrm rot="16200000">
                  <a:off x="435804" y="2216334"/>
                  <a:ext cx="3412967" cy="477054"/>
                </a:xfrm>
                <a:prstGeom prst="rect">
                  <a:avLst/>
                </a:prstGeom>
                <a:blipFill>
                  <a:blip r:embed="rId3"/>
                  <a:stretch>
                    <a:fillRect l="-8861" r="-29114" b="-2857"/>
                  </a:stretch>
                </a:blipFill>
              </p:spPr>
              <p:txBody>
                <a:bodyPr/>
                <a:lstStyle/>
                <a:p>
                  <a:r>
                    <a:rPr lang="en-US">
                      <a:noFill/>
                    </a:rPr>
                    <a:t> </a:t>
                  </a:r>
                </a:p>
              </p:txBody>
            </p:sp>
          </mc:Fallback>
        </mc:AlternateContent>
      </p:grpSp>
      <p:cxnSp>
        <p:nvCxnSpPr>
          <p:cNvPr id="45" name="Straight Arrow Connector 44">
            <a:extLst>
              <a:ext uri="{FF2B5EF4-FFF2-40B4-BE49-F238E27FC236}">
                <a16:creationId xmlns:a16="http://schemas.microsoft.com/office/drawing/2014/main" id="{57E57FD7-BA75-4DF6-983F-094664DBAA3F}"/>
              </a:ext>
            </a:extLst>
          </p:cNvPr>
          <p:cNvCxnSpPr>
            <a:cxnSpLocks/>
          </p:cNvCxnSpPr>
          <p:nvPr/>
        </p:nvCxnSpPr>
        <p:spPr>
          <a:xfrm>
            <a:off x="2719388" y="5162551"/>
            <a:ext cx="3724275" cy="0"/>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BF2B8C43-DD73-401B-A7F4-21FAA2FDA34D}"/>
                  </a:ext>
                </a:extLst>
              </p:cNvPr>
              <p:cNvSpPr txBox="1"/>
              <p:nvPr/>
            </p:nvSpPr>
            <p:spPr>
              <a:xfrm>
                <a:off x="4033608" y="4627507"/>
                <a:ext cx="2597286" cy="400110"/>
              </a:xfrm>
              <a:prstGeom prst="rect">
                <a:avLst/>
              </a:prstGeom>
              <a:noFill/>
            </p:spPr>
            <p:txBody>
              <a:bodyPr wrap="square" rtlCol="0">
                <a:spAutoFit/>
              </a:bodyPr>
              <a:lstStyle/>
              <a:p>
                <a:r>
                  <a:rPr lang="en-US" sz="20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range (</a:t>
                </a:r>
                <a14:m>
                  <m:oMath xmlns:m="http://schemas.openxmlformats.org/officeDocument/2006/math">
                    <m:r>
                      <a:rPr lang="en-US" sz="2000" b="0" i="1" smtClean="0">
                        <a:solidFill>
                          <a:schemeClr val="accent5">
                            <a:lumMod val="50000"/>
                          </a:schemeClr>
                        </a:solidFill>
                        <a:latin typeface="Cambria Math" panose="02040503050406030204" pitchFamily="18" charset="0"/>
                        <a:ea typeface="Ebrima" panose="02000000000000000000" pitchFamily="2" charset="0"/>
                        <a:cs typeface="Ebrima" panose="02000000000000000000" pitchFamily="2" charset="0"/>
                      </a:rPr>
                      <m:t>𝑎</m:t>
                    </m:r>
                  </m:oMath>
                </a14:m>
                <a:r>
                  <a:rPr lang="en-US" sz="20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a:t>
                </a:r>
              </a:p>
            </p:txBody>
          </p:sp>
        </mc:Choice>
        <mc:Fallback xmlns="">
          <p:sp>
            <p:nvSpPr>
              <p:cNvPr id="46" name="TextBox 45">
                <a:extLst>
                  <a:ext uri="{FF2B5EF4-FFF2-40B4-BE49-F238E27FC236}">
                    <a16:creationId xmlns:a16="http://schemas.microsoft.com/office/drawing/2014/main" id="{BF2B8C43-DD73-401B-A7F4-21FAA2FDA34D}"/>
                  </a:ext>
                </a:extLst>
              </p:cNvPr>
              <p:cNvSpPr txBox="1">
                <a:spLocks noRot="1" noChangeAspect="1" noMove="1" noResize="1" noEditPoints="1" noAdjustHandles="1" noChangeArrowheads="1" noChangeShapeType="1" noTextEdit="1"/>
              </p:cNvSpPr>
              <p:nvPr/>
            </p:nvSpPr>
            <p:spPr>
              <a:xfrm>
                <a:off x="4033608" y="4627507"/>
                <a:ext cx="2597286" cy="400110"/>
              </a:xfrm>
              <a:prstGeom prst="rect">
                <a:avLst/>
              </a:prstGeom>
              <a:blipFill>
                <a:blip r:embed="rId4"/>
                <a:stretch>
                  <a:fillRect l="-2582" t="-6061" b="-2727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D2CF6252-60D1-4DD7-A33E-E5D3D2D2A78B}"/>
                  </a:ext>
                </a:extLst>
              </p:cNvPr>
              <p:cNvSpPr txBox="1"/>
              <p:nvPr/>
            </p:nvSpPr>
            <p:spPr>
              <a:xfrm>
                <a:off x="2719388" y="3995714"/>
                <a:ext cx="2597286" cy="400110"/>
              </a:xfrm>
              <a:prstGeom prst="rect">
                <a:avLst/>
              </a:prstGeom>
              <a:noFill/>
            </p:spPr>
            <p:txBody>
              <a:bodyPr wrap="square" rtlCol="0">
                <a:spAutoFit/>
              </a:bodyPr>
              <a:lstStyle/>
              <a:p>
                <a:r>
                  <a:rPr lang="en-US" sz="20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nugget (</a:t>
                </a:r>
                <a14:m>
                  <m:oMath xmlns:m="http://schemas.openxmlformats.org/officeDocument/2006/math">
                    <m:sSub>
                      <m:sSubPr>
                        <m:ctrlPr>
                          <a:rPr lang="en-US" sz="2000" i="1" smtClean="0">
                            <a:solidFill>
                              <a:schemeClr val="accent5">
                                <a:lumMod val="50000"/>
                              </a:schemeClr>
                            </a:solidFill>
                            <a:latin typeface="Cambria Math" panose="02040503050406030204" pitchFamily="18" charset="0"/>
                            <a:ea typeface="Ebrima" panose="02000000000000000000" pitchFamily="2" charset="0"/>
                            <a:cs typeface="Ebrima" panose="02000000000000000000" pitchFamily="2" charset="0"/>
                          </a:rPr>
                        </m:ctrlPr>
                      </m:sSubPr>
                      <m:e>
                        <m:r>
                          <a:rPr lang="en-US" sz="2000" b="0" i="1" smtClean="0">
                            <a:solidFill>
                              <a:schemeClr val="accent5">
                                <a:lumMod val="50000"/>
                              </a:schemeClr>
                            </a:solidFill>
                            <a:latin typeface="Cambria Math" panose="02040503050406030204" pitchFamily="18" charset="0"/>
                            <a:ea typeface="Ebrima" panose="02000000000000000000" pitchFamily="2" charset="0"/>
                            <a:cs typeface="Ebrima" panose="02000000000000000000" pitchFamily="2" charset="0"/>
                          </a:rPr>
                          <m:t>𝑐</m:t>
                        </m:r>
                      </m:e>
                      <m:sub>
                        <m:r>
                          <a:rPr lang="en-US" sz="2000" b="0" i="1" smtClean="0">
                            <a:solidFill>
                              <a:schemeClr val="accent5">
                                <a:lumMod val="50000"/>
                              </a:schemeClr>
                            </a:solidFill>
                            <a:latin typeface="Cambria Math" panose="02040503050406030204" pitchFamily="18" charset="0"/>
                            <a:ea typeface="Ebrima" panose="02000000000000000000" pitchFamily="2" charset="0"/>
                            <a:cs typeface="Ebrima" panose="02000000000000000000" pitchFamily="2" charset="0"/>
                          </a:rPr>
                          <m:t>0</m:t>
                        </m:r>
                      </m:sub>
                    </m:sSub>
                  </m:oMath>
                </a14:m>
                <a:r>
                  <a:rPr lang="en-US" sz="20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a:t>
                </a:r>
              </a:p>
            </p:txBody>
          </p:sp>
        </mc:Choice>
        <mc:Fallback xmlns="">
          <p:sp>
            <p:nvSpPr>
              <p:cNvPr id="30" name="TextBox 29">
                <a:extLst>
                  <a:ext uri="{FF2B5EF4-FFF2-40B4-BE49-F238E27FC236}">
                    <a16:creationId xmlns:a16="http://schemas.microsoft.com/office/drawing/2014/main" id="{D2CF6252-60D1-4DD7-A33E-E5D3D2D2A78B}"/>
                  </a:ext>
                </a:extLst>
              </p:cNvPr>
              <p:cNvSpPr txBox="1">
                <a:spLocks noRot="1" noChangeAspect="1" noMove="1" noResize="1" noEditPoints="1" noAdjustHandles="1" noChangeArrowheads="1" noChangeShapeType="1" noTextEdit="1"/>
              </p:cNvSpPr>
              <p:nvPr/>
            </p:nvSpPr>
            <p:spPr>
              <a:xfrm>
                <a:off x="2719388" y="3995714"/>
                <a:ext cx="2597286" cy="400110"/>
              </a:xfrm>
              <a:prstGeom prst="rect">
                <a:avLst/>
              </a:prstGeom>
              <a:blipFill>
                <a:blip r:embed="rId5"/>
                <a:stretch>
                  <a:fillRect l="-2347" t="-6061" b="-27273"/>
                </a:stretch>
              </a:blipFill>
            </p:spPr>
            <p:txBody>
              <a:bodyPr/>
              <a:lstStyle/>
              <a:p>
                <a:r>
                  <a:rPr lang="en-US">
                    <a:noFill/>
                  </a:rPr>
                  <a:t> </a:t>
                </a:r>
              </a:p>
            </p:txBody>
          </p:sp>
        </mc:Fallback>
      </mc:AlternateContent>
      <p:cxnSp>
        <p:nvCxnSpPr>
          <p:cNvPr id="31" name="Straight Arrow Connector 30">
            <a:extLst>
              <a:ext uri="{FF2B5EF4-FFF2-40B4-BE49-F238E27FC236}">
                <a16:creationId xmlns:a16="http://schemas.microsoft.com/office/drawing/2014/main" id="{F88C824E-3257-4B50-97E4-A95383D52CC6}"/>
              </a:ext>
            </a:extLst>
          </p:cNvPr>
          <p:cNvCxnSpPr>
            <a:cxnSpLocks/>
          </p:cNvCxnSpPr>
          <p:nvPr/>
        </p:nvCxnSpPr>
        <p:spPr>
          <a:xfrm>
            <a:off x="2481263" y="4054991"/>
            <a:ext cx="0" cy="1498081"/>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664761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oup 32">
            <a:extLst>
              <a:ext uri="{FF2B5EF4-FFF2-40B4-BE49-F238E27FC236}">
                <a16:creationId xmlns:a16="http://schemas.microsoft.com/office/drawing/2014/main" id="{60EA4C5F-73BF-4E09-AE32-20E33E5651FF}"/>
              </a:ext>
            </a:extLst>
          </p:cNvPr>
          <p:cNvGrpSpPr/>
          <p:nvPr/>
        </p:nvGrpSpPr>
        <p:grpSpPr>
          <a:xfrm>
            <a:off x="0" y="0"/>
            <a:ext cx="9159498" cy="6858000"/>
            <a:chOff x="213102" y="0"/>
            <a:chExt cx="9159498" cy="6858000"/>
          </a:xfrm>
        </p:grpSpPr>
        <p:pic>
          <p:nvPicPr>
            <p:cNvPr id="8" name="Picture 7">
              <a:extLst>
                <a:ext uri="{FF2B5EF4-FFF2-40B4-BE49-F238E27FC236}">
                  <a16:creationId xmlns:a16="http://schemas.microsoft.com/office/drawing/2014/main" id="{B8BD7724-D1B1-4301-B9F3-5F909DA899D1}"/>
                </a:ext>
              </a:extLst>
            </p:cNvPr>
            <p:cNvPicPr>
              <a:picLocks noChangeAspect="1"/>
            </p:cNvPicPr>
            <p:nvPr/>
          </p:nvPicPr>
          <p:blipFill>
            <a:blip r:embed="rId2"/>
            <a:stretch>
              <a:fillRect/>
            </a:stretch>
          </p:blipFill>
          <p:spPr>
            <a:xfrm>
              <a:off x="213102" y="0"/>
              <a:ext cx="9159498" cy="6858000"/>
            </a:xfrm>
            <a:prstGeom prst="rect">
              <a:avLst/>
            </a:prstGeom>
          </p:spPr>
        </p:pic>
        <p:sp>
          <p:nvSpPr>
            <p:cNvPr id="12" name="Rectangle 11">
              <a:extLst>
                <a:ext uri="{FF2B5EF4-FFF2-40B4-BE49-F238E27FC236}">
                  <a16:creationId xmlns:a16="http://schemas.microsoft.com/office/drawing/2014/main" id="{3B103218-429C-4713-8D12-53103ED4E367}"/>
                </a:ext>
              </a:extLst>
            </p:cNvPr>
            <p:cNvSpPr/>
            <p:nvPr/>
          </p:nvSpPr>
          <p:spPr>
            <a:xfrm>
              <a:off x="2409825" y="814387"/>
              <a:ext cx="628650" cy="62865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Connector 27">
              <a:extLst>
                <a:ext uri="{FF2B5EF4-FFF2-40B4-BE49-F238E27FC236}">
                  <a16:creationId xmlns:a16="http://schemas.microsoft.com/office/drawing/2014/main" id="{72965FD1-4426-4E1C-B5F3-F08BB97FBCFC}"/>
                </a:ext>
              </a:extLst>
            </p:cNvPr>
            <p:cNvCxnSpPr>
              <a:cxnSpLocks/>
            </p:cNvCxnSpPr>
            <p:nvPr/>
          </p:nvCxnSpPr>
          <p:spPr>
            <a:xfrm>
              <a:off x="3038475" y="1443037"/>
              <a:ext cx="3019425" cy="2600325"/>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9570D101-E315-421E-8892-3C2EAA0B8D6E}"/>
                </a:ext>
              </a:extLst>
            </p:cNvPr>
            <p:cNvSpPr/>
            <p:nvPr/>
          </p:nvSpPr>
          <p:spPr>
            <a:xfrm>
              <a:off x="6057900" y="4043362"/>
              <a:ext cx="628650" cy="62865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6338F4E0-823F-48D5-9156-1EC144C821C5}"/>
                </a:ext>
              </a:extLst>
            </p:cNvPr>
            <p:cNvSpPr txBox="1"/>
            <p:nvPr/>
          </p:nvSpPr>
          <p:spPr>
            <a:xfrm>
              <a:off x="4667252" y="2035313"/>
              <a:ext cx="681036" cy="707886"/>
            </a:xfrm>
            <a:prstGeom prst="rect">
              <a:avLst/>
            </a:prstGeom>
            <a:noFill/>
          </p:spPr>
          <p:txBody>
            <a:bodyPr wrap="square" rtlCol="0">
              <a:spAutoFit/>
            </a:bodyPr>
            <a:lstStyle/>
            <a:p>
              <a:r>
                <a:rPr lang="en-US" sz="4000" b="1" dirty="0">
                  <a:solidFill>
                    <a:srgbClr val="FF0000"/>
                  </a:solidFill>
                </a:rPr>
                <a:t>h</a:t>
              </a:r>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A83DDEFF-37A0-4BAE-A800-3BAA72A82B62}"/>
                    </a:ext>
                  </a:extLst>
                </p:cNvPr>
                <p:cNvSpPr txBox="1"/>
                <p:nvPr/>
              </p:nvSpPr>
              <p:spPr>
                <a:xfrm>
                  <a:off x="1172067" y="460444"/>
                  <a:ext cx="1585910" cy="553998"/>
                </a:xfrm>
                <a:prstGeom prst="rect">
                  <a:avLst/>
                </a:prstGeom>
                <a:noFill/>
              </p:spPr>
              <p:txBody>
                <a:bodyPr wrap="square" rtlCol="0">
                  <a:spAutoFit/>
                </a:bodyPr>
                <a:lstStyle/>
                <a:p>
                  <a:r>
                    <a:rPr lang="en-US" sz="3000" b="1" dirty="0">
                      <a:solidFill>
                        <a:srgbClr val="FF0000"/>
                      </a:solidFill>
                    </a:rPr>
                    <a:t>z(</a:t>
                  </a:r>
                  <a14:m>
                    <m:oMath xmlns:m="http://schemas.openxmlformats.org/officeDocument/2006/math">
                      <m:sSub>
                        <m:sSubPr>
                          <m:ctrlPr>
                            <a:rPr lang="en-US" sz="3000" b="1" i="1" smtClean="0">
                              <a:solidFill>
                                <a:srgbClr val="FF0000"/>
                              </a:solidFill>
                              <a:latin typeface="Cambria Math" panose="02040503050406030204" pitchFamily="18" charset="0"/>
                            </a:rPr>
                          </m:ctrlPr>
                        </m:sSubPr>
                        <m:e>
                          <m:r>
                            <a:rPr lang="en-US" sz="3000" b="1" i="1" smtClean="0">
                              <a:solidFill>
                                <a:srgbClr val="FF0000"/>
                              </a:solidFill>
                              <a:latin typeface="Cambria Math" panose="02040503050406030204" pitchFamily="18" charset="0"/>
                            </a:rPr>
                            <m:t>𝒖</m:t>
                          </m:r>
                        </m:e>
                        <m:sub>
                          <m:r>
                            <a:rPr lang="en-US" sz="3000" b="1" i="1" smtClean="0">
                              <a:solidFill>
                                <a:srgbClr val="FF0000"/>
                              </a:solidFill>
                              <a:latin typeface="Cambria Math" panose="02040503050406030204" pitchFamily="18" charset="0"/>
                              <a:ea typeface="Cambria Math" panose="02040503050406030204" pitchFamily="18" charset="0"/>
                            </a:rPr>
                            <m:t>𝜶</m:t>
                          </m:r>
                        </m:sub>
                      </m:sSub>
                    </m:oMath>
                  </a14:m>
                  <a:r>
                    <a:rPr lang="en-US" sz="3000" b="1" dirty="0">
                      <a:solidFill>
                        <a:srgbClr val="FF0000"/>
                      </a:solidFill>
                    </a:rPr>
                    <a:t>)</a:t>
                  </a:r>
                </a:p>
              </p:txBody>
            </p:sp>
          </mc:Choice>
          <mc:Fallback xmlns="">
            <p:sp>
              <p:nvSpPr>
                <p:cNvPr id="34" name="TextBox 33">
                  <a:extLst>
                    <a:ext uri="{FF2B5EF4-FFF2-40B4-BE49-F238E27FC236}">
                      <a16:creationId xmlns:a16="http://schemas.microsoft.com/office/drawing/2014/main" id="{A83DDEFF-37A0-4BAE-A800-3BAA72A82B62}"/>
                    </a:ext>
                  </a:extLst>
                </p:cNvPr>
                <p:cNvSpPr txBox="1">
                  <a:spLocks noRot="1" noChangeAspect="1" noMove="1" noResize="1" noEditPoints="1" noAdjustHandles="1" noChangeArrowheads="1" noChangeShapeType="1" noTextEdit="1"/>
                </p:cNvSpPr>
                <p:nvPr/>
              </p:nvSpPr>
              <p:spPr>
                <a:xfrm>
                  <a:off x="1172067" y="460444"/>
                  <a:ext cx="1585910" cy="553998"/>
                </a:xfrm>
                <a:prstGeom prst="rect">
                  <a:avLst/>
                </a:prstGeom>
                <a:blipFill>
                  <a:blip r:embed="rId3"/>
                  <a:stretch>
                    <a:fillRect l="-8846" t="-13333" b="-3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9A728E51-F395-4433-99CA-DD99A6F0D291}"/>
                    </a:ext>
                  </a:extLst>
                </p:cNvPr>
                <p:cNvSpPr txBox="1"/>
                <p:nvPr/>
              </p:nvSpPr>
              <p:spPr>
                <a:xfrm>
                  <a:off x="6269588" y="4798426"/>
                  <a:ext cx="2541037" cy="553998"/>
                </a:xfrm>
                <a:prstGeom prst="rect">
                  <a:avLst/>
                </a:prstGeom>
                <a:noFill/>
              </p:spPr>
              <p:txBody>
                <a:bodyPr wrap="square" rtlCol="0">
                  <a:spAutoFit/>
                </a:bodyPr>
                <a:lstStyle/>
                <a:p>
                  <a:r>
                    <a:rPr lang="en-US" sz="3000" b="1" dirty="0">
                      <a:solidFill>
                        <a:srgbClr val="FF0000"/>
                      </a:solidFill>
                    </a:rPr>
                    <a:t>z(</a:t>
                  </a:r>
                  <a14:m>
                    <m:oMath xmlns:m="http://schemas.openxmlformats.org/officeDocument/2006/math">
                      <m:sSub>
                        <m:sSubPr>
                          <m:ctrlPr>
                            <a:rPr lang="en-US" sz="3000" b="1" i="1" smtClean="0">
                              <a:solidFill>
                                <a:srgbClr val="FF0000"/>
                              </a:solidFill>
                              <a:latin typeface="Cambria Math" panose="02040503050406030204" pitchFamily="18" charset="0"/>
                            </a:rPr>
                          </m:ctrlPr>
                        </m:sSubPr>
                        <m:e>
                          <m:r>
                            <a:rPr lang="en-US" sz="3000" b="1" i="1" smtClean="0">
                              <a:solidFill>
                                <a:srgbClr val="FF0000"/>
                              </a:solidFill>
                              <a:latin typeface="Cambria Math" panose="02040503050406030204" pitchFamily="18" charset="0"/>
                            </a:rPr>
                            <m:t>𝒖</m:t>
                          </m:r>
                        </m:e>
                        <m:sub>
                          <m:r>
                            <a:rPr lang="en-US" sz="3000" b="1" i="1" smtClean="0">
                              <a:solidFill>
                                <a:srgbClr val="FF0000"/>
                              </a:solidFill>
                              <a:latin typeface="Cambria Math" panose="02040503050406030204" pitchFamily="18" charset="0"/>
                              <a:ea typeface="Cambria Math" panose="02040503050406030204" pitchFamily="18" charset="0"/>
                            </a:rPr>
                            <m:t>𝜶</m:t>
                          </m:r>
                        </m:sub>
                      </m:sSub>
                      <m:r>
                        <a:rPr lang="en-US" sz="3000" b="1" i="1" smtClean="0">
                          <a:solidFill>
                            <a:srgbClr val="FF0000"/>
                          </a:solidFill>
                          <a:latin typeface="Cambria Math" panose="02040503050406030204" pitchFamily="18" charset="0"/>
                        </a:rPr>
                        <m:t>+</m:t>
                      </m:r>
                      <m:r>
                        <a:rPr lang="en-US" sz="3000" b="1" i="1" smtClean="0">
                          <a:solidFill>
                            <a:srgbClr val="FF0000"/>
                          </a:solidFill>
                          <a:latin typeface="Cambria Math" panose="02040503050406030204" pitchFamily="18" charset="0"/>
                        </a:rPr>
                        <m:t>𝒉</m:t>
                      </m:r>
                    </m:oMath>
                  </a14:m>
                  <a:r>
                    <a:rPr lang="en-US" sz="3000" b="1" dirty="0">
                      <a:solidFill>
                        <a:srgbClr val="FF0000"/>
                      </a:solidFill>
                    </a:rPr>
                    <a:t>)</a:t>
                  </a:r>
                </a:p>
              </p:txBody>
            </p:sp>
          </mc:Choice>
          <mc:Fallback xmlns="">
            <p:sp>
              <p:nvSpPr>
                <p:cNvPr id="35" name="TextBox 34">
                  <a:extLst>
                    <a:ext uri="{FF2B5EF4-FFF2-40B4-BE49-F238E27FC236}">
                      <a16:creationId xmlns:a16="http://schemas.microsoft.com/office/drawing/2014/main" id="{9A728E51-F395-4433-99CA-DD99A6F0D291}"/>
                    </a:ext>
                  </a:extLst>
                </p:cNvPr>
                <p:cNvSpPr txBox="1">
                  <a:spLocks noRot="1" noChangeAspect="1" noMove="1" noResize="1" noEditPoints="1" noAdjustHandles="1" noChangeArrowheads="1" noChangeShapeType="1" noTextEdit="1"/>
                </p:cNvSpPr>
                <p:nvPr/>
              </p:nvSpPr>
              <p:spPr>
                <a:xfrm>
                  <a:off x="6269588" y="4798426"/>
                  <a:ext cx="2541037" cy="553998"/>
                </a:xfrm>
                <a:prstGeom prst="rect">
                  <a:avLst/>
                </a:prstGeom>
                <a:blipFill>
                  <a:blip r:embed="rId4"/>
                  <a:stretch>
                    <a:fillRect l="-5769" t="-13187" b="-34066"/>
                  </a:stretch>
                </a:blipFill>
              </p:spPr>
              <p:txBody>
                <a:bodyPr/>
                <a:lstStyle/>
                <a:p>
                  <a:r>
                    <a:rPr lang="en-US">
                      <a:noFill/>
                    </a:rPr>
                    <a:t> </a:t>
                  </a:r>
                </a:p>
              </p:txBody>
            </p:sp>
          </mc:Fallback>
        </mc:AlternateContent>
      </p:grpSp>
    </p:spTree>
    <p:extLst>
      <p:ext uri="{BB962C8B-B14F-4D97-AF65-F5344CB8AC3E}">
        <p14:creationId xmlns:p14="http://schemas.microsoft.com/office/powerpoint/2010/main" val="297223173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8BD7724-D1B1-4301-B9F3-5F909DA899D1}"/>
              </a:ext>
            </a:extLst>
          </p:cNvPr>
          <p:cNvPicPr>
            <a:picLocks noChangeAspect="1"/>
          </p:cNvPicPr>
          <p:nvPr/>
        </p:nvPicPr>
        <p:blipFill>
          <a:blip r:embed="rId2"/>
          <a:stretch>
            <a:fillRect/>
          </a:stretch>
        </p:blipFill>
        <p:spPr>
          <a:xfrm>
            <a:off x="0" y="0"/>
            <a:ext cx="9159498" cy="6858000"/>
          </a:xfrm>
          <a:prstGeom prst="rect">
            <a:avLst/>
          </a:prstGeom>
        </p:spPr>
      </p:pic>
      <p:sp>
        <p:nvSpPr>
          <p:cNvPr id="12" name="Rectangle 11">
            <a:extLst>
              <a:ext uri="{FF2B5EF4-FFF2-40B4-BE49-F238E27FC236}">
                <a16:creationId xmlns:a16="http://schemas.microsoft.com/office/drawing/2014/main" id="{3B103218-429C-4713-8D12-53103ED4E367}"/>
              </a:ext>
            </a:extLst>
          </p:cNvPr>
          <p:cNvSpPr/>
          <p:nvPr/>
        </p:nvSpPr>
        <p:spPr>
          <a:xfrm>
            <a:off x="2196723" y="814387"/>
            <a:ext cx="628650" cy="62865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Connector 27">
            <a:extLst>
              <a:ext uri="{FF2B5EF4-FFF2-40B4-BE49-F238E27FC236}">
                <a16:creationId xmlns:a16="http://schemas.microsoft.com/office/drawing/2014/main" id="{72965FD1-4426-4E1C-B5F3-F08BB97FBCFC}"/>
              </a:ext>
            </a:extLst>
          </p:cNvPr>
          <p:cNvCxnSpPr>
            <a:cxnSpLocks/>
          </p:cNvCxnSpPr>
          <p:nvPr/>
        </p:nvCxnSpPr>
        <p:spPr>
          <a:xfrm>
            <a:off x="2825373" y="1143000"/>
            <a:ext cx="1713290" cy="12768"/>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9570D101-E315-421E-8892-3C2EAA0B8D6E}"/>
              </a:ext>
            </a:extLst>
          </p:cNvPr>
          <p:cNvSpPr/>
          <p:nvPr/>
        </p:nvSpPr>
        <p:spPr>
          <a:xfrm>
            <a:off x="4500562" y="814387"/>
            <a:ext cx="628650" cy="62865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6338F4E0-823F-48D5-9156-1EC144C821C5}"/>
              </a:ext>
            </a:extLst>
          </p:cNvPr>
          <p:cNvSpPr txBox="1"/>
          <p:nvPr/>
        </p:nvSpPr>
        <p:spPr>
          <a:xfrm>
            <a:off x="3382095" y="383500"/>
            <a:ext cx="681036" cy="707886"/>
          </a:xfrm>
          <a:prstGeom prst="rect">
            <a:avLst/>
          </a:prstGeom>
          <a:noFill/>
        </p:spPr>
        <p:txBody>
          <a:bodyPr wrap="square" rtlCol="0">
            <a:spAutoFit/>
          </a:bodyPr>
          <a:lstStyle/>
          <a:p>
            <a:r>
              <a:rPr lang="en-US" sz="4000" b="1" dirty="0">
                <a:solidFill>
                  <a:srgbClr val="FF0000"/>
                </a:solidFill>
              </a:rPr>
              <a:t>h</a:t>
            </a:r>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A83DDEFF-37A0-4BAE-A800-3BAA72A82B62}"/>
                  </a:ext>
                </a:extLst>
              </p:cNvPr>
              <p:cNvSpPr txBox="1"/>
              <p:nvPr/>
            </p:nvSpPr>
            <p:spPr>
              <a:xfrm>
                <a:off x="1854315" y="1507419"/>
                <a:ext cx="1585910" cy="553998"/>
              </a:xfrm>
              <a:prstGeom prst="rect">
                <a:avLst/>
              </a:prstGeom>
              <a:noFill/>
            </p:spPr>
            <p:txBody>
              <a:bodyPr wrap="square" rtlCol="0">
                <a:spAutoFit/>
              </a:bodyPr>
              <a:lstStyle/>
              <a:p>
                <a:r>
                  <a:rPr lang="en-US" sz="3000" b="1" dirty="0">
                    <a:solidFill>
                      <a:srgbClr val="FF0000"/>
                    </a:solidFill>
                  </a:rPr>
                  <a:t>z(</a:t>
                </a:r>
                <a14:m>
                  <m:oMath xmlns:m="http://schemas.openxmlformats.org/officeDocument/2006/math">
                    <m:sSub>
                      <m:sSubPr>
                        <m:ctrlPr>
                          <a:rPr lang="en-US" sz="3000" b="1" i="1" smtClean="0">
                            <a:solidFill>
                              <a:srgbClr val="FF0000"/>
                            </a:solidFill>
                            <a:latin typeface="Cambria Math" panose="02040503050406030204" pitchFamily="18" charset="0"/>
                          </a:rPr>
                        </m:ctrlPr>
                      </m:sSubPr>
                      <m:e>
                        <m:r>
                          <a:rPr lang="en-US" sz="3000" b="1" i="1" smtClean="0">
                            <a:solidFill>
                              <a:srgbClr val="FF0000"/>
                            </a:solidFill>
                            <a:latin typeface="Cambria Math" panose="02040503050406030204" pitchFamily="18" charset="0"/>
                          </a:rPr>
                          <m:t>𝒖</m:t>
                        </m:r>
                      </m:e>
                      <m:sub>
                        <m:r>
                          <a:rPr lang="en-US" sz="3000" b="1" i="1" smtClean="0">
                            <a:solidFill>
                              <a:srgbClr val="FF0000"/>
                            </a:solidFill>
                            <a:latin typeface="Cambria Math" panose="02040503050406030204" pitchFamily="18" charset="0"/>
                            <a:ea typeface="Cambria Math" panose="02040503050406030204" pitchFamily="18" charset="0"/>
                          </a:rPr>
                          <m:t>𝜶</m:t>
                        </m:r>
                        <m:r>
                          <a:rPr lang="en-US" sz="3000" b="1" i="1" smtClean="0">
                            <a:solidFill>
                              <a:srgbClr val="FF0000"/>
                            </a:solidFill>
                            <a:latin typeface="Cambria Math" panose="02040503050406030204" pitchFamily="18" charset="0"/>
                            <a:ea typeface="Cambria Math" panose="02040503050406030204" pitchFamily="18" charset="0"/>
                          </a:rPr>
                          <m:t>𝟏</m:t>
                        </m:r>
                      </m:sub>
                    </m:sSub>
                  </m:oMath>
                </a14:m>
                <a:r>
                  <a:rPr lang="en-US" sz="3000" b="1" dirty="0">
                    <a:solidFill>
                      <a:srgbClr val="FF0000"/>
                    </a:solidFill>
                  </a:rPr>
                  <a:t>)</a:t>
                </a:r>
              </a:p>
            </p:txBody>
          </p:sp>
        </mc:Choice>
        <mc:Fallback xmlns="">
          <p:sp>
            <p:nvSpPr>
              <p:cNvPr id="34" name="TextBox 33">
                <a:extLst>
                  <a:ext uri="{FF2B5EF4-FFF2-40B4-BE49-F238E27FC236}">
                    <a16:creationId xmlns:a16="http://schemas.microsoft.com/office/drawing/2014/main" id="{A83DDEFF-37A0-4BAE-A800-3BAA72A82B62}"/>
                  </a:ext>
                </a:extLst>
              </p:cNvPr>
              <p:cNvSpPr txBox="1">
                <a:spLocks noRot="1" noChangeAspect="1" noMove="1" noResize="1" noEditPoints="1" noAdjustHandles="1" noChangeArrowheads="1" noChangeShapeType="1" noTextEdit="1"/>
              </p:cNvSpPr>
              <p:nvPr/>
            </p:nvSpPr>
            <p:spPr>
              <a:xfrm>
                <a:off x="1854315" y="1507419"/>
                <a:ext cx="1585910" cy="553998"/>
              </a:xfrm>
              <a:prstGeom prst="rect">
                <a:avLst/>
              </a:prstGeom>
              <a:blipFill>
                <a:blip r:embed="rId3"/>
                <a:stretch>
                  <a:fillRect l="-8846" t="-13187" b="-3406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9A728E51-F395-4433-99CA-DD99A6F0D291}"/>
                  </a:ext>
                </a:extLst>
              </p:cNvPr>
              <p:cNvSpPr txBox="1"/>
              <p:nvPr/>
            </p:nvSpPr>
            <p:spPr>
              <a:xfrm>
                <a:off x="3649144" y="1507419"/>
                <a:ext cx="2541037" cy="553998"/>
              </a:xfrm>
              <a:prstGeom prst="rect">
                <a:avLst/>
              </a:prstGeom>
              <a:noFill/>
            </p:spPr>
            <p:txBody>
              <a:bodyPr wrap="square" rtlCol="0">
                <a:spAutoFit/>
              </a:bodyPr>
              <a:lstStyle/>
              <a:p>
                <a:r>
                  <a:rPr lang="en-US" sz="3000" b="1" dirty="0">
                    <a:solidFill>
                      <a:srgbClr val="FF0000"/>
                    </a:solidFill>
                  </a:rPr>
                  <a:t>z(</a:t>
                </a:r>
                <a14:m>
                  <m:oMath xmlns:m="http://schemas.openxmlformats.org/officeDocument/2006/math">
                    <m:sSub>
                      <m:sSubPr>
                        <m:ctrlPr>
                          <a:rPr lang="en-US" sz="3000" b="1" i="1" smtClean="0">
                            <a:solidFill>
                              <a:srgbClr val="FF0000"/>
                            </a:solidFill>
                            <a:latin typeface="Cambria Math" panose="02040503050406030204" pitchFamily="18" charset="0"/>
                          </a:rPr>
                        </m:ctrlPr>
                      </m:sSubPr>
                      <m:e>
                        <m:r>
                          <a:rPr lang="en-US" sz="3000" b="1" i="1" smtClean="0">
                            <a:solidFill>
                              <a:srgbClr val="FF0000"/>
                            </a:solidFill>
                            <a:latin typeface="Cambria Math" panose="02040503050406030204" pitchFamily="18" charset="0"/>
                          </a:rPr>
                          <m:t>𝒖</m:t>
                        </m:r>
                      </m:e>
                      <m:sub>
                        <m:r>
                          <a:rPr lang="en-US" sz="3000" b="1" i="1" smtClean="0">
                            <a:solidFill>
                              <a:srgbClr val="FF0000"/>
                            </a:solidFill>
                            <a:latin typeface="Cambria Math" panose="02040503050406030204" pitchFamily="18" charset="0"/>
                            <a:ea typeface="Cambria Math" panose="02040503050406030204" pitchFamily="18" charset="0"/>
                          </a:rPr>
                          <m:t>𝜶</m:t>
                        </m:r>
                        <m:r>
                          <a:rPr lang="en-US" sz="3000" b="1" i="1" smtClean="0">
                            <a:solidFill>
                              <a:srgbClr val="FF0000"/>
                            </a:solidFill>
                            <a:latin typeface="Cambria Math" panose="02040503050406030204" pitchFamily="18" charset="0"/>
                            <a:ea typeface="Cambria Math" panose="02040503050406030204" pitchFamily="18" charset="0"/>
                          </a:rPr>
                          <m:t>𝟏</m:t>
                        </m:r>
                      </m:sub>
                    </m:sSub>
                    <m:r>
                      <a:rPr lang="en-US" sz="3000" b="1" i="1" smtClean="0">
                        <a:solidFill>
                          <a:srgbClr val="FF0000"/>
                        </a:solidFill>
                        <a:latin typeface="Cambria Math" panose="02040503050406030204" pitchFamily="18" charset="0"/>
                      </a:rPr>
                      <m:t>+</m:t>
                    </m:r>
                    <m:r>
                      <a:rPr lang="en-US" sz="3000" b="1" i="1" smtClean="0">
                        <a:solidFill>
                          <a:srgbClr val="FF0000"/>
                        </a:solidFill>
                        <a:latin typeface="Cambria Math" panose="02040503050406030204" pitchFamily="18" charset="0"/>
                      </a:rPr>
                      <m:t>𝒉</m:t>
                    </m:r>
                  </m:oMath>
                </a14:m>
                <a:r>
                  <a:rPr lang="en-US" sz="3000" b="1" dirty="0">
                    <a:solidFill>
                      <a:srgbClr val="FF0000"/>
                    </a:solidFill>
                  </a:rPr>
                  <a:t>)</a:t>
                </a:r>
              </a:p>
            </p:txBody>
          </p:sp>
        </mc:Choice>
        <mc:Fallback xmlns="">
          <p:sp>
            <p:nvSpPr>
              <p:cNvPr id="35" name="TextBox 34">
                <a:extLst>
                  <a:ext uri="{FF2B5EF4-FFF2-40B4-BE49-F238E27FC236}">
                    <a16:creationId xmlns:a16="http://schemas.microsoft.com/office/drawing/2014/main" id="{9A728E51-F395-4433-99CA-DD99A6F0D291}"/>
                  </a:ext>
                </a:extLst>
              </p:cNvPr>
              <p:cNvSpPr txBox="1">
                <a:spLocks noRot="1" noChangeAspect="1" noMove="1" noResize="1" noEditPoints="1" noAdjustHandles="1" noChangeArrowheads="1" noChangeShapeType="1" noTextEdit="1"/>
              </p:cNvSpPr>
              <p:nvPr/>
            </p:nvSpPr>
            <p:spPr>
              <a:xfrm>
                <a:off x="3649144" y="1507419"/>
                <a:ext cx="2541037" cy="553998"/>
              </a:xfrm>
              <a:prstGeom prst="rect">
                <a:avLst/>
              </a:prstGeom>
              <a:blipFill>
                <a:blip r:embed="rId4"/>
                <a:stretch>
                  <a:fillRect l="-5769" t="-13187" b="-34066"/>
                </a:stretch>
              </a:blipFill>
            </p:spPr>
            <p:txBody>
              <a:bodyPr/>
              <a:lstStyle/>
              <a:p>
                <a:r>
                  <a:rPr lang="en-US">
                    <a:noFill/>
                  </a:rPr>
                  <a:t> </a:t>
                </a:r>
              </a:p>
            </p:txBody>
          </p:sp>
        </mc:Fallback>
      </mc:AlternateContent>
      <p:grpSp>
        <p:nvGrpSpPr>
          <p:cNvPr id="9" name="Group 8">
            <a:extLst>
              <a:ext uri="{FF2B5EF4-FFF2-40B4-BE49-F238E27FC236}">
                <a16:creationId xmlns:a16="http://schemas.microsoft.com/office/drawing/2014/main" id="{381FEB1C-5162-4313-B6ED-C2F2EAF66AA5}"/>
              </a:ext>
            </a:extLst>
          </p:cNvPr>
          <p:cNvGrpSpPr/>
          <p:nvPr/>
        </p:nvGrpSpPr>
        <p:grpSpPr>
          <a:xfrm>
            <a:off x="479337" y="4968923"/>
            <a:ext cx="4335866" cy="1677917"/>
            <a:chOff x="2111490" y="3106786"/>
            <a:chExt cx="4335866" cy="1677917"/>
          </a:xfrm>
        </p:grpSpPr>
        <p:sp>
          <p:nvSpPr>
            <p:cNvPr id="22" name="Rectangle 21">
              <a:extLst>
                <a:ext uri="{FF2B5EF4-FFF2-40B4-BE49-F238E27FC236}">
                  <a16:creationId xmlns:a16="http://schemas.microsoft.com/office/drawing/2014/main" id="{A0168C7F-AD8C-4C30-8BB0-ED469A22E770}"/>
                </a:ext>
              </a:extLst>
            </p:cNvPr>
            <p:cNvSpPr/>
            <p:nvPr/>
          </p:nvSpPr>
          <p:spPr>
            <a:xfrm>
              <a:off x="2453898" y="3537673"/>
              <a:ext cx="628650" cy="62865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Connector 22">
              <a:extLst>
                <a:ext uri="{FF2B5EF4-FFF2-40B4-BE49-F238E27FC236}">
                  <a16:creationId xmlns:a16="http://schemas.microsoft.com/office/drawing/2014/main" id="{7FFBC2D8-6958-478D-B990-9DCB9E5CFB8E}"/>
                </a:ext>
              </a:extLst>
            </p:cNvPr>
            <p:cNvCxnSpPr>
              <a:cxnSpLocks/>
            </p:cNvCxnSpPr>
            <p:nvPr/>
          </p:nvCxnSpPr>
          <p:spPr>
            <a:xfrm>
              <a:off x="3082548" y="3866286"/>
              <a:ext cx="1713290" cy="12768"/>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83DEA7BE-98E9-4EC3-851A-6270CF81363C}"/>
                </a:ext>
              </a:extLst>
            </p:cNvPr>
            <p:cNvSpPr/>
            <p:nvPr/>
          </p:nvSpPr>
          <p:spPr>
            <a:xfrm>
              <a:off x="4757737" y="3537673"/>
              <a:ext cx="628650" cy="62865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ECCA7A1C-7990-4A27-AC87-79CC8555A748}"/>
                </a:ext>
              </a:extLst>
            </p:cNvPr>
            <p:cNvSpPr txBox="1"/>
            <p:nvPr/>
          </p:nvSpPr>
          <p:spPr>
            <a:xfrm>
              <a:off x="3639270" y="3106786"/>
              <a:ext cx="681036" cy="707886"/>
            </a:xfrm>
            <a:prstGeom prst="rect">
              <a:avLst/>
            </a:prstGeom>
            <a:noFill/>
          </p:spPr>
          <p:txBody>
            <a:bodyPr wrap="square" rtlCol="0">
              <a:spAutoFit/>
            </a:bodyPr>
            <a:lstStyle/>
            <a:p>
              <a:r>
                <a:rPr lang="en-US" sz="4000" b="1" dirty="0">
                  <a:solidFill>
                    <a:srgbClr val="FF0000"/>
                  </a:solidFill>
                </a:rPr>
                <a:t>h</a:t>
              </a:r>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C71E005E-3BF0-452E-83CA-6513920C16CA}"/>
                    </a:ext>
                  </a:extLst>
                </p:cNvPr>
                <p:cNvSpPr txBox="1"/>
                <p:nvPr/>
              </p:nvSpPr>
              <p:spPr>
                <a:xfrm>
                  <a:off x="2111490" y="4230705"/>
                  <a:ext cx="1585910" cy="553998"/>
                </a:xfrm>
                <a:prstGeom prst="rect">
                  <a:avLst/>
                </a:prstGeom>
                <a:noFill/>
              </p:spPr>
              <p:txBody>
                <a:bodyPr wrap="square" rtlCol="0">
                  <a:spAutoFit/>
                </a:bodyPr>
                <a:lstStyle/>
                <a:p>
                  <a:r>
                    <a:rPr lang="en-US" sz="3000" b="1" dirty="0">
                      <a:solidFill>
                        <a:srgbClr val="FF0000"/>
                      </a:solidFill>
                    </a:rPr>
                    <a:t>z(</a:t>
                  </a:r>
                  <a14:m>
                    <m:oMath xmlns:m="http://schemas.openxmlformats.org/officeDocument/2006/math">
                      <m:sSub>
                        <m:sSubPr>
                          <m:ctrlPr>
                            <a:rPr lang="en-US" sz="3000" b="1" i="1" smtClean="0">
                              <a:solidFill>
                                <a:srgbClr val="FF0000"/>
                              </a:solidFill>
                              <a:latin typeface="Cambria Math" panose="02040503050406030204" pitchFamily="18" charset="0"/>
                            </a:rPr>
                          </m:ctrlPr>
                        </m:sSubPr>
                        <m:e>
                          <m:r>
                            <a:rPr lang="en-US" sz="3000" b="1" i="1" smtClean="0">
                              <a:solidFill>
                                <a:srgbClr val="FF0000"/>
                              </a:solidFill>
                              <a:latin typeface="Cambria Math" panose="02040503050406030204" pitchFamily="18" charset="0"/>
                            </a:rPr>
                            <m:t>𝒖</m:t>
                          </m:r>
                        </m:e>
                        <m:sub>
                          <m:r>
                            <a:rPr lang="en-US" sz="3000" b="1" i="1" smtClean="0">
                              <a:solidFill>
                                <a:srgbClr val="FF0000"/>
                              </a:solidFill>
                              <a:latin typeface="Cambria Math" panose="02040503050406030204" pitchFamily="18" charset="0"/>
                              <a:ea typeface="Cambria Math" panose="02040503050406030204" pitchFamily="18" charset="0"/>
                            </a:rPr>
                            <m:t>𝜶</m:t>
                          </m:r>
                          <m:r>
                            <a:rPr lang="en-US" sz="3000" b="1" i="1" smtClean="0">
                              <a:solidFill>
                                <a:srgbClr val="FF0000"/>
                              </a:solidFill>
                              <a:latin typeface="Cambria Math" panose="02040503050406030204" pitchFamily="18" charset="0"/>
                              <a:ea typeface="Cambria Math" panose="02040503050406030204" pitchFamily="18" charset="0"/>
                            </a:rPr>
                            <m:t>𝟑</m:t>
                          </m:r>
                        </m:sub>
                      </m:sSub>
                    </m:oMath>
                  </a14:m>
                  <a:r>
                    <a:rPr lang="en-US" sz="3000" b="1" dirty="0">
                      <a:solidFill>
                        <a:srgbClr val="FF0000"/>
                      </a:solidFill>
                    </a:rPr>
                    <a:t>)</a:t>
                  </a:r>
                </a:p>
              </p:txBody>
            </p:sp>
          </mc:Choice>
          <mc:Fallback xmlns="">
            <p:sp>
              <p:nvSpPr>
                <p:cNvPr id="26" name="TextBox 25">
                  <a:extLst>
                    <a:ext uri="{FF2B5EF4-FFF2-40B4-BE49-F238E27FC236}">
                      <a16:creationId xmlns:a16="http://schemas.microsoft.com/office/drawing/2014/main" id="{C71E005E-3BF0-452E-83CA-6513920C16CA}"/>
                    </a:ext>
                  </a:extLst>
                </p:cNvPr>
                <p:cNvSpPr txBox="1">
                  <a:spLocks noRot="1" noChangeAspect="1" noMove="1" noResize="1" noEditPoints="1" noAdjustHandles="1" noChangeArrowheads="1" noChangeShapeType="1" noTextEdit="1"/>
                </p:cNvSpPr>
                <p:nvPr/>
              </p:nvSpPr>
              <p:spPr>
                <a:xfrm>
                  <a:off x="2111490" y="4230705"/>
                  <a:ext cx="1585910" cy="553998"/>
                </a:xfrm>
                <a:prstGeom prst="rect">
                  <a:avLst/>
                </a:prstGeom>
                <a:blipFill>
                  <a:blip r:embed="rId5"/>
                  <a:stretch>
                    <a:fillRect l="-9231" t="-13187" b="-3406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6F98F968-8AA1-4524-9091-E40D864AD4C8}"/>
                    </a:ext>
                  </a:extLst>
                </p:cNvPr>
                <p:cNvSpPr txBox="1"/>
                <p:nvPr/>
              </p:nvSpPr>
              <p:spPr>
                <a:xfrm>
                  <a:off x="3906319" y="4230705"/>
                  <a:ext cx="2541037" cy="553998"/>
                </a:xfrm>
                <a:prstGeom prst="rect">
                  <a:avLst/>
                </a:prstGeom>
                <a:noFill/>
              </p:spPr>
              <p:txBody>
                <a:bodyPr wrap="square" rtlCol="0">
                  <a:spAutoFit/>
                </a:bodyPr>
                <a:lstStyle/>
                <a:p>
                  <a:r>
                    <a:rPr lang="en-US" sz="3000" b="1" dirty="0">
                      <a:solidFill>
                        <a:srgbClr val="FF0000"/>
                      </a:solidFill>
                    </a:rPr>
                    <a:t>z(</a:t>
                  </a:r>
                  <a14:m>
                    <m:oMath xmlns:m="http://schemas.openxmlformats.org/officeDocument/2006/math">
                      <m:sSub>
                        <m:sSubPr>
                          <m:ctrlPr>
                            <a:rPr lang="en-US" sz="3000" b="1" i="1" smtClean="0">
                              <a:solidFill>
                                <a:srgbClr val="FF0000"/>
                              </a:solidFill>
                              <a:latin typeface="Cambria Math" panose="02040503050406030204" pitchFamily="18" charset="0"/>
                            </a:rPr>
                          </m:ctrlPr>
                        </m:sSubPr>
                        <m:e>
                          <m:r>
                            <a:rPr lang="en-US" sz="3000" b="1" i="1" smtClean="0">
                              <a:solidFill>
                                <a:srgbClr val="FF0000"/>
                              </a:solidFill>
                              <a:latin typeface="Cambria Math" panose="02040503050406030204" pitchFamily="18" charset="0"/>
                            </a:rPr>
                            <m:t>𝒖</m:t>
                          </m:r>
                        </m:e>
                        <m:sub>
                          <m:r>
                            <a:rPr lang="en-US" sz="3000" b="1" i="1" smtClean="0">
                              <a:solidFill>
                                <a:srgbClr val="FF0000"/>
                              </a:solidFill>
                              <a:latin typeface="Cambria Math" panose="02040503050406030204" pitchFamily="18" charset="0"/>
                              <a:ea typeface="Cambria Math" panose="02040503050406030204" pitchFamily="18" charset="0"/>
                            </a:rPr>
                            <m:t>𝜶</m:t>
                          </m:r>
                          <m:r>
                            <a:rPr lang="en-US" sz="3000" b="1" i="1" smtClean="0">
                              <a:solidFill>
                                <a:srgbClr val="FF0000"/>
                              </a:solidFill>
                              <a:latin typeface="Cambria Math" panose="02040503050406030204" pitchFamily="18" charset="0"/>
                              <a:ea typeface="Cambria Math" panose="02040503050406030204" pitchFamily="18" charset="0"/>
                            </a:rPr>
                            <m:t>𝟑</m:t>
                          </m:r>
                        </m:sub>
                      </m:sSub>
                      <m:r>
                        <a:rPr lang="en-US" sz="3000" b="1" i="1" smtClean="0">
                          <a:solidFill>
                            <a:srgbClr val="FF0000"/>
                          </a:solidFill>
                          <a:latin typeface="Cambria Math" panose="02040503050406030204" pitchFamily="18" charset="0"/>
                        </a:rPr>
                        <m:t>+</m:t>
                      </m:r>
                      <m:r>
                        <a:rPr lang="en-US" sz="3000" b="1" i="1" smtClean="0">
                          <a:solidFill>
                            <a:srgbClr val="FF0000"/>
                          </a:solidFill>
                          <a:latin typeface="Cambria Math" panose="02040503050406030204" pitchFamily="18" charset="0"/>
                        </a:rPr>
                        <m:t>𝒉</m:t>
                      </m:r>
                    </m:oMath>
                  </a14:m>
                  <a:r>
                    <a:rPr lang="en-US" sz="3000" b="1" dirty="0">
                      <a:solidFill>
                        <a:srgbClr val="FF0000"/>
                      </a:solidFill>
                    </a:rPr>
                    <a:t>)</a:t>
                  </a:r>
                </a:p>
              </p:txBody>
            </p:sp>
          </mc:Choice>
          <mc:Fallback xmlns="">
            <p:sp>
              <p:nvSpPr>
                <p:cNvPr id="27" name="TextBox 26">
                  <a:extLst>
                    <a:ext uri="{FF2B5EF4-FFF2-40B4-BE49-F238E27FC236}">
                      <a16:creationId xmlns:a16="http://schemas.microsoft.com/office/drawing/2014/main" id="{6F98F968-8AA1-4524-9091-E40D864AD4C8}"/>
                    </a:ext>
                  </a:extLst>
                </p:cNvPr>
                <p:cNvSpPr txBox="1">
                  <a:spLocks noRot="1" noChangeAspect="1" noMove="1" noResize="1" noEditPoints="1" noAdjustHandles="1" noChangeArrowheads="1" noChangeShapeType="1" noTextEdit="1"/>
                </p:cNvSpPr>
                <p:nvPr/>
              </p:nvSpPr>
              <p:spPr>
                <a:xfrm>
                  <a:off x="3906319" y="4230705"/>
                  <a:ext cx="2541037" cy="553998"/>
                </a:xfrm>
                <a:prstGeom prst="rect">
                  <a:avLst/>
                </a:prstGeom>
                <a:blipFill>
                  <a:blip r:embed="rId6"/>
                  <a:stretch>
                    <a:fillRect l="-5516" t="-13187" b="-34066"/>
                  </a:stretch>
                </a:blipFill>
              </p:spPr>
              <p:txBody>
                <a:bodyPr/>
                <a:lstStyle/>
                <a:p>
                  <a:r>
                    <a:rPr lang="en-US">
                      <a:noFill/>
                    </a:rPr>
                    <a:t> </a:t>
                  </a:r>
                </a:p>
              </p:txBody>
            </p:sp>
          </mc:Fallback>
        </mc:AlternateContent>
      </p:grpSp>
      <p:sp>
        <p:nvSpPr>
          <p:cNvPr id="29" name="Rectangle 28">
            <a:extLst>
              <a:ext uri="{FF2B5EF4-FFF2-40B4-BE49-F238E27FC236}">
                <a16:creationId xmlns:a16="http://schemas.microsoft.com/office/drawing/2014/main" id="{1B201EAA-AAB2-41FE-AC6D-4E7D94784CBD}"/>
              </a:ext>
            </a:extLst>
          </p:cNvPr>
          <p:cNvSpPr/>
          <p:nvPr/>
        </p:nvSpPr>
        <p:spPr>
          <a:xfrm>
            <a:off x="1759292" y="3114675"/>
            <a:ext cx="628650" cy="62865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Connector 29">
            <a:extLst>
              <a:ext uri="{FF2B5EF4-FFF2-40B4-BE49-F238E27FC236}">
                <a16:creationId xmlns:a16="http://schemas.microsoft.com/office/drawing/2014/main" id="{3A6E040F-338B-4692-A0FE-DEEE06C14427}"/>
              </a:ext>
            </a:extLst>
          </p:cNvPr>
          <p:cNvCxnSpPr>
            <a:cxnSpLocks/>
          </p:cNvCxnSpPr>
          <p:nvPr/>
        </p:nvCxnSpPr>
        <p:spPr>
          <a:xfrm>
            <a:off x="2387942" y="3443288"/>
            <a:ext cx="1713290" cy="12768"/>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06C25B2E-D414-4BF5-BFE7-BC5DC7F4FA3F}"/>
              </a:ext>
            </a:extLst>
          </p:cNvPr>
          <p:cNvSpPr/>
          <p:nvPr/>
        </p:nvSpPr>
        <p:spPr>
          <a:xfrm>
            <a:off x="4063131" y="3114675"/>
            <a:ext cx="628650" cy="62865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65CA1823-5E77-49D5-A7F7-A6D830C78657}"/>
              </a:ext>
            </a:extLst>
          </p:cNvPr>
          <p:cNvSpPr txBox="1"/>
          <p:nvPr/>
        </p:nvSpPr>
        <p:spPr>
          <a:xfrm>
            <a:off x="2944664" y="2683788"/>
            <a:ext cx="681036" cy="707886"/>
          </a:xfrm>
          <a:prstGeom prst="rect">
            <a:avLst/>
          </a:prstGeom>
          <a:noFill/>
        </p:spPr>
        <p:txBody>
          <a:bodyPr wrap="square" rtlCol="0">
            <a:spAutoFit/>
          </a:bodyPr>
          <a:lstStyle/>
          <a:p>
            <a:r>
              <a:rPr lang="en-US" sz="4000" b="1" dirty="0">
                <a:solidFill>
                  <a:srgbClr val="FF0000"/>
                </a:solidFill>
              </a:rPr>
              <a:t>h</a:t>
            </a:r>
          </a:p>
        </p:txBody>
      </p: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A2FA0E7A-B90F-47E2-A5B8-E77CA1F0170A}"/>
                  </a:ext>
                </a:extLst>
              </p:cNvPr>
              <p:cNvSpPr txBox="1"/>
              <p:nvPr/>
            </p:nvSpPr>
            <p:spPr>
              <a:xfrm>
                <a:off x="1416884" y="3807707"/>
                <a:ext cx="1585910" cy="553998"/>
              </a:xfrm>
              <a:prstGeom prst="rect">
                <a:avLst/>
              </a:prstGeom>
              <a:noFill/>
            </p:spPr>
            <p:txBody>
              <a:bodyPr wrap="square" rtlCol="0">
                <a:spAutoFit/>
              </a:bodyPr>
              <a:lstStyle/>
              <a:p>
                <a:r>
                  <a:rPr lang="en-US" sz="3000" b="1" dirty="0">
                    <a:solidFill>
                      <a:srgbClr val="FF0000"/>
                    </a:solidFill>
                  </a:rPr>
                  <a:t>z(</a:t>
                </a:r>
                <a14:m>
                  <m:oMath xmlns:m="http://schemas.openxmlformats.org/officeDocument/2006/math">
                    <m:sSub>
                      <m:sSubPr>
                        <m:ctrlPr>
                          <a:rPr lang="en-US" sz="3000" b="1" i="1" smtClean="0">
                            <a:solidFill>
                              <a:srgbClr val="FF0000"/>
                            </a:solidFill>
                            <a:latin typeface="Cambria Math" panose="02040503050406030204" pitchFamily="18" charset="0"/>
                          </a:rPr>
                        </m:ctrlPr>
                      </m:sSubPr>
                      <m:e>
                        <m:r>
                          <a:rPr lang="en-US" sz="3000" b="1" i="1" smtClean="0">
                            <a:solidFill>
                              <a:srgbClr val="FF0000"/>
                            </a:solidFill>
                            <a:latin typeface="Cambria Math" panose="02040503050406030204" pitchFamily="18" charset="0"/>
                          </a:rPr>
                          <m:t>𝒖</m:t>
                        </m:r>
                      </m:e>
                      <m:sub>
                        <m:r>
                          <a:rPr lang="en-US" sz="3000" b="1" i="1" smtClean="0">
                            <a:solidFill>
                              <a:srgbClr val="FF0000"/>
                            </a:solidFill>
                            <a:latin typeface="Cambria Math" panose="02040503050406030204" pitchFamily="18" charset="0"/>
                            <a:ea typeface="Cambria Math" panose="02040503050406030204" pitchFamily="18" charset="0"/>
                          </a:rPr>
                          <m:t>𝜶</m:t>
                        </m:r>
                        <m:r>
                          <a:rPr lang="en-US" sz="3000" b="1" i="1" smtClean="0">
                            <a:solidFill>
                              <a:srgbClr val="FF0000"/>
                            </a:solidFill>
                            <a:latin typeface="Cambria Math" panose="02040503050406030204" pitchFamily="18" charset="0"/>
                            <a:ea typeface="Cambria Math" panose="02040503050406030204" pitchFamily="18" charset="0"/>
                          </a:rPr>
                          <m:t>𝟐</m:t>
                        </m:r>
                      </m:sub>
                    </m:sSub>
                  </m:oMath>
                </a14:m>
                <a:r>
                  <a:rPr lang="en-US" sz="3000" b="1" dirty="0">
                    <a:solidFill>
                      <a:srgbClr val="FF0000"/>
                    </a:solidFill>
                  </a:rPr>
                  <a:t>)</a:t>
                </a:r>
              </a:p>
            </p:txBody>
          </p:sp>
        </mc:Choice>
        <mc:Fallback xmlns="">
          <p:sp>
            <p:nvSpPr>
              <p:cNvPr id="38" name="TextBox 37">
                <a:extLst>
                  <a:ext uri="{FF2B5EF4-FFF2-40B4-BE49-F238E27FC236}">
                    <a16:creationId xmlns:a16="http://schemas.microsoft.com/office/drawing/2014/main" id="{A2FA0E7A-B90F-47E2-A5B8-E77CA1F0170A}"/>
                  </a:ext>
                </a:extLst>
              </p:cNvPr>
              <p:cNvSpPr txBox="1">
                <a:spLocks noRot="1" noChangeAspect="1" noMove="1" noResize="1" noEditPoints="1" noAdjustHandles="1" noChangeArrowheads="1" noChangeShapeType="1" noTextEdit="1"/>
              </p:cNvSpPr>
              <p:nvPr/>
            </p:nvSpPr>
            <p:spPr>
              <a:xfrm>
                <a:off x="1416884" y="3807707"/>
                <a:ext cx="1585910" cy="553998"/>
              </a:xfrm>
              <a:prstGeom prst="rect">
                <a:avLst/>
              </a:prstGeom>
              <a:blipFill>
                <a:blip r:embed="rId7"/>
                <a:stretch>
                  <a:fillRect l="-8812" t="-13187" b="-3406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7977973A-038C-440B-A75E-30814A2C662E}"/>
                  </a:ext>
                </a:extLst>
              </p:cNvPr>
              <p:cNvSpPr txBox="1"/>
              <p:nvPr/>
            </p:nvSpPr>
            <p:spPr>
              <a:xfrm>
                <a:off x="3211713" y="3807707"/>
                <a:ext cx="2541037" cy="553998"/>
              </a:xfrm>
              <a:prstGeom prst="rect">
                <a:avLst/>
              </a:prstGeom>
              <a:noFill/>
            </p:spPr>
            <p:txBody>
              <a:bodyPr wrap="square" rtlCol="0">
                <a:spAutoFit/>
              </a:bodyPr>
              <a:lstStyle/>
              <a:p>
                <a:r>
                  <a:rPr lang="en-US" sz="3000" b="1" dirty="0">
                    <a:solidFill>
                      <a:srgbClr val="FF0000"/>
                    </a:solidFill>
                  </a:rPr>
                  <a:t>z(</a:t>
                </a:r>
                <a14:m>
                  <m:oMath xmlns:m="http://schemas.openxmlformats.org/officeDocument/2006/math">
                    <m:sSub>
                      <m:sSubPr>
                        <m:ctrlPr>
                          <a:rPr lang="en-US" sz="3000" b="1" i="1" smtClean="0">
                            <a:solidFill>
                              <a:srgbClr val="FF0000"/>
                            </a:solidFill>
                            <a:latin typeface="Cambria Math" panose="02040503050406030204" pitchFamily="18" charset="0"/>
                          </a:rPr>
                        </m:ctrlPr>
                      </m:sSubPr>
                      <m:e>
                        <m:r>
                          <a:rPr lang="en-US" sz="3000" b="1" i="1" smtClean="0">
                            <a:solidFill>
                              <a:srgbClr val="FF0000"/>
                            </a:solidFill>
                            <a:latin typeface="Cambria Math" panose="02040503050406030204" pitchFamily="18" charset="0"/>
                          </a:rPr>
                          <m:t>𝒖</m:t>
                        </m:r>
                      </m:e>
                      <m:sub>
                        <m:r>
                          <a:rPr lang="en-US" sz="3000" b="1" i="1" smtClean="0">
                            <a:solidFill>
                              <a:srgbClr val="FF0000"/>
                            </a:solidFill>
                            <a:latin typeface="Cambria Math" panose="02040503050406030204" pitchFamily="18" charset="0"/>
                            <a:ea typeface="Cambria Math" panose="02040503050406030204" pitchFamily="18" charset="0"/>
                          </a:rPr>
                          <m:t>𝜶</m:t>
                        </m:r>
                        <m:r>
                          <a:rPr lang="en-US" sz="3000" b="1" i="1" smtClean="0">
                            <a:solidFill>
                              <a:srgbClr val="FF0000"/>
                            </a:solidFill>
                            <a:latin typeface="Cambria Math" panose="02040503050406030204" pitchFamily="18" charset="0"/>
                            <a:ea typeface="Cambria Math" panose="02040503050406030204" pitchFamily="18" charset="0"/>
                          </a:rPr>
                          <m:t>𝟐</m:t>
                        </m:r>
                      </m:sub>
                    </m:sSub>
                    <m:r>
                      <a:rPr lang="en-US" sz="3000" b="1" i="1" smtClean="0">
                        <a:solidFill>
                          <a:srgbClr val="FF0000"/>
                        </a:solidFill>
                        <a:latin typeface="Cambria Math" panose="02040503050406030204" pitchFamily="18" charset="0"/>
                      </a:rPr>
                      <m:t>+</m:t>
                    </m:r>
                    <m:r>
                      <a:rPr lang="en-US" sz="3000" b="1" i="1" smtClean="0">
                        <a:solidFill>
                          <a:srgbClr val="FF0000"/>
                        </a:solidFill>
                        <a:latin typeface="Cambria Math" panose="02040503050406030204" pitchFamily="18" charset="0"/>
                      </a:rPr>
                      <m:t>𝒉</m:t>
                    </m:r>
                  </m:oMath>
                </a14:m>
                <a:r>
                  <a:rPr lang="en-US" sz="3000" b="1" dirty="0">
                    <a:solidFill>
                      <a:srgbClr val="FF0000"/>
                    </a:solidFill>
                  </a:rPr>
                  <a:t>)</a:t>
                </a:r>
              </a:p>
            </p:txBody>
          </p:sp>
        </mc:Choice>
        <mc:Fallback xmlns="">
          <p:sp>
            <p:nvSpPr>
              <p:cNvPr id="39" name="TextBox 38">
                <a:extLst>
                  <a:ext uri="{FF2B5EF4-FFF2-40B4-BE49-F238E27FC236}">
                    <a16:creationId xmlns:a16="http://schemas.microsoft.com/office/drawing/2014/main" id="{7977973A-038C-440B-A75E-30814A2C662E}"/>
                  </a:ext>
                </a:extLst>
              </p:cNvPr>
              <p:cNvSpPr txBox="1">
                <a:spLocks noRot="1" noChangeAspect="1" noMove="1" noResize="1" noEditPoints="1" noAdjustHandles="1" noChangeArrowheads="1" noChangeShapeType="1" noTextEdit="1"/>
              </p:cNvSpPr>
              <p:nvPr/>
            </p:nvSpPr>
            <p:spPr>
              <a:xfrm>
                <a:off x="3211713" y="3807707"/>
                <a:ext cx="2541037" cy="553998"/>
              </a:xfrm>
              <a:prstGeom prst="rect">
                <a:avLst/>
              </a:prstGeom>
              <a:blipFill>
                <a:blip r:embed="rId8"/>
                <a:stretch>
                  <a:fillRect l="-5755" t="-13187" b="-34066"/>
                </a:stretch>
              </a:blipFill>
            </p:spPr>
            <p:txBody>
              <a:bodyPr/>
              <a:lstStyle/>
              <a:p>
                <a:r>
                  <a:rPr lang="en-US">
                    <a:noFill/>
                  </a:rPr>
                  <a:t> </a:t>
                </a:r>
              </a:p>
            </p:txBody>
          </p:sp>
        </mc:Fallback>
      </mc:AlternateContent>
      <p:sp>
        <p:nvSpPr>
          <p:cNvPr id="40" name="Rectangle 39">
            <a:extLst>
              <a:ext uri="{FF2B5EF4-FFF2-40B4-BE49-F238E27FC236}">
                <a16:creationId xmlns:a16="http://schemas.microsoft.com/office/drawing/2014/main" id="{0D2423A1-E0F0-411F-9C45-DA19723DB0A5}"/>
              </a:ext>
            </a:extLst>
          </p:cNvPr>
          <p:cNvSpPr/>
          <p:nvPr/>
        </p:nvSpPr>
        <p:spPr>
          <a:xfrm>
            <a:off x="5859085" y="4002967"/>
            <a:ext cx="628650" cy="62865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Straight Connector 40">
            <a:extLst>
              <a:ext uri="{FF2B5EF4-FFF2-40B4-BE49-F238E27FC236}">
                <a16:creationId xmlns:a16="http://schemas.microsoft.com/office/drawing/2014/main" id="{FBCA21FF-8833-4C0F-BD0E-BB661A5CBCA2}"/>
              </a:ext>
            </a:extLst>
          </p:cNvPr>
          <p:cNvCxnSpPr>
            <a:cxnSpLocks/>
          </p:cNvCxnSpPr>
          <p:nvPr/>
        </p:nvCxnSpPr>
        <p:spPr>
          <a:xfrm>
            <a:off x="6487735" y="4331580"/>
            <a:ext cx="1713290" cy="12768"/>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A36752AC-0BFE-4125-A09A-C64CF1C4FA88}"/>
              </a:ext>
            </a:extLst>
          </p:cNvPr>
          <p:cNvSpPr/>
          <p:nvPr/>
        </p:nvSpPr>
        <p:spPr>
          <a:xfrm>
            <a:off x="8162924" y="4002967"/>
            <a:ext cx="628650" cy="62865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58CA7FE4-50E2-4B39-98DB-04B8816D1ED3}"/>
              </a:ext>
            </a:extLst>
          </p:cNvPr>
          <p:cNvSpPr txBox="1"/>
          <p:nvPr/>
        </p:nvSpPr>
        <p:spPr>
          <a:xfrm>
            <a:off x="7044457" y="3572080"/>
            <a:ext cx="681036" cy="707886"/>
          </a:xfrm>
          <a:prstGeom prst="rect">
            <a:avLst/>
          </a:prstGeom>
          <a:noFill/>
        </p:spPr>
        <p:txBody>
          <a:bodyPr wrap="square" rtlCol="0">
            <a:spAutoFit/>
          </a:bodyPr>
          <a:lstStyle/>
          <a:p>
            <a:r>
              <a:rPr lang="en-US" sz="4000" b="1" dirty="0">
                <a:solidFill>
                  <a:srgbClr val="FF0000"/>
                </a:solidFill>
              </a:rPr>
              <a:t>h</a:t>
            </a: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3B2AB90C-62AB-4B2A-AC22-6A20968F8667}"/>
                  </a:ext>
                </a:extLst>
              </p:cNvPr>
              <p:cNvSpPr txBox="1"/>
              <p:nvPr/>
            </p:nvSpPr>
            <p:spPr>
              <a:xfrm>
                <a:off x="5516677" y="4695999"/>
                <a:ext cx="1585910" cy="553998"/>
              </a:xfrm>
              <a:prstGeom prst="rect">
                <a:avLst/>
              </a:prstGeom>
              <a:noFill/>
            </p:spPr>
            <p:txBody>
              <a:bodyPr wrap="square" rtlCol="0">
                <a:spAutoFit/>
              </a:bodyPr>
              <a:lstStyle/>
              <a:p>
                <a:r>
                  <a:rPr lang="en-US" sz="3000" b="1" dirty="0">
                    <a:solidFill>
                      <a:srgbClr val="FF0000"/>
                    </a:solidFill>
                  </a:rPr>
                  <a:t>z(</a:t>
                </a:r>
                <a14:m>
                  <m:oMath xmlns:m="http://schemas.openxmlformats.org/officeDocument/2006/math">
                    <m:sSub>
                      <m:sSubPr>
                        <m:ctrlPr>
                          <a:rPr lang="en-US" sz="3000" b="1" i="1" smtClean="0">
                            <a:solidFill>
                              <a:srgbClr val="FF0000"/>
                            </a:solidFill>
                            <a:latin typeface="Cambria Math" panose="02040503050406030204" pitchFamily="18" charset="0"/>
                          </a:rPr>
                        </m:ctrlPr>
                      </m:sSubPr>
                      <m:e>
                        <m:r>
                          <a:rPr lang="en-US" sz="3000" b="1" i="1" smtClean="0">
                            <a:solidFill>
                              <a:srgbClr val="FF0000"/>
                            </a:solidFill>
                            <a:latin typeface="Cambria Math" panose="02040503050406030204" pitchFamily="18" charset="0"/>
                          </a:rPr>
                          <m:t>𝒖</m:t>
                        </m:r>
                      </m:e>
                      <m:sub>
                        <m:r>
                          <a:rPr lang="en-US" sz="3000" b="1" i="1" smtClean="0">
                            <a:solidFill>
                              <a:srgbClr val="FF0000"/>
                            </a:solidFill>
                            <a:latin typeface="Cambria Math" panose="02040503050406030204" pitchFamily="18" charset="0"/>
                            <a:ea typeface="Cambria Math" panose="02040503050406030204" pitchFamily="18" charset="0"/>
                          </a:rPr>
                          <m:t>𝜶</m:t>
                        </m:r>
                        <m:r>
                          <a:rPr lang="en-US" sz="3000" b="1" i="1" smtClean="0">
                            <a:solidFill>
                              <a:srgbClr val="FF0000"/>
                            </a:solidFill>
                            <a:latin typeface="Cambria Math" panose="02040503050406030204" pitchFamily="18" charset="0"/>
                            <a:ea typeface="Cambria Math" panose="02040503050406030204" pitchFamily="18" charset="0"/>
                          </a:rPr>
                          <m:t>𝟏</m:t>
                        </m:r>
                      </m:sub>
                    </m:sSub>
                  </m:oMath>
                </a14:m>
                <a:r>
                  <a:rPr lang="en-US" sz="3000" b="1" dirty="0">
                    <a:solidFill>
                      <a:srgbClr val="FF0000"/>
                    </a:solidFill>
                  </a:rPr>
                  <a:t>)</a:t>
                </a:r>
              </a:p>
            </p:txBody>
          </p:sp>
        </mc:Choice>
        <mc:Fallback xmlns="">
          <p:sp>
            <p:nvSpPr>
              <p:cNvPr id="44" name="TextBox 43">
                <a:extLst>
                  <a:ext uri="{FF2B5EF4-FFF2-40B4-BE49-F238E27FC236}">
                    <a16:creationId xmlns:a16="http://schemas.microsoft.com/office/drawing/2014/main" id="{3B2AB90C-62AB-4B2A-AC22-6A20968F8667}"/>
                  </a:ext>
                </a:extLst>
              </p:cNvPr>
              <p:cNvSpPr txBox="1">
                <a:spLocks noRot="1" noChangeAspect="1" noMove="1" noResize="1" noEditPoints="1" noAdjustHandles="1" noChangeArrowheads="1" noChangeShapeType="1" noTextEdit="1"/>
              </p:cNvSpPr>
              <p:nvPr/>
            </p:nvSpPr>
            <p:spPr>
              <a:xfrm>
                <a:off x="5516677" y="4695999"/>
                <a:ext cx="1585910" cy="553998"/>
              </a:xfrm>
              <a:prstGeom prst="rect">
                <a:avLst/>
              </a:prstGeom>
              <a:blipFill>
                <a:blip r:embed="rId9"/>
                <a:stretch>
                  <a:fillRect l="-9231" t="-13187" b="-3406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7ACBCDE8-54E7-4050-8E09-D51A44EBA534}"/>
                  </a:ext>
                </a:extLst>
              </p:cNvPr>
              <p:cNvSpPr txBox="1"/>
              <p:nvPr/>
            </p:nvSpPr>
            <p:spPr>
              <a:xfrm>
                <a:off x="7311506" y="4695999"/>
                <a:ext cx="2541037" cy="553998"/>
              </a:xfrm>
              <a:prstGeom prst="rect">
                <a:avLst/>
              </a:prstGeom>
              <a:noFill/>
            </p:spPr>
            <p:txBody>
              <a:bodyPr wrap="square" rtlCol="0">
                <a:spAutoFit/>
              </a:bodyPr>
              <a:lstStyle/>
              <a:p>
                <a:r>
                  <a:rPr lang="en-US" sz="3000" b="1" dirty="0">
                    <a:solidFill>
                      <a:srgbClr val="FF0000"/>
                    </a:solidFill>
                  </a:rPr>
                  <a:t>z(</a:t>
                </a:r>
                <a14:m>
                  <m:oMath xmlns:m="http://schemas.openxmlformats.org/officeDocument/2006/math">
                    <m:sSub>
                      <m:sSubPr>
                        <m:ctrlPr>
                          <a:rPr lang="en-US" sz="3000" b="1" i="1" smtClean="0">
                            <a:solidFill>
                              <a:srgbClr val="FF0000"/>
                            </a:solidFill>
                            <a:latin typeface="Cambria Math" panose="02040503050406030204" pitchFamily="18" charset="0"/>
                          </a:rPr>
                        </m:ctrlPr>
                      </m:sSubPr>
                      <m:e>
                        <m:r>
                          <a:rPr lang="en-US" sz="3000" b="1" i="1" smtClean="0">
                            <a:solidFill>
                              <a:srgbClr val="FF0000"/>
                            </a:solidFill>
                            <a:latin typeface="Cambria Math" panose="02040503050406030204" pitchFamily="18" charset="0"/>
                          </a:rPr>
                          <m:t>𝒖</m:t>
                        </m:r>
                      </m:e>
                      <m:sub>
                        <m:r>
                          <a:rPr lang="en-US" sz="3000" b="1" i="1" smtClean="0">
                            <a:solidFill>
                              <a:srgbClr val="FF0000"/>
                            </a:solidFill>
                            <a:latin typeface="Cambria Math" panose="02040503050406030204" pitchFamily="18" charset="0"/>
                            <a:ea typeface="Cambria Math" panose="02040503050406030204" pitchFamily="18" charset="0"/>
                          </a:rPr>
                          <m:t>𝜶</m:t>
                        </m:r>
                      </m:sub>
                    </m:sSub>
                    <m:r>
                      <a:rPr lang="en-US" sz="3000" b="1" i="1" smtClean="0">
                        <a:solidFill>
                          <a:srgbClr val="FF0000"/>
                        </a:solidFill>
                        <a:latin typeface="Cambria Math" panose="02040503050406030204" pitchFamily="18" charset="0"/>
                      </a:rPr>
                      <m:t>+</m:t>
                    </m:r>
                    <m:r>
                      <a:rPr lang="en-US" sz="3000" b="1" i="1" smtClean="0">
                        <a:solidFill>
                          <a:srgbClr val="FF0000"/>
                        </a:solidFill>
                        <a:latin typeface="Cambria Math" panose="02040503050406030204" pitchFamily="18" charset="0"/>
                      </a:rPr>
                      <m:t>𝒉</m:t>
                    </m:r>
                  </m:oMath>
                </a14:m>
                <a:r>
                  <a:rPr lang="en-US" sz="3000" b="1" dirty="0">
                    <a:solidFill>
                      <a:srgbClr val="FF0000"/>
                    </a:solidFill>
                  </a:rPr>
                  <a:t>)</a:t>
                </a:r>
              </a:p>
            </p:txBody>
          </p:sp>
        </mc:Choice>
        <mc:Fallback xmlns="">
          <p:sp>
            <p:nvSpPr>
              <p:cNvPr id="45" name="TextBox 44">
                <a:extLst>
                  <a:ext uri="{FF2B5EF4-FFF2-40B4-BE49-F238E27FC236}">
                    <a16:creationId xmlns:a16="http://schemas.microsoft.com/office/drawing/2014/main" id="{7ACBCDE8-54E7-4050-8E09-D51A44EBA534}"/>
                  </a:ext>
                </a:extLst>
              </p:cNvPr>
              <p:cNvSpPr txBox="1">
                <a:spLocks noRot="1" noChangeAspect="1" noMove="1" noResize="1" noEditPoints="1" noAdjustHandles="1" noChangeArrowheads="1" noChangeShapeType="1" noTextEdit="1"/>
              </p:cNvSpPr>
              <p:nvPr/>
            </p:nvSpPr>
            <p:spPr>
              <a:xfrm>
                <a:off x="7311506" y="4695999"/>
                <a:ext cx="2541037" cy="553998"/>
              </a:xfrm>
              <a:prstGeom prst="rect">
                <a:avLst/>
              </a:prstGeom>
              <a:blipFill>
                <a:blip r:embed="rId10"/>
                <a:stretch>
                  <a:fillRect l="-5516" t="-13187" b="-34066"/>
                </a:stretch>
              </a:blipFill>
            </p:spPr>
            <p:txBody>
              <a:bodyPr/>
              <a:lstStyle/>
              <a:p>
                <a:r>
                  <a:rPr lang="en-US">
                    <a:noFill/>
                  </a:rPr>
                  <a:t> </a:t>
                </a:r>
              </a:p>
            </p:txBody>
          </p:sp>
        </mc:Fallback>
      </mc:AlternateContent>
    </p:spTree>
    <p:extLst>
      <p:ext uri="{BB962C8B-B14F-4D97-AF65-F5344CB8AC3E}">
        <p14:creationId xmlns:p14="http://schemas.microsoft.com/office/powerpoint/2010/main" val="139057698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940636D0-E608-4854-818C-05CFC64502C3}"/>
              </a:ext>
            </a:extLst>
          </p:cNvPr>
          <p:cNvSpPr/>
          <p:nvPr/>
        </p:nvSpPr>
        <p:spPr>
          <a:xfrm>
            <a:off x="1260929" y="81080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3C82C162-D161-422E-9853-2290EF8ED210}"/>
              </a:ext>
            </a:extLst>
          </p:cNvPr>
          <p:cNvSpPr/>
          <p:nvPr/>
        </p:nvSpPr>
        <p:spPr>
          <a:xfrm>
            <a:off x="1260928" y="115036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C4EC959D-8EB2-452D-B1E4-F8828AF50DAB}"/>
              </a:ext>
            </a:extLst>
          </p:cNvPr>
          <p:cNvSpPr/>
          <p:nvPr/>
        </p:nvSpPr>
        <p:spPr>
          <a:xfrm>
            <a:off x="1260927" y="148992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CE3340F8-4C95-4F40-9847-91FF9B4BA752}"/>
              </a:ext>
            </a:extLst>
          </p:cNvPr>
          <p:cNvSpPr/>
          <p:nvPr/>
        </p:nvSpPr>
        <p:spPr>
          <a:xfrm>
            <a:off x="1260929" y="182948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93C690AE-CB7D-4311-B66B-02871856BF26}"/>
              </a:ext>
            </a:extLst>
          </p:cNvPr>
          <p:cNvSpPr/>
          <p:nvPr/>
        </p:nvSpPr>
        <p:spPr>
          <a:xfrm>
            <a:off x="1260928" y="216904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Oval 11">
            <a:extLst>
              <a:ext uri="{FF2B5EF4-FFF2-40B4-BE49-F238E27FC236}">
                <a16:creationId xmlns:a16="http://schemas.microsoft.com/office/drawing/2014/main" id="{26963656-7D5F-4A2C-A6FF-267FDAD645D1}"/>
              </a:ext>
            </a:extLst>
          </p:cNvPr>
          <p:cNvSpPr/>
          <p:nvPr/>
        </p:nvSpPr>
        <p:spPr>
          <a:xfrm>
            <a:off x="1260927" y="250860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val 12">
            <a:extLst>
              <a:ext uri="{FF2B5EF4-FFF2-40B4-BE49-F238E27FC236}">
                <a16:creationId xmlns:a16="http://schemas.microsoft.com/office/drawing/2014/main" id="{6F27A686-2B65-4485-AD66-51CCD4D9CE72}"/>
              </a:ext>
            </a:extLst>
          </p:cNvPr>
          <p:cNvSpPr/>
          <p:nvPr/>
        </p:nvSpPr>
        <p:spPr>
          <a:xfrm>
            <a:off x="1633303" y="81080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a:extLst>
              <a:ext uri="{FF2B5EF4-FFF2-40B4-BE49-F238E27FC236}">
                <a16:creationId xmlns:a16="http://schemas.microsoft.com/office/drawing/2014/main" id="{1D8B0AFE-2F0A-4260-AE7A-7BDBB76A8355}"/>
              </a:ext>
            </a:extLst>
          </p:cNvPr>
          <p:cNvSpPr/>
          <p:nvPr/>
        </p:nvSpPr>
        <p:spPr>
          <a:xfrm>
            <a:off x="1633302" y="115036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64D2EAAB-E25C-4C67-950E-8B25803688F8}"/>
              </a:ext>
            </a:extLst>
          </p:cNvPr>
          <p:cNvSpPr/>
          <p:nvPr/>
        </p:nvSpPr>
        <p:spPr>
          <a:xfrm>
            <a:off x="1633301" y="148992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Oval 15">
            <a:extLst>
              <a:ext uri="{FF2B5EF4-FFF2-40B4-BE49-F238E27FC236}">
                <a16:creationId xmlns:a16="http://schemas.microsoft.com/office/drawing/2014/main" id="{159C4FFF-4EF4-42C9-A1DD-1EBDDA806BAD}"/>
              </a:ext>
            </a:extLst>
          </p:cNvPr>
          <p:cNvSpPr/>
          <p:nvPr/>
        </p:nvSpPr>
        <p:spPr>
          <a:xfrm>
            <a:off x="1633303" y="182948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Oval 16">
            <a:extLst>
              <a:ext uri="{FF2B5EF4-FFF2-40B4-BE49-F238E27FC236}">
                <a16:creationId xmlns:a16="http://schemas.microsoft.com/office/drawing/2014/main" id="{2EFD6493-795D-4156-AFA4-ABC1FCA7510A}"/>
              </a:ext>
            </a:extLst>
          </p:cNvPr>
          <p:cNvSpPr/>
          <p:nvPr/>
        </p:nvSpPr>
        <p:spPr>
          <a:xfrm>
            <a:off x="1633302" y="216904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a:extLst>
              <a:ext uri="{FF2B5EF4-FFF2-40B4-BE49-F238E27FC236}">
                <a16:creationId xmlns:a16="http://schemas.microsoft.com/office/drawing/2014/main" id="{96174D22-8C6D-4CEF-A41E-2232839FB20A}"/>
              </a:ext>
            </a:extLst>
          </p:cNvPr>
          <p:cNvSpPr/>
          <p:nvPr/>
        </p:nvSpPr>
        <p:spPr>
          <a:xfrm>
            <a:off x="1633301" y="250860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39952CEE-E602-4AC2-AEFC-F14694464929}"/>
              </a:ext>
            </a:extLst>
          </p:cNvPr>
          <p:cNvSpPr/>
          <p:nvPr/>
        </p:nvSpPr>
        <p:spPr>
          <a:xfrm>
            <a:off x="2005677" y="81080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B6C07ED1-2BB6-48ED-89E6-BAC4F72C95AA}"/>
              </a:ext>
            </a:extLst>
          </p:cNvPr>
          <p:cNvSpPr/>
          <p:nvPr/>
        </p:nvSpPr>
        <p:spPr>
          <a:xfrm>
            <a:off x="2005676" y="115036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Oval 20">
            <a:extLst>
              <a:ext uri="{FF2B5EF4-FFF2-40B4-BE49-F238E27FC236}">
                <a16:creationId xmlns:a16="http://schemas.microsoft.com/office/drawing/2014/main" id="{E2CE9D9E-9239-4758-8D5E-9C6AEE67F267}"/>
              </a:ext>
            </a:extLst>
          </p:cNvPr>
          <p:cNvSpPr/>
          <p:nvPr/>
        </p:nvSpPr>
        <p:spPr>
          <a:xfrm>
            <a:off x="2005675" y="148992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a:extLst>
              <a:ext uri="{FF2B5EF4-FFF2-40B4-BE49-F238E27FC236}">
                <a16:creationId xmlns:a16="http://schemas.microsoft.com/office/drawing/2014/main" id="{EB115131-5AF7-41CB-8AD2-0274507B2BBD}"/>
              </a:ext>
            </a:extLst>
          </p:cNvPr>
          <p:cNvSpPr/>
          <p:nvPr/>
        </p:nvSpPr>
        <p:spPr>
          <a:xfrm>
            <a:off x="2005677" y="182948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val 22">
            <a:extLst>
              <a:ext uri="{FF2B5EF4-FFF2-40B4-BE49-F238E27FC236}">
                <a16:creationId xmlns:a16="http://schemas.microsoft.com/office/drawing/2014/main" id="{142CC01C-8963-4205-B15B-1B86C0AC0CBA}"/>
              </a:ext>
            </a:extLst>
          </p:cNvPr>
          <p:cNvSpPr/>
          <p:nvPr/>
        </p:nvSpPr>
        <p:spPr>
          <a:xfrm>
            <a:off x="2005676" y="216904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a:extLst>
              <a:ext uri="{FF2B5EF4-FFF2-40B4-BE49-F238E27FC236}">
                <a16:creationId xmlns:a16="http://schemas.microsoft.com/office/drawing/2014/main" id="{E005FB19-8CBD-46ED-AE5A-059C94C6A6CC}"/>
              </a:ext>
            </a:extLst>
          </p:cNvPr>
          <p:cNvSpPr/>
          <p:nvPr/>
        </p:nvSpPr>
        <p:spPr>
          <a:xfrm>
            <a:off x="2005675" y="250860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Oval 24">
            <a:extLst>
              <a:ext uri="{FF2B5EF4-FFF2-40B4-BE49-F238E27FC236}">
                <a16:creationId xmlns:a16="http://schemas.microsoft.com/office/drawing/2014/main" id="{BA2D8FE3-2CE2-41FA-96AD-6488C84A8AC8}"/>
              </a:ext>
            </a:extLst>
          </p:cNvPr>
          <p:cNvSpPr/>
          <p:nvPr/>
        </p:nvSpPr>
        <p:spPr>
          <a:xfrm>
            <a:off x="2378051" y="81080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Oval 25">
            <a:extLst>
              <a:ext uri="{FF2B5EF4-FFF2-40B4-BE49-F238E27FC236}">
                <a16:creationId xmlns:a16="http://schemas.microsoft.com/office/drawing/2014/main" id="{872B7E16-4FDB-4540-AB51-48FDF22A2AF5}"/>
              </a:ext>
            </a:extLst>
          </p:cNvPr>
          <p:cNvSpPr/>
          <p:nvPr/>
        </p:nvSpPr>
        <p:spPr>
          <a:xfrm>
            <a:off x="2378050" y="115036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26">
            <a:extLst>
              <a:ext uri="{FF2B5EF4-FFF2-40B4-BE49-F238E27FC236}">
                <a16:creationId xmlns:a16="http://schemas.microsoft.com/office/drawing/2014/main" id="{7C0BBB44-58C3-48A6-AE9C-8082E51C9D7D}"/>
              </a:ext>
            </a:extLst>
          </p:cNvPr>
          <p:cNvSpPr/>
          <p:nvPr/>
        </p:nvSpPr>
        <p:spPr>
          <a:xfrm>
            <a:off x="2378049" y="148992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Oval 27">
            <a:extLst>
              <a:ext uri="{FF2B5EF4-FFF2-40B4-BE49-F238E27FC236}">
                <a16:creationId xmlns:a16="http://schemas.microsoft.com/office/drawing/2014/main" id="{F97BA3FD-5FAC-45F3-95BC-456EE5128348}"/>
              </a:ext>
            </a:extLst>
          </p:cNvPr>
          <p:cNvSpPr/>
          <p:nvPr/>
        </p:nvSpPr>
        <p:spPr>
          <a:xfrm>
            <a:off x="2378051" y="182948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Oval 28">
            <a:extLst>
              <a:ext uri="{FF2B5EF4-FFF2-40B4-BE49-F238E27FC236}">
                <a16:creationId xmlns:a16="http://schemas.microsoft.com/office/drawing/2014/main" id="{D0F69F83-A14D-490A-9D27-C2D74C240450}"/>
              </a:ext>
            </a:extLst>
          </p:cNvPr>
          <p:cNvSpPr/>
          <p:nvPr/>
        </p:nvSpPr>
        <p:spPr>
          <a:xfrm>
            <a:off x="2378050" y="216904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Oval 29">
            <a:extLst>
              <a:ext uri="{FF2B5EF4-FFF2-40B4-BE49-F238E27FC236}">
                <a16:creationId xmlns:a16="http://schemas.microsoft.com/office/drawing/2014/main" id="{833CB750-0E6E-45A5-A459-F8D8D4870EB1}"/>
              </a:ext>
            </a:extLst>
          </p:cNvPr>
          <p:cNvSpPr/>
          <p:nvPr/>
        </p:nvSpPr>
        <p:spPr>
          <a:xfrm>
            <a:off x="2378049" y="250860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Oval 30">
            <a:extLst>
              <a:ext uri="{FF2B5EF4-FFF2-40B4-BE49-F238E27FC236}">
                <a16:creationId xmlns:a16="http://schemas.microsoft.com/office/drawing/2014/main" id="{F53213A5-05B0-4886-9810-A4190FE07CE4}"/>
              </a:ext>
            </a:extLst>
          </p:cNvPr>
          <p:cNvSpPr/>
          <p:nvPr/>
        </p:nvSpPr>
        <p:spPr>
          <a:xfrm>
            <a:off x="2750425" y="81080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Oval 31">
            <a:extLst>
              <a:ext uri="{FF2B5EF4-FFF2-40B4-BE49-F238E27FC236}">
                <a16:creationId xmlns:a16="http://schemas.microsoft.com/office/drawing/2014/main" id="{8CE2A4B6-4563-4661-8A9A-786789E98B7F}"/>
              </a:ext>
            </a:extLst>
          </p:cNvPr>
          <p:cNvSpPr/>
          <p:nvPr/>
        </p:nvSpPr>
        <p:spPr>
          <a:xfrm>
            <a:off x="2750424" y="115036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Oval 32">
            <a:extLst>
              <a:ext uri="{FF2B5EF4-FFF2-40B4-BE49-F238E27FC236}">
                <a16:creationId xmlns:a16="http://schemas.microsoft.com/office/drawing/2014/main" id="{361A0A97-91CF-44D8-AF53-7F5777584F4B}"/>
              </a:ext>
            </a:extLst>
          </p:cNvPr>
          <p:cNvSpPr/>
          <p:nvPr/>
        </p:nvSpPr>
        <p:spPr>
          <a:xfrm>
            <a:off x="2750423" y="148992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Oval 33">
            <a:extLst>
              <a:ext uri="{FF2B5EF4-FFF2-40B4-BE49-F238E27FC236}">
                <a16:creationId xmlns:a16="http://schemas.microsoft.com/office/drawing/2014/main" id="{8EE239F9-4C8A-4002-A506-0E88DF005EB6}"/>
              </a:ext>
            </a:extLst>
          </p:cNvPr>
          <p:cNvSpPr/>
          <p:nvPr/>
        </p:nvSpPr>
        <p:spPr>
          <a:xfrm>
            <a:off x="2750425" y="182948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Oval 34">
            <a:extLst>
              <a:ext uri="{FF2B5EF4-FFF2-40B4-BE49-F238E27FC236}">
                <a16:creationId xmlns:a16="http://schemas.microsoft.com/office/drawing/2014/main" id="{2E8BCF82-A59C-42CD-9799-BCCF5C94EC26}"/>
              </a:ext>
            </a:extLst>
          </p:cNvPr>
          <p:cNvSpPr/>
          <p:nvPr/>
        </p:nvSpPr>
        <p:spPr>
          <a:xfrm>
            <a:off x="2750424" y="216904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Oval 35">
            <a:extLst>
              <a:ext uri="{FF2B5EF4-FFF2-40B4-BE49-F238E27FC236}">
                <a16:creationId xmlns:a16="http://schemas.microsoft.com/office/drawing/2014/main" id="{BB65EA4D-D56A-4E7E-99B6-B86AEF035EF5}"/>
              </a:ext>
            </a:extLst>
          </p:cNvPr>
          <p:cNvSpPr/>
          <p:nvPr/>
        </p:nvSpPr>
        <p:spPr>
          <a:xfrm>
            <a:off x="2750423" y="250860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Oval 36">
            <a:extLst>
              <a:ext uri="{FF2B5EF4-FFF2-40B4-BE49-F238E27FC236}">
                <a16:creationId xmlns:a16="http://schemas.microsoft.com/office/drawing/2014/main" id="{EDF27A7A-68AF-4CEE-BFF1-EF71B7EECAE6}"/>
              </a:ext>
            </a:extLst>
          </p:cNvPr>
          <p:cNvSpPr/>
          <p:nvPr/>
        </p:nvSpPr>
        <p:spPr>
          <a:xfrm>
            <a:off x="3122799" y="81080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Oval 37">
            <a:extLst>
              <a:ext uri="{FF2B5EF4-FFF2-40B4-BE49-F238E27FC236}">
                <a16:creationId xmlns:a16="http://schemas.microsoft.com/office/drawing/2014/main" id="{D8706943-9C24-4649-9BD8-729800B47622}"/>
              </a:ext>
            </a:extLst>
          </p:cNvPr>
          <p:cNvSpPr/>
          <p:nvPr/>
        </p:nvSpPr>
        <p:spPr>
          <a:xfrm>
            <a:off x="3122798" y="115036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Oval 38">
            <a:extLst>
              <a:ext uri="{FF2B5EF4-FFF2-40B4-BE49-F238E27FC236}">
                <a16:creationId xmlns:a16="http://schemas.microsoft.com/office/drawing/2014/main" id="{84DE114A-FDA8-4ED6-95E4-42EE484E753D}"/>
              </a:ext>
            </a:extLst>
          </p:cNvPr>
          <p:cNvSpPr/>
          <p:nvPr/>
        </p:nvSpPr>
        <p:spPr>
          <a:xfrm>
            <a:off x="3122797" y="148992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Oval 39">
            <a:extLst>
              <a:ext uri="{FF2B5EF4-FFF2-40B4-BE49-F238E27FC236}">
                <a16:creationId xmlns:a16="http://schemas.microsoft.com/office/drawing/2014/main" id="{0FBBE589-AC05-4EF9-8DB4-6309ED8ABA42}"/>
              </a:ext>
            </a:extLst>
          </p:cNvPr>
          <p:cNvSpPr/>
          <p:nvPr/>
        </p:nvSpPr>
        <p:spPr>
          <a:xfrm>
            <a:off x="3122799" y="182948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Oval 40">
            <a:extLst>
              <a:ext uri="{FF2B5EF4-FFF2-40B4-BE49-F238E27FC236}">
                <a16:creationId xmlns:a16="http://schemas.microsoft.com/office/drawing/2014/main" id="{1D4CA459-220B-4095-B21B-265DE9C43E7C}"/>
              </a:ext>
            </a:extLst>
          </p:cNvPr>
          <p:cNvSpPr/>
          <p:nvPr/>
        </p:nvSpPr>
        <p:spPr>
          <a:xfrm>
            <a:off x="3122798" y="216904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Oval 41">
            <a:extLst>
              <a:ext uri="{FF2B5EF4-FFF2-40B4-BE49-F238E27FC236}">
                <a16:creationId xmlns:a16="http://schemas.microsoft.com/office/drawing/2014/main" id="{A72DF71C-CB77-4732-9858-6EBE1344A284}"/>
              </a:ext>
            </a:extLst>
          </p:cNvPr>
          <p:cNvSpPr/>
          <p:nvPr/>
        </p:nvSpPr>
        <p:spPr>
          <a:xfrm>
            <a:off x="3122797" y="250860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Oval 42">
            <a:extLst>
              <a:ext uri="{FF2B5EF4-FFF2-40B4-BE49-F238E27FC236}">
                <a16:creationId xmlns:a16="http://schemas.microsoft.com/office/drawing/2014/main" id="{D378027C-C334-4E24-9EE0-4B9394F6F1FE}"/>
              </a:ext>
            </a:extLst>
          </p:cNvPr>
          <p:cNvSpPr/>
          <p:nvPr/>
        </p:nvSpPr>
        <p:spPr>
          <a:xfrm>
            <a:off x="3495173" y="81080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Oval 43">
            <a:extLst>
              <a:ext uri="{FF2B5EF4-FFF2-40B4-BE49-F238E27FC236}">
                <a16:creationId xmlns:a16="http://schemas.microsoft.com/office/drawing/2014/main" id="{72E6F01A-0A9D-49B7-8463-9857F94E7DDE}"/>
              </a:ext>
            </a:extLst>
          </p:cNvPr>
          <p:cNvSpPr/>
          <p:nvPr/>
        </p:nvSpPr>
        <p:spPr>
          <a:xfrm>
            <a:off x="3495172" y="115036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Oval 44">
            <a:extLst>
              <a:ext uri="{FF2B5EF4-FFF2-40B4-BE49-F238E27FC236}">
                <a16:creationId xmlns:a16="http://schemas.microsoft.com/office/drawing/2014/main" id="{768BF85A-9EF8-47E6-BB7E-38B2B0EE3E19}"/>
              </a:ext>
            </a:extLst>
          </p:cNvPr>
          <p:cNvSpPr/>
          <p:nvPr/>
        </p:nvSpPr>
        <p:spPr>
          <a:xfrm>
            <a:off x="3495171" y="148992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Oval 45">
            <a:extLst>
              <a:ext uri="{FF2B5EF4-FFF2-40B4-BE49-F238E27FC236}">
                <a16:creationId xmlns:a16="http://schemas.microsoft.com/office/drawing/2014/main" id="{579B76A5-CBA8-4E43-B00E-834AD85F676B}"/>
              </a:ext>
            </a:extLst>
          </p:cNvPr>
          <p:cNvSpPr/>
          <p:nvPr/>
        </p:nvSpPr>
        <p:spPr>
          <a:xfrm>
            <a:off x="3495173" y="182948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Oval 46">
            <a:extLst>
              <a:ext uri="{FF2B5EF4-FFF2-40B4-BE49-F238E27FC236}">
                <a16:creationId xmlns:a16="http://schemas.microsoft.com/office/drawing/2014/main" id="{1C763D37-D961-4815-998F-2863B412FFC8}"/>
              </a:ext>
            </a:extLst>
          </p:cNvPr>
          <p:cNvSpPr/>
          <p:nvPr/>
        </p:nvSpPr>
        <p:spPr>
          <a:xfrm>
            <a:off x="3495172" y="216904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Oval 47">
            <a:extLst>
              <a:ext uri="{FF2B5EF4-FFF2-40B4-BE49-F238E27FC236}">
                <a16:creationId xmlns:a16="http://schemas.microsoft.com/office/drawing/2014/main" id="{E4431057-A53A-4B73-BE7F-2F39B28F52C8}"/>
              </a:ext>
            </a:extLst>
          </p:cNvPr>
          <p:cNvSpPr/>
          <p:nvPr/>
        </p:nvSpPr>
        <p:spPr>
          <a:xfrm>
            <a:off x="3495171" y="250860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Oval 48">
            <a:extLst>
              <a:ext uri="{FF2B5EF4-FFF2-40B4-BE49-F238E27FC236}">
                <a16:creationId xmlns:a16="http://schemas.microsoft.com/office/drawing/2014/main" id="{4AB7CD6C-F444-41DD-AFC0-9653666432E6}"/>
              </a:ext>
            </a:extLst>
          </p:cNvPr>
          <p:cNvSpPr/>
          <p:nvPr/>
        </p:nvSpPr>
        <p:spPr>
          <a:xfrm>
            <a:off x="3867547" y="81080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Oval 49">
            <a:extLst>
              <a:ext uri="{FF2B5EF4-FFF2-40B4-BE49-F238E27FC236}">
                <a16:creationId xmlns:a16="http://schemas.microsoft.com/office/drawing/2014/main" id="{CCC740FF-A0AC-4B05-BC57-742A3DF59E31}"/>
              </a:ext>
            </a:extLst>
          </p:cNvPr>
          <p:cNvSpPr/>
          <p:nvPr/>
        </p:nvSpPr>
        <p:spPr>
          <a:xfrm>
            <a:off x="3867546" y="115036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Oval 50">
            <a:extLst>
              <a:ext uri="{FF2B5EF4-FFF2-40B4-BE49-F238E27FC236}">
                <a16:creationId xmlns:a16="http://schemas.microsoft.com/office/drawing/2014/main" id="{BA6D3E81-9C84-4619-8F43-1009B4A40820}"/>
              </a:ext>
            </a:extLst>
          </p:cNvPr>
          <p:cNvSpPr/>
          <p:nvPr/>
        </p:nvSpPr>
        <p:spPr>
          <a:xfrm>
            <a:off x="3867545" y="148992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Oval 51">
            <a:extLst>
              <a:ext uri="{FF2B5EF4-FFF2-40B4-BE49-F238E27FC236}">
                <a16:creationId xmlns:a16="http://schemas.microsoft.com/office/drawing/2014/main" id="{388CE9E7-3625-44E6-9387-1676AAA0008E}"/>
              </a:ext>
            </a:extLst>
          </p:cNvPr>
          <p:cNvSpPr/>
          <p:nvPr/>
        </p:nvSpPr>
        <p:spPr>
          <a:xfrm>
            <a:off x="3867547" y="182948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Oval 52">
            <a:extLst>
              <a:ext uri="{FF2B5EF4-FFF2-40B4-BE49-F238E27FC236}">
                <a16:creationId xmlns:a16="http://schemas.microsoft.com/office/drawing/2014/main" id="{C0DFF272-1AA7-4FF4-B928-9AFE15235913}"/>
              </a:ext>
            </a:extLst>
          </p:cNvPr>
          <p:cNvSpPr/>
          <p:nvPr/>
        </p:nvSpPr>
        <p:spPr>
          <a:xfrm>
            <a:off x="3867546" y="216904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Oval 53">
            <a:extLst>
              <a:ext uri="{FF2B5EF4-FFF2-40B4-BE49-F238E27FC236}">
                <a16:creationId xmlns:a16="http://schemas.microsoft.com/office/drawing/2014/main" id="{3EC699A5-5FAA-4F0B-AC15-94AA1F31FFF7}"/>
              </a:ext>
            </a:extLst>
          </p:cNvPr>
          <p:cNvSpPr/>
          <p:nvPr/>
        </p:nvSpPr>
        <p:spPr>
          <a:xfrm>
            <a:off x="3867545" y="250860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Oval 54">
            <a:extLst>
              <a:ext uri="{FF2B5EF4-FFF2-40B4-BE49-F238E27FC236}">
                <a16:creationId xmlns:a16="http://schemas.microsoft.com/office/drawing/2014/main" id="{F800561C-62A5-4A52-AF4D-F1A5F70E66F1}"/>
              </a:ext>
            </a:extLst>
          </p:cNvPr>
          <p:cNvSpPr/>
          <p:nvPr/>
        </p:nvSpPr>
        <p:spPr>
          <a:xfrm>
            <a:off x="4239921" y="81080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Oval 55">
            <a:extLst>
              <a:ext uri="{FF2B5EF4-FFF2-40B4-BE49-F238E27FC236}">
                <a16:creationId xmlns:a16="http://schemas.microsoft.com/office/drawing/2014/main" id="{2ED540B7-517B-4B96-B2E2-120DE0D020ED}"/>
              </a:ext>
            </a:extLst>
          </p:cNvPr>
          <p:cNvSpPr/>
          <p:nvPr/>
        </p:nvSpPr>
        <p:spPr>
          <a:xfrm>
            <a:off x="4239920" y="115036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Oval 56">
            <a:extLst>
              <a:ext uri="{FF2B5EF4-FFF2-40B4-BE49-F238E27FC236}">
                <a16:creationId xmlns:a16="http://schemas.microsoft.com/office/drawing/2014/main" id="{B5A23E41-9F7F-4769-82EA-5FDD5EBB155B}"/>
              </a:ext>
            </a:extLst>
          </p:cNvPr>
          <p:cNvSpPr/>
          <p:nvPr/>
        </p:nvSpPr>
        <p:spPr>
          <a:xfrm>
            <a:off x="4239919" y="148992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Oval 57">
            <a:extLst>
              <a:ext uri="{FF2B5EF4-FFF2-40B4-BE49-F238E27FC236}">
                <a16:creationId xmlns:a16="http://schemas.microsoft.com/office/drawing/2014/main" id="{AC3A44CC-CBB4-46C8-A71B-425A4AA803E3}"/>
              </a:ext>
            </a:extLst>
          </p:cNvPr>
          <p:cNvSpPr/>
          <p:nvPr/>
        </p:nvSpPr>
        <p:spPr>
          <a:xfrm>
            <a:off x="4239921" y="182948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Oval 58">
            <a:extLst>
              <a:ext uri="{FF2B5EF4-FFF2-40B4-BE49-F238E27FC236}">
                <a16:creationId xmlns:a16="http://schemas.microsoft.com/office/drawing/2014/main" id="{174F0327-69C4-45EA-A502-E116BFB6AAEF}"/>
              </a:ext>
            </a:extLst>
          </p:cNvPr>
          <p:cNvSpPr/>
          <p:nvPr/>
        </p:nvSpPr>
        <p:spPr>
          <a:xfrm>
            <a:off x="4239920" y="216904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Oval 59">
            <a:extLst>
              <a:ext uri="{FF2B5EF4-FFF2-40B4-BE49-F238E27FC236}">
                <a16:creationId xmlns:a16="http://schemas.microsoft.com/office/drawing/2014/main" id="{34F0F1CF-C74F-437F-92DF-BA76BBBCFAF4}"/>
              </a:ext>
            </a:extLst>
          </p:cNvPr>
          <p:cNvSpPr/>
          <p:nvPr/>
        </p:nvSpPr>
        <p:spPr>
          <a:xfrm>
            <a:off x="4239919" y="250860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 name="Oval 79">
            <a:extLst>
              <a:ext uri="{FF2B5EF4-FFF2-40B4-BE49-F238E27FC236}">
                <a16:creationId xmlns:a16="http://schemas.microsoft.com/office/drawing/2014/main" id="{6E78C794-ECF1-4DE0-8269-A084232B7344}"/>
              </a:ext>
            </a:extLst>
          </p:cNvPr>
          <p:cNvSpPr/>
          <p:nvPr/>
        </p:nvSpPr>
        <p:spPr>
          <a:xfrm>
            <a:off x="4239919" y="182948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Oval 81">
            <a:extLst>
              <a:ext uri="{FF2B5EF4-FFF2-40B4-BE49-F238E27FC236}">
                <a16:creationId xmlns:a16="http://schemas.microsoft.com/office/drawing/2014/main" id="{9353E2A6-9A81-4D54-873D-D56AF6C22738}"/>
              </a:ext>
            </a:extLst>
          </p:cNvPr>
          <p:cNvSpPr/>
          <p:nvPr/>
        </p:nvSpPr>
        <p:spPr>
          <a:xfrm>
            <a:off x="2567177" y="3429000"/>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3" name="Oval 82">
            <a:extLst>
              <a:ext uri="{FF2B5EF4-FFF2-40B4-BE49-F238E27FC236}">
                <a16:creationId xmlns:a16="http://schemas.microsoft.com/office/drawing/2014/main" id="{D4A016CA-6A4E-4459-AB37-B04AFCD493E0}"/>
              </a:ext>
            </a:extLst>
          </p:cNvPr>
          <p:cNvSpPr/>
          <p:nvPr/>
        </p:nvSpPr>
        <p:spPr>
          <a:xfrm>
            <a:off x="1477472" y="3787528"/>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4" name="Oval 83">
            <a:extLst>
              <a:ext uri="{FF2B5EF4-FFF2-40B4-BE49-F238E27FC236}">
                <a16:creationId xmlns:a16="http://schemas.microsoft.com/office/drawing/2014/main" id="{62A43566-BAD7-4C0E-989F-854355251E14}"/>
              </a:ext>
            </a:extLst>
          </p:cNvPr>
          <p:cNvSpPr/>
          <p:nvPr/>
        </p:nvSpPr>
        <p:spPr>
          <a:xfrm>
            <a:off x="1966359" y="3987456"/>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5" name="Oval 84">
            <a:extLst>
              <a:ext uri="{FF2B5EF4-FFF2-40B4-BE49-F238E27FC236}">
                <a16:creationId xmlns:a16="http://schemas.microsoft.com/office/drawing/2014/main" id="{81D82809-95AD-40BE-8FBF-663EF1007596}"/>
              </a:ext>
            </a:extLst>
          </p:cNvPr>
          <p:cNvSpPr/>
          <p:nvPr/>
        </p:nvSpPr>
        <p:spPr>
          <a:xfrm>
            <a:off x="2871977" y="3733800"/>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Oval 85">
            <a:extLst>
              <a:ext uri="{FF2B5EF4-FFF2-40B4-BE49-F238E27FC236}">
                <a16:creationId xmlns:a16="http://schemas.microsoft.com/office/drawing/2014/main" id="{662CEB3A-EA08-4694-A042-AB6022A0C5EA}"/>
              </a:ext>
            </a:extLst>
          </p:cNvPr>
          <p:cNvSpPr/>
          <p:nvPr/>
        </p:nvSpPr>
        <p:spPr>
          <a:xfrm>
            <a:off x="2132192" y="4694178"/>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7" name="Oval 86">
            <a:extLst>
              <a:ext uri="{FF2B5EF4-FFF2-40B4-BE49-F238E27FC236}">
                <a16:creationId xmlns:a16="http://schemas.microsoft.com/office/drawing/2014/main" id="{CE2376C7-333D-4928-ADA9-FAEEF4C1CD55}"/>
              </a:ext>
            </a:extLst>
          </p:cNvPr>
          <p:cNvSpPr/>
          <p:nvPr/>
        </p:nvSpPr>
        <p:spPr>
          <a:xfrm>
            <a:off x="2284592" y="4846578"/>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8" name="Oval 87">
            <a:extLst>
              <a:ext uri="{FF2B5EF4-FFF2-40B4-BE49-F238E27FC236}">
                <a16:creationId xmlns:a16="http://schemas.microsoft.com/office/drawing/2014/main" id="{034F7F78-383B-400D-A817-FD7C7A83D29A}"/>
              </a:ext>
            </a:extLst>
          </p:cNvPr>
          <p:cNvSpPr/>
          <p:nvPr/>
        </p:nvSpPr>
        <p:spPr>
          <a:xfrm>
            <a:off x="1579469" y="4462700"/>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9" name="Oval 88">
            <a:extLst>
              <a:ext uri="{FF2B5EF4-FFF2-40B4-BE49-F238E27FC236}">
                <a16:creationId xmlns:a16="http://schemas.microsoft.com/office/drawing/2014/main" id="{295B4407-311E-4D9C-983C-8BD9D586F1C7}"/>
              </a:ext>
            </a:extLst>
          </p:cNvPr>
          <p:cNvSpPr/>
          <p:nvPr/>
        </p:nvSpPr>
        <p:spPr>
          <a:xfrm>
            <a:off x="2567177" y="4303584"/>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0" name="Oval 89">
            <a:extLst>
              <a:ext uri="{FF2B5EF4-FFF2-40B4-BE49-F238E27FC236}">
                <a16:creationId xmlns:a16="http://schemas.microsoft.com/office/drawing/2014/main" id="{EC5AFB5C-BE38-4216-969A-85E16AD921E5}"/>
              </a:ext>
            </a:extLst>
          </p:cNvPr>
          <p:cNvSpPr/>
          <p:nvPr/>
        </p:nvSpPr>
        <p:spPr>
          <a:xfrm>
            <a:off x="3017967" y="479557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1" name="Oval 90">
            <a:extLst>
              <a:ext uri="{FF2B5EF4-FFF2-40B4-BE49-F238E27FC236}">
                <a16:creationId xmlns:a16="http://schemas.microsoft.com/office/drawing/2014/main" id="{0A6E9BAB-91D3-47F1-939F-E2FC80616581}"/>
              </a:ext>
            </a:extLst>
          </p:cNvPr>
          <p:cNvSpPr/>
          <p:nvPr/>
        </p:nvSpPr>
        <p:spPr>
          <a:xfrm>
            <a:off x="3044830" y="4411701"/>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2" name="Oval 91">
            <a:extLst>
              <a:ext uri="{FF2B5EF4-FFF2-40B4-BE49-F238E27FC236}">
                <a16:creationId xmlns:a16="http://schemas.microsoft.com/office/drawing/2014/main" id="{087AB43E-4055-440E-B3B0-EA1C6D5831F6}"/>
              </a:ext>
            </a:extLst>
          </p:cNvPr>
          <p:cNvSpPr/>
          <p:nvPr/>
        </p:nvSpPr>
        <p:spPr>
          <a:xfrm>
            <a:off x="3288344" y="3905423"/>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3" name="Oval 92">
            <a:extLst>
              <a:ext uri="{FF2B5EF4-FFF2-40B4-BE49-F238E27FC236}">
                <a16:creationId xmlns:a16="http://schemas.microsoft.com/office/drawing/2014/main" id="{F64708FD-CBD6-498F-A03F-02AAB4557AB9}"/>
              </a:ext>
            </a:extLst>
          </p:cNvPr>
          <p:cNvSpPr/>
          <p:nvPr/>
        </p:nvSpPr>
        <p:spPr>
          <a:xfrm>
            <a:off x="2942833" y="4088376"/>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4" name="Oval 93">
            <a:extLst>
              <a:ext uri="{FF2B5EF4-FFF2-40B4-BE49-F238E27FC236}">
                <a16:creationId xmlns:a16="http://schemas.microsoft.com/office/drawing/2014/main" id="{BA825136-6432-473E-AA37-1E87C44CAF7C}"/>
              </a:ext>
            </a:extLst>
          </p:cNvPr>
          <p:cNvSpPr/>
          <p:nvPr/>
        </p:nvSpPr>
        <p:spPr>
          <a:xfrm>
            <a:off x="2314039" y="388545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5" name="Oval 94">
            <a:extLst>
              <a:ext uri="{FF2B5EF4-FFF2-40B4-BE49-F238E27FC236}">
                <a16:creationId xmlns:a16="http://schemas.microsoft.com/office/drawing/2014/main" id="{BD21072E-2269-4A9E-B36D-51D8FC10BC76}"/>
              </a:ext>
            </a:extLst>
          </p:cNvPr>
          <p:cNvSpPr/>
          <p:nvPr/>
        </p:nvSpPr>
        <p:spPr>
          <a:xfrm>
            <a:off x="2002842" y="3682803"/>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6" name="Oval 95">
            <a:extLst>
              <a:ext uri="{FF2B5EF4-FFF2-40B4-BE49-F238E27FC236}">
                <a16:creationId xmlns:a16="http://schemas.microsoft.com/office/drawing/2014/main" id="{85E0D8E4-23E0-49FB-A547-82271AD8032F}"/>
              </a:ext>
            </a:extLst>
          </p:cNvPr>
          <p:cNvSpPr/>
          <p:nvPr/>
        </p:nvSpPr>
        <p:spPr>
          <a:xfrm>
            <a:off x="1528470" y="3464203"/>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7" name="Oval 96">
            <a:extLst>
              <a:ext uri="{FF2B5EF4-FFF2-40B4-BE49-F238E27FC236}">
                <a16:creationId xmlns:a16="http://schemas.microsoft.com/office/drawing/2014/main" id="{095B5F51-915B-46EA-AE69-022527FE99E3}"/>
              </a:ext>
            </a:extLst>
          </p:cNvPr>
          <p:cNvSpPr/>
          <p:nvPr/>
        </p:nvSpPr>
        <p:spPr>
          <a:xfrm>
            <a:off x="1322859" y="4234986"/>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8" name="Oval 97">
            <a:extLst>
              <a:ext uri="{FF2B5EF4-FFF2-40B4-BE49-F238E27FC236}">
                <a16:creationId xmlns:a16="http://schemas.microsoft.com/office/drawing/2014/main" id="{71C1EF24-F54B-46FD-A1B4-D4A71B67849D}"/>
              </a:ext>
            </a:extLst>
          </p:cNvPr>
          <p:cNvSpPr/>
          <p:nvPr/>
        </p:nvSpPr>
        <p:spPr>
          <a:xfrm rot="1853940">
            <a:off x="3377668" y="4168715"/>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9" name="Oval 98">
            <a:extLst>
              <a:ext uri="{FF2B5EF4-FFF2-40B4-BE49-F238E27FC236}">
                <a16:creationId xmlns:a16="http://schemas.microsoft.com/office/drawing/2014/main" id="{A636B596-67E8-4258-A6AE-75BF808C015B}"/>
              </a:ext>
            </a:extLst>
          </p:cNvPr>
          <p:cNvSpPr/>
          <p:nvPr/>
        </p:nvSpPr>
        <p:spPr>
          <a:xfrm rot="1853940">
            <a:off x="3430177" y="4377747"/>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0" name="Oval 99">
            <a:extLst>
              <a:ext uri="{FF2B5EF4-FFF2-40B4-BE49-F238E27FC236}">
                <a16:creationId xmlns:a16="http://schemas.microsoft.com/office/drawing/2014/main" id="{313A5F3B-421E-4CB4-8185-B9C32FBCAEE4}"/>
              </a:ext>
            </a:extLst>
          </p:cNvPr>
          <p:cNvSpPr/>
          <p:nvPr/>
        </p:nvSpPr>
        <p:spPr>
          <a:xfrm rot="1853940">
            <a:off x="3951497" y="4056933"/>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1" name="Oval 100">
            <a:extLst>
              <a:ext uri="{FF2B5EF4-FFF2-40B4-BE49-F238E27FC236}">
                <a16:creationId xmlns:a16="http://schemas.microsoft.com/office/drawing/2014/main" id="{7B972B1A-DE4B-472E-BA7E-31A4A636202F}"/>
              </a:ext>
            </a:extLst>
          </p:cNvPr>
          <p:cNvSpPr/>
          <p:nvPr/>
        </p:nvSpPr>
        <p:spPr>
          <a:xfrm rot="1853940">
            <a:off x="4085656" y="4710594"/>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2" name="Oval 101">
            <a:extLst>
              <a:ext uri="{FF2B5EF4-FFF2-40B4-BE49-F238E27FC236}">
                <a16:creationId xmlns:a16="http://schemas.microsoft.com/office/drawing/2014/main" id="{F69BE094-7509-4F9E-84AD-7F24EEA5F510}"/>
              </a:ext>
            </a:extLst>
          </p:cNvPr>
          <p:cNvSpPr/>
          <p:nvPr/>
        </p:nvSpPr>
        <p:spPr>
          <a:xfrm rot="1853940">
            <a:off x="4305838" y="4394993"/>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5" name="Oval 104">
            <a:extLst>
              <a:ext uri="{FF2B5EF4-FFF2-40B4-BE49-F238E27FC236}">
                <a16:creationId xmlns:a16="http://schemas.microsoft.com/office/drawing/2014/main" id="{C503252B-31E0-4EA4-8342-2D54F6F3744E}"/>
              </a:ext>
            </a:extLst>
          </p:cNvPr>
          <p:cNvSpPr/>
          <p:nvPr/>
        </p:nvSpPr>
        <p:spPr>
          <a:xfrm rot="1853940">
            <a:off x="3949004" y="3568158"/>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3" name="Oval 112">
            <a:extLst>
              <a:ext uri="{FF2B5EF4-FFF2-40B4-BE49-F238E27FC236}">
                <a16:creationId xmlns:a16="http://schemas.microsoft.com/office/drawing/2014/main" id="{F5F08CB5-1209-43F2-8229-1A186C4CCC9A}"/>
              </a:ext>
            </a:extLst>
          </p:cNvPr>
          <p:cNvSpPr/>
          <p:nvPr/>
        </p:nvSpPr>
        <p:spPr>
          <a:xfrm rot="6924082">
            <a:off x="4344527" y="4592478"/>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3" name="Group 122">
            <a:extLst>
              <a:ext uri="{FF2B5EF4-FFF2-40B4-BE49-F238E27FC236}">
                <a16:creationId xmlns:a16="http://schemas.microsoft.com/office/drawing/2014/main" id="{6F80173D-E4BD-4250-B45A-2A8B80AC1B10}"/>
              </a:ext>
            </a:extLst>
          </p:cNvPr>
          <p:cNvGrpSpPr/>
          <p:nvPr/>
        </p:nvGrpSpPr>
        <p:grpSpPr>
          <a:xfrm rot="18214012">
            <a:off x="3121353" y="4375020"/>
            <a:ext cx="1181517" cy="536912"/>
            <a:chOff x="4413595" y="4101185"/>
            <a:chExt cx="1181517" cy="536912"/>
          </a:xfrm>
        </p:grpSpPr>
        <p:sp>
          <p:nvSpPr>
            <p:cNvPr id="118" name="Oval 117">
              <a:extLst>
                <a:ext uri="{FF2B5EF4-FFF2-40B4-BE49-F238E27FC236}">
                  <a16:creationId xmlns:a16="http://schemas.microsoft.com/office/drawing/2014/main" id="{4EFAB18D-9752-4954-B4C1-5DE34622FF5A}"/>
                </a:ext>
              </a:extLst>
            </p:cNvPr>
            <p:cNvSpPr/>
            <p:nvPr/>
          </p:nvSpPr>
          <p:spPr>
            <a:xfrm rot="13499397">
              <a:off x="4413595" y="4101185"/>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9" name="Oval 118">
              <a:extLst>
                <a:ext uri="{FF2B5EF4-FFF2-40B4-BE49-F238E27FC236}">
                  <a16:creationId xmlns:a16="http://schemas.microsoft.com/office/drawing/2014/main" id="{DC5B4935-63C3-45BA-B3D6-142C0919CFC2}"/>
                </a:ext>
              </a:extLst>
            </p:cNvPr>
            <p:cNvSpPr/>
            <p:nvPr/>
          </p:nvSpPr>
          <p:spPr>
            <a:xfrm rot="13499397">
              <a:off x="4829962" y="4272808"/>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0" name="Oval 119">
              <a:extLst>
                <a:ext uri="{FF2B5EF4-FFF2-40B4-BE49-F238E27FC236}">
                  <a16:creationId xmlns:a16="http://schemas.microsoft.com/office/drawing/2014/main" id="{7E8FCEA3-18C1-425E-8200-D2EED2A2D988}"/>
                </a:ext>
              </a:extLst>
            </p:cNvPr>
            <p:cNvSpPr/>
            <p:nvPr/>
          </p:nvSpPr>
          <p:spPr>
            <a:xfrm rot="13499397">
              <a:off x="4484451" y="4455761"/>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1" name="Oval 120">
              <a:extLst>
                <a:ext uri="{FF2B5EF4-FFF2-40B4-BE49-F238E27FC236}">
                  <a16:creationId xmlns:a16="http://schemas.microsoft.com/office/drawing/2014/main" id="{EB052AE2-769A-4451-96E1-227BF1CC93A0}"/>
                </a:ext>
              </a:extLst>
            </p:cNvPr>
            <p:cNvSpPr/>
            <p:nvPr/>
          </p:nvSpPr>
          <p:spPr>
            <a:xfrm rot="15353337">
              <a:off x="4919286" y="4536100"/>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2" name="Oval 121">
              <a:extLst>
                <a:ext uri="{FF2B5EF4-FFF2-40B4-BE49-F238E27FC236}">
                  <a16:creationId xmlns:a16="http://schemas.microsoft.com/office/drawing/2014/main" id="{F41FFAC9-FF69-4C21-973C-3FA37DC8ECC8}"/>
                </a:ext>
              </a:extLst>
            </p:cNvPr>
            <p:cNvSpPr/>
            <p:nvPr/>
          </p:nvSpPr>
          <p:spPr>
            <a:xfrm rot="15353337">
              <a:off x="5493115" y="4424318"/>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30" name="Group 129">
            <a:extLst>
              <a:ext uri="{FF2B5EF4-FFF2-40B4-BE49-F238E27FC236}">
                <a16:creationId xmlns:a16="http://schemas.microsoft.com/office/drawing/2014/main" id="{AEF44CFF-9669-4FE0-83F2-F8B885F8EC68}"/>
              </a:ext>
            </a:extLst>
          </p:cNvPr>
          <p:cNvGrpSpPr/>
          <p:nvPr/>
        </p:nvGrpSpPr>
        <p:grpSpPr>
          <a:xfrm rot="19351072">
            <a:off x="1256276" y="4337197"/>
            <a:ext cx="938564" cy="625250"/>
            <a:chOff x="1629872" y="3616603"/>
            <a:chExt cx="938564" cy="625250"/>
          </a:xfrm>
        </p:grpSpPr>
        <p:sp>
          <p:nvSpPr>
            <p:cNvPr id="131" name="Oval 130">
              <a:extLst>
                <a:ext uri="{FF2B5EF4-FFF2-40B4-BE49-F238E27FC236}">
                  <a16:creationId xmlns:a16="http://schemas.microsoft.com/office/drawing/2014/main" id="{6D55352D-C110-4F27-92B3-F983338A9370}"/>
                </a:ext>
              </a:extLst>
            </p:cNvPr>
            <p:cNvSpPr/>
            <p:nvPr/>
          </p:nvSpPr>
          <p:spPr>
            <a:xfrm>
              <a:off x="1629872" y="3939928"/>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2" name="Oval 131">
              <a:extLst>
                <a:ext uri="{FF2B5EF4-FFF2-40B4-BE49-F238E27FC236}">
                  <a16:creationId xmlns:a16="http://schemas.microsoft.com/office/drawing/2014/main" id="{BB28AE27-1966-40FA-8F2A-1D220D7CB8B8}"/>
                </a:ext>
              </a:extLst>
            </p:cNvPr>
            <p:cNvSpPr/>
            <p:nvPr/>
          </p:nvSpPr>
          <p:spPr>
            <a:xfrm>
              <a:off x="2118759" y="4139856"/>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3" name="Oval 132">
              <a:extLst>
                <a:ext uri="{FF2B5EF4-FFF2-40B4-BE49-F238E27FC236}">
                  <a16:creationId xmlns:a16="http://schemas.microsoft.com/office/drawing/2014/main" id="{D842FF10-9102-49D1-A0AB-1634C16F5378}"/>
                </a:ext>
              </a:extLst>
            </p:cNvPr>
            <p:cNvSpPr/>
            <p:nvPr/>
          </p:nvSpPr>
          <p:spPr>
            <a:xfrm>
              <a:off x="2466439" y="403785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4" name="Oval 133">
              <a:extLst>
                <a:ext uri="{FF2B5EF4-FFF2-40B4-BE49-F238E27FC236}">
                  <a16:creationId xmlns:a16="http://schemas.microsoft.com/office/drawing/2014/main" id="{775B10F1-FD01-4E11-AAAC-0FDAE3722A74}"/>
                </a:ext>
              </a:extLst>
            </p:cNvPr>
            <p:cNvSpPr/>
            <p:nvPr/>
          </p:nvSpPr>
          <p:spPr>
            <a:xfrm>
              <a:off x="2155242" y="3835203"/>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5" name="Oval 134">
              <a:extLst>
                <a:ext uri="{FF2B5EF4-FFF2-40B4-BE49-F238E27FC236}">
                  <a16:creationId xmlns:a16="http://schemas.microsoft.com/office/drawing/2014/main" id="{525ACB8F-5D7B-4A11-8C0F-235E3FFC722A}"/>
                </a:ext>
              </a:extLst>
            </p:cNvPr>
            <p:cNvSpPr/>
            <p:nvPr/>
          </p:nvSpPr>
          <p:spPr>
            <a:xfrm>
              <a:off x="1680870" y="3616603"/>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36" name="Group 135">
            <a:extLst>
              <a:ext uri="{FF2B5EF4-FFF2-40B4-BE49-F238E27FC236}">
                <a16:creationId xmlns:a16="http://schemas.microsoft.com/office/drawing/2014/main" id="{69B73440-4818-426F-9033-9BFAB2B258D3}"/>
              </a:ext>
            </a:extLst>
          </p:cNvPr>
          <p:cNvGrpSpPr/>
          <p:nvPr/>
        </p:nvGrpSpPr>
        <p:grpSpPr>
          <a:xfrm rot="19351072">
            <a:off x="3194364" y="3195654"/>
            <a:ext cx="938564" cy="625250"/>
            <a:chOff x="1629872" y="3616603"/>
            <a:chExt cx="938564" cy="625250"/>
          </a:xfrm>
        </p:grpSpPr>
        <p:sp>
          <p:nvSpPr>
            <p:cNvPr id="137" name="Oval 136">
              <a:extLst>
                <a:ext uri="{FF2B5EF4-FFF2-40B4-BE49-F238E27FC236}">
                  <a16:creationId xmlns:a16="http://schemas.microsoft.com/office/drawing/2014/main" id="{324D75C6-C060-4605-81B6-F0AF773320F5}"/>
                </a:ext>
              </a:extLst>
            </p:cNvPr>
            <p:cNvSpPr/>
            <p:nvPr/>
          </p:nvSpPr>
          <p:spPr>
            <a:xfrm>
              <a:off x="1629872" y="3939928"/>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8" name="Oval 137">
              <a:extLst>
                <a:ext uri="{FF2B5EF4-FFF2-40B4-BE49-F238E27FC236}">
                  <a16:creationId xmlns:a16="http://schemas.microsoft.com/office/drawing/2014/main" id="{06237BB5-0467-48A2-95A6-D326AD080957}"/>
                </a:ext>
              </a:extLst>
            </p:cNvPr>
            <p:cNvSpPr/>
            <p:nvPr/>
          </p:nvSpPr>
          <p:spPr>
            <a:xfrm>
              <a:off x="2118759" y="4139856"/>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9" name="Oval 138">
              <a:extLst>
                <a:ext uri="{FF2B5EF4-FFF2-40B4-BE49-F238E27FC236}">
                  <a16:creationId xmlns:a16="http://schemas.microsoft.com/office/drawing/2014/main" id="{DE179AA2-7A63-49AB-BCBA-0C334069BF62}"/>
                </a:ext>
              </a:extLst>
            </p:cNvPr>
            <p:cNvSpPr/>
            <p:nvPr/>
          </p:nvSpPr>
          <p:spPr>
            <a:xfrm>
              <a:off x="2466439" y="403785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0" name="Oval 139">
              <a:extLst>
                <a:ext uri="{FF2B5EF4-FFF2-40B4-BE49-F238E27FC236}">
                  <a16:creationId xmlns:a16="http://schemas.microsoft.com/office/drawing/2014/main" id="{CEDC6769-AE7F-4B2E-8B64-D79BD353BA80}"/>
                </a:ext>
              </a:extLst>
            </p:cNvPr>
            <p:cNvSpPr/>
            <p:nvPr/>
          </p:nvSpPr>
          <p:spPr>
            <a:xfrm>
              <a:off x="2155242" y="3835203"/>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1" name="Oval 140">
              <a:extLst>
                <a:ext uri="{FF2B5EF4-FFF2-40B4-BE49-F238E27FC236}">
                  <a16:creationId xmlns:a16="http://schemas.microsoft.com/office/drawing/2014/main" id="{63153698-9FA4-4C98-B5AA-6F764422CD77}"/>
                </a:ext>
              </a:extLst>
            </p:cNvPr>
            <p:cNvSpPr/>
            <p:nvPr/>
          </p:nvSpPr>
          <p:spPr>
            <a:xfrm>
              <a:off x="1680870" y="3616603"/>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143" name="Straight Arrow Connector 142">
            <a:extLst>
              <a:ext uri="{FF2B5EF4-FFF2-40B4-BE49-F238E27FC236}">
                <a16:creationId xmlns:a16="http://schemas.microsoft.com/office/drawing/2014/main" id="{A34C7324-9FAA-4560-9BAD-63E60857C576}"/>
              </a:ext>
            </a:extLst>
          </p:cNvPr>
          <p:cNvCxnSpPr>
            <a:cxnSpLocks/>
            <a:stCxn id="23" idx="0"/>
            <a:endCxn id="20" idx="0"/>
          </p:cNvCxnSpPr>
          <p:nvPr/>
        </p:nvCxnSpPr>
        <p:spPr>
          <a:xfrm flipV="1">
            <a:off x="2056675" y="1150369"/>
            <a:ext cx="0" cy="1018680"/>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6" name="Straight Arrow Connector 145">
            <a:extLst>
              <a:ext uri="{FF2B5EF4-FFF2-40B4-BE49-F238E27FC236}">
                <a16:creationId xmlns:a16="http://schemas.microsoft.com/office/drawing/2014/main" id="{C776B5AF-0B11-4B20-970C-6369E1AFAB86}"/>
              </a:ext>
            </a:extLst>
          </p:cNvPr>
          <p:cNvCxnSpPr>
            <a:cxnSpLocks/>
            <a:stCxn id="23" idx="6"/>
            <a:endCxn id="47" idx="2"/>
          </p:cNvCxnSpPr>
          <p:nvPr/>
        </p:nvCxnSpPr>
        <p:spPr>
          <a:xfrm>
            <a:off x="2107673" y="2220048"/>
            <a:ext cx="1387499" cy="0"/>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0" name="Straight Arrow Connector 149">
            <a:extLst>
              <a:ext uri="{FF2B5EF4-FFF2-40B4-BE49-F238E27FC236}">
                <a16:creationId xmlns:a16="http://schemas.microsoft.com/office/drawing/2014/main" id="{7B6F34DC-78D4-4282-BD3E-D34E5DBC6353}"/>
              </a:ext>
            </a:extLst>
          </p:cNvPr>
          <p:cNvCxnSpPr>
            <a:cxnSpLocks/>
            <a:endCxn id="120" idx="5"/>
          </p:cNvCxnSpPr>
          <p:nvPr/>
        </p:nvCxnSpPr>
        <p:spPr>
          <a:xfrm>
            <a:off x="1635935" y="4533717"/>
            <a:ext cx="1888668" cy="548093"/>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2" name="Straight Arrow Connector 151">
            <a:extLst>
              <a:ext uri="{FF2B5EF4-FFF2-40B4-BE49-F238E27FC236}">
                <a16:creationId xmlns:a16="http://schemas.microsoft.com/office/drawing/2014/main" id="{CAE6174F-275D-4129-BEBC-A4A07DED52E4}"/>
              </a:ext>
            </a:extLst>
          </p:cNvPr>
          <p:cNvCxnSpPr>
            <a:cxnSpLocks/>
            <a:endCxn id="50" idx="3"/>
          </p:cNvCxnSpPr>
          <p:nvPr/>
        </p:nvCxnSpPr>
        <p:spPr>
          <a:xfrm flipV="1">
            <a:off x="2087040" y="1237429"/>
            <a:ext cx="1795443" cy="956848"/>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5" name="Straight Arrow Connector 154">
            <a:extLst>
              <a:ext uri="{FF2B5EF4-FFF2-40B4-BE49-F238E27FC236}">
                <a16:creationId xmlns:a16="http://schemas.microsoft.com/office/drawing/2014/main" id="{CAB7B193-322A-4A1C-83AD-20E16A8538F4}"/>
              </a:ext>
            </a:extLst>
          </p:cNvPr>
          <p:cNvCxnSpPr>
            <a:cxnSpLocks/>
            <a:endCxn id="96" idx="4"/>
          </p:cNvCxnSpPr>
          <p:nvPr/>
        </p:nvCxnSpPr>
        <p:spPr>
          <a:xfrm flipH="1" flipV="1">
            <a:off x="1579469" y="3566200"/>
            <a:ext cx="38032" cy="929722"/>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7" name="Straight Arrow Connector 156">
            <a:extLst>
              <a:ext uri="{FF2B5EF4-FFF2-40B4-BE49-F238E27FC236}">
                <a16:creationId xmlns:a16="http://schemas.microsoft.com/office/drawing/2014/main" id="{5B023371-761C-4904-B314-CEBF89E8486F}"/>
              </a:ext>
            </a:extLst>
          </p:cNvPr>
          <p:cNvCxnSpPr>
            <a:cxnSpLocks/>
            <a:endCxn id="139" idx="2"/>
          </p:cNvCxnSpPr>
          <p:nvPr/>
        </p:nvCxnSpPr>
        <p:spPr>
          <a:xfrm flipV="1">
            <a:off x="1648906" y="3411454"/>
            <a:ext cx="2403333" cy="1093712"/>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6" name="Rectangle 165">
            <a:extLst>
              <a:ext uri="{FF2B5EF4-FFF2-40B4-BE49-F238E27FC236}">
                <a16:creationId xmlns:a16="http://schemas.microsoft.com/office/drawing/2014/main" id="{27C21959-8B9F-484D-B79E-94CF619CD6EC}"/>
              </a:ext>
            </a:extLst>
          </p:cNvPr>
          <p:cNvSpPr/>
          <p:nvPr/>
        </p:nvSpPr>
        <p:spPr>
          <a:xfrm>
            <a:off x="1051742" y="656620"/>
            <a:ext cx="3516558" cy="2110113"/>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Rectangle 166">
            <a:extLst>
              <a:ext uri="{FF2B5EF4-FFF2-40B4-BE49-F238E27FC236}">
                <a16:creationId xmlns:a16="http://schemas.microsoft.com/office/drawing/2014/main" id="{3BB9112B-15E5-404A-ADBC-0097D7049672}"/>
              </a:ext>
            </a:extLst>
          </p:cNvPr>
          <p:cNvSpPr/>
          <p:nvPr/>
        </p:nvSpPr>
        <p:spPr>
          <a:xfrm>
            <a:off x="1054608" y="3164656"/>
            <a:ext cx="3516558" cy="2110113"/>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9591320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B6CDD42E-D918-4AB7-A57A-DDA3A46FAECD}"/>
              </a:ext>
            </a:extLst>
          </p:cNvPr>
          <p:cNvGrpSpPr/>
          <p:nvPr/>
        </p:nvGrpSpPr>
        <p:grpSpPr>
          <a:xfrm>
            <a:off x="5641789" y="591670"/>
            <a:ext cx="4912650" cy="4912650"/>
            <a:chOff x="4703483" y="310768"/>
            <a:chExt cx="6400800" cy="6400800"/>
          </a:xfrm>
        </p:grpSpPr>
        <p:cxnSp>
          <p:nvCxnSpPr>
            <p:cNvPr id="6" name="Straight Arrow Connector 5">
              <a:extLst>
                <a:ext uri="{FF2B5EF4-FFF2-40B4-BE49-F238E27FC236}">
                  <a16:creationId xmlns:a16="http://schemas.microsoft.com/office/drawing/2014/main" id="{7781D4D5-4F32-40A0-88CC-01F5F090FA84}"/>
                </a:ext>
              </a:extLst>
            </p:cNvPr>
            <p:cNvCxnSpPr>
              <a:cxnSpLocks/>
            </p:cNvCxnSpPr>
            <p:nvPr/>
          </p:nvCxnSpPr>
          <p:spPr>
            <a:xfrm>
              <a:off x="4703483" y="6711568"/>
              <a:ext cx="6400800" cy="0"/>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93158E70-B466-4EA7-8BE2-820D81A70C65}"/>
                </a:ext>
              </a:extLst>
            </p:cNvPr>
            <p:cNvCxnSpPr>
              <a:cxnSpLocks/>
            </p:cNvCxnSpPr>
            <p:nvPr/>
          </p:nvCxnSpPr>
          <p:spPr>
            <a:xfrm flipV="1">
              <a:off x="4703483" y="310768"/>
              <a:ext cx="0" cy="6400800"/>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F6C2F67A-776B-4564-B969-2B3B61C3C930}"/>
                </a:ext>
              </a:extLst>
            </p:cNvPr>
            <p:cNvCxnSpPr>
              <a:cxnSpLocks/>
            </p:cNvCxnSpPr>
            <p:nvPr/>
          </p:nvCxnSpPr>
          <p:spPr>
            <a:xfrm flipV="1">
              <a:off x="4703483" y="2474259"/>
              <a:ext cx="6227482" cy="4237309"/>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8" name="Straight Connector 17">
            <a:extLst>
              <a:ext uri="{FF2B5EF4-FFF2-40B4-BE49-F238E27FC236}">
                <a16:creationId xmlns:a16="http://schemas.microsoft.com/office/drawing/2014/main" id="{8EBB7FDE-5209-4C0A-AB4B-79C3FD2B8591}"/>
              </a:ext>
            </a:extLst>
          </p:cNvPr>
          <p:cNvCxnSpPr>
            <a:cxnSpLocks/>
          </p:cNvCxnSpPr>
          <p:nvPr/>
        </p:nvCxnSpPr>
        <p:spPr>
          <a:xfrm flipV="1">
            <a:off x="7459626" y="1276643"/>
            <a:ext cx="2332104" cy="1564714"/>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0A7FC827-0502-4506-B555-38E81C03170E}"/>
              </a:ext>
            </a:extLst>
          </p:cNvPr>
          <p:cNvCxnSpPr>
            <a:cxnSpLocks/>
          </p:cNvCxnSpPr>
          <p:nvPr/>
        </p:nvCxnSpPr>
        <p:spPr>
          <a:xfrm flipV="1">
            <a:off x="8749927" y="3298029"/>
            <a:ext cx="2259036" cy="1507533"/>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7A3104A-2FE4-45A3-BC7B-4A67D7726D07}"/>
              </a:ext>
            </a:extLst>
          </p:cNvPr>
          <p:cNvCxnSpPr>
            <a:cxnSpLocks/>
          </p:cNvCxnSpPr>
          <p:nvPr/>
        </p:nvCxnSpPr>
        <p:spPr>
          <a:xfrm flipV="1">
            <a:off x="5652020" y="2841357"/>
            <a:ext cx="1807606" cy="2614046"/>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22C4F56E-2A99-4F46-AA69-AE2619DA0963}"/>
              </a:ext>
            </a:extLst>
          </p:cNvPr>
          <p:cNvCxnSpPr>
            <a:cxnSpLocks/>
          </p:cNvCxnSpPr>
          <p:nvPr/>
        </p:nvCxnSpPr>
        <p:spPr>
          <a:xfrm flipV="1">
            <a:off x="5687878" y="4805562"/>
            <a:ext cx="3062049" cy="698758"/>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7CFB1E36-2720-4604-86FE-6280F5081B96}"/>
              </a:ext>
            </a:extLst>
          </p:cNvPr>
          <p:cNvCxnSpPr>
            <a:cxnSpLocks/>
          </p:cNvCxnSpPr>
          <p:nvPr/>
        </p:nvCxnSpPr>
        <p:spPr>
          <a:xfrm>
            <a:off x="7646115" y="2721626"/>
            <a:ext cx="1317449" cy="1935465"/>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B44E9A4A-7AE8-4229-93B8-27D5F6BF7FEB}"/>
              </a:ext>
            </a:extLst>
          </p:cNvPr>
          <p:cNvCxnSpPr>
            <a:cxnSpLocks/>
          </p:cNvCxnSpPr>
          <p:nvPr/>
        </p:nvCxnSpPr>
        <p:spPr>
          <a:xfrm>
            <a:off x="6583405" y="4117188"/>
            <a:ext cx="695632" cy="1021953"/>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32027644-0D4D-43A2-990A-ED23DE33A203}"/>
              </a:ext>
            </a:extLst>
          </p:cNvPr>
          <p:cNvCxnSpPr>
            <a:cxnSpLocks/>
          </p:cNvCxnSpPr>
          <p:nvPr/>
        </p:nvCxnSpPr>
        <p:spPr>
          <a:xfrm>
            <a:off x="9078772" y="1766340"/>
            <a:ext cx="1320537" cy="1940002"/>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691D9EA0-384F-403D-9238-5C8D3436D120}"/>
              </a:ext>
            </a:extLst>
          </p:cNvPr>
          <p:cNvCxnSpPr>
            <a:cxnSpLocks/>
          </p:cNvCxnSpPr>
          <p:nvPr/>
        </p:nvCxnSpPr>
        <p:spPr>
          <a:xfrm>
            <a:off x="7426868" y="2989827"/>
            <a:ext cx="1235949" cy="1815734"/>
          </a:xfrm>
          <a:prstGeom prst="line">
            <a:avLst/>
          </a:prstGeom>
          <a:ln w="2222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C894726A-6228-49BB-92E5-6ACD735C0E48}"/>
              </a:ext>
            </a:extLst>
          </p:cNvPr>
          <p:cNvCxnSpPr>
            <a:cxnSpLocks/>
          </p:cNvCxnSpPr>
          <p:nvPr/>
        </p:nvCxnSpPr>
        <p:spPr>
          <a:xfrm>
            <a:off x="7903800" y="2568007"/>
            <a:ext cx="1276182" cy="1874840"/>
          </a:xfrm>
          <a:prstGeom prst="line">
            <a:avLst/>
          </a:prstGeom>
          <a:ln w="2222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63B5545F-B481-48D3-98D9-5AE412222360}"/>
              </a:ext>
            </a:extLst>
          </p:cNvPr>
          <p:cNvCxnSpPr>
            <a:cxnSpLocks/>
          </p:cNvCxnSpPr>
          <p:nvPr/>
        </p:nvCxnSpPr>
        <p:spPr>
          <a:xfrm>
            <a:off x="8862354" y="1973900"/>
            <a:ext cx="1276182" cy="1874840"/>
          </a:xfrm>
          <a:prstGeom prst="line">
            <a:avLst/>
          </a:prstGeom>
          <a:ln w="2222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AA10EB7A-7598-491A-840C-64915EB6C96E}"/>
              </a:ext>
            </a:extLst>
          </p:cNvPr>
          <p:cNvCxnSpPr>
            <a:cxnSpLocks/>
          </p:cNvCxnSpPr>
          <p:nvPr/>
        </p:nvCxnSpPr>
        <p:spPr>
          <a:xfrm>
            <a:off x="9344817" y="1638896"/>
            <a:ext cx="1276182" cy="1874840"/>
          </a:xfrm>
          <a:prstGeom prst="line">
            <a:avLst/>
          </a:prstGeom>
          <a:ln w="2222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8E3B6C64-8C52-41A1-8E6E-B265AF16F9C1}"/>
              </a:ext>
            </a:extLst>
          </p:cNvPr>
          <p:cNvCxnSpPr>
            <a:cxnSpLocks/>
          </p:cNvCxnSpPr>
          <p:nvPr/>
        </p:nvCxnSpPr>
        <p:spPr>
          <a:xfrm>
            <a:off x="6784708" y="3848740"/>
            <a:ext cx="807603" cy="1186450"/>
          </a:xfrm>
          <a:prstGeom prst="line">
            <a:avLst/>
          </a:prstGeom>
          <a:ln w="2222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C0B67191-893D-4BFD-8969-0882A00DC5FD}"/>
              </a:ext>
            </a:extLst>
          </p:cNvPr>
          <p:cNvCxnSpPr>
            <a:cxnSpLocks/>
          </p:cNvCxnSpPr>
          <p:nvPr/>
        </p:nvCxnSpPr>
        <p:spPr>
          <a:xfrm>
            <a:off x="6404681" y="4392866"/>
            <a:ext cx="525141" cy="771485"/>
          </a:xfrm>
          <a:prstGeom prst="line">
            <a:avLst/>
          </a:prstGeom>
          <a:ln w="2222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E900FE44-453A-4D69-A8A3-46506E6FAB0B}"/>
              </a:ext>
            </a:extLst>
          </p:cNvPr>
          <p:cNvCxnSpPr>
            <a:cxnSpLocks/>
          </p:cNvCxnSpPr>
          <p:nvPr/>
        </p:nvCxnSpPr>
        <p:spPr>
          <a:xfrm flipV="1">
            <a:off x="7260043" y="2412339"/>
            <a:ext cx="555439" cy="369198"/>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0980FF28-F299-42DF-8B63-F8B79544F080}"/>
              </a:ext>
            </a:extLst>
          </p:cNvPr>
          <p:cNvSpPr txBox="1"/>
          <p:nvPr/>
        </p:nvSpPr>
        <p:spPr>
          <a:xfrm rot="19626388">
            <a:off x="6614272" y="2163726"/>
            <a:ext cx="1572479" cy="369332"/>
          </a:xfrm>
          <a:prstGeom prst="rect">
            <a:avLst/>
          </a:prstGeom>
          <a:noFill/>
        </p:spPr>
        <p:txBody>
          <a:bodyPr wrap="square" rtlCol="0">
            <a:spAutoFit/>
          </a:bodyPr>
          <a:lstStyle/>
          <a:p>
            <a:r>
              <a:rPr lang="en-US" dirty="0"/>
              <a:t>Lag Tolerance</a:t>
            </a:r>
          </a:p>
        </p:txBody>
      </p:sp>
      <p:sp>
        <p:nvSpPr>
          <p:cNvPr id="88" name="TextBox 87">
            <a:extLst>
              <a:ext uri="{FF2B5EF4-FFF2-40B4-BE49-F238E27FC236}">
                <a16:creationId xmlns:a16="http://schemas.microsoft.com/office/drawing/2014/main" id="{E955AB59-44A6-4BB6-B25C-2AD2B39665EF}"/>
              </a:ext>
            </a:extLst>
          </p:cNvPr>
          <p:cNvSpPr txBox="1"/>
          <p:nvPr/>
        </p:nvSpPr>
        <p:spPr>
          <a:xfrm rot="19626388">
            <a:off x="9423287" y="2536960"/>
            <a:ext cx="668552" cy="369332"/>
          </a:xfrm>
          <a:prstGeom prst="rect">
            <a:avLst/>
          </a:prstGeom>
          <a:solidFill>
            <a:schemeClr val="bg1"/>
          </a:solidFill>
        </p:spPr>
        <p:txBody>
          <a:bodyPr wrap="square" rtlCol="0">
            <a:spAutoFit/>
          </a:bodyPr>
          <a:lstStyle/>
          <a:p>
            <a:r>
              <a:rPr lang="en-US" dirty="0"/>
              <a:t>Lag 3</a:t>
            </a:r>
          </a:p>
        </p:txBody>
      </p:sp>
      <p:sp>
        <p:nvSpPr>
          <p:cNvPr id="90" name="TextBox 89">
            <a:extLst>
              <a:ext uri="{FF2B5EF4-FFF2-40B4-BE49-F238E27FC236}">
                <a16:creationId xmlns:a16="http://schemas.microsoft.com/office/drawing/2014/main" id="{9E0A7361-95A7-4929-95C5-186768C31ED0}"/>
              </a:ext>
            </a:extLst>
          </p:cNvPr>
          <p:cNvSpPr txBox="1"/>
          <p:nvPr/>
        </p:nvSpPr>
        <p:spPr>
          <a:xfrm rot="19626388">
            <a:off x="7958620" y="3521676"/>
            <a:ext cx="668552" cy="369332"/>
          </a:xfrm>
          <a:prstGeom prst="rect">
            <a:avLst/>
          </a:prstGeom>
          <a:solidFill>
            <a:schemeClr val="bg1"/>
          </a:solidFill>
        </p:spPr>
        <p:txBody>
          <a:bodyPr wrap="square" rtlCol="0">
            <a:spAutoFit/>
          </a:bodyPr>
          <a:lstStyle/>
          <a:p>
            <a:r>
              <a:rPr lang="en-US" dirty="0"/>
              <a:t>Lag 2</a:t>
            </a:r>
          </a:p>
        </p:txBody>
      </p:sp>
      <p:sp>
        <p:nvSpPr>
          <p:cNvPr id="91" name="TextBox 90">
            <a:extLst>
              <a:ext uri="{FF2B5EF4-FFF2-40B4-BE49-F238E27FC236}">
                <a16:creationId xmlns:a16="http://schemas.microsoft.com/office/drawing/2014/main" id="{8E15D34F-9A0B-4C71-9424-1BD20CF5E265}"/>
              </a:ext>
            </a:extLst>
          </p:cNvPr>
          <p:cNvSpPr txBox="1"/>
          <p:nvPr/>
        </p:nvSpPr>
        <p:spPr>
          <a:xfrm rot="19626388">
            <a:off x="6605776" y="4448708"/>
            <a:ext cx="668552" cy="369332"/>
          </a:xfrm>
          <a:prstGeom prst="rect">
            <a:avLst/>
          </a:prstGeom>
          <a:solidFill>
            <a:schemeClr val="bg1"/>
          </a:solidFill>
        </p:spPr>
        <p:txBody>
          <a:bodyPr wrap="square" rtlCol="0">
            <a:spAutoFit/>
          </a:bodyPr>
          <a:lstStyle/>
          <a:p>
            <a:r>
              <a:rPr lang="en-US" dirty="0"/>
              <a:t>Lag 1</a:t>
            </a:r>
          </a:p>
        </p:txBody>
      </p:sp>
      <p:cxnSp>
        <p:nvCxnSpPr>
          <p:cNvPr id="92" name="Straight Arrow Connector 91">
            <a:extLst>
              <a:ext uri="{FF2B5EF4-FFF2-40B4-BE49-F238E27FC236}">
                <a16:creationId xmlns:a16="http://schemas.microsoft.com/office/drawing/2014/main" id="{C77177F3-6DE7-41C4-B30D-2400298DFE72}"/>
              </a:ext>
            </a:extLst>
          </p:cNvPr>
          <p:cNvCxnSpPr>
            <a:cxnSpLocks/>
          </p:cNvCxnSpPr>
          <p:nvPr/>
        </p:nvCxnSpPr>
        <p:spPr>
          <a:xfrm>
            <a:off x="8402184" y="2215227"/>
            <a:ext cx="1277119" cy="1901961"/>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96" name="TextBox 95">
            <a:extLst>
              <a:ext uri="{FF2B5EF4-FFF2-40B4-BE49-F238E27FC236}">
                <a16:creationId xmlns:a16="http://schemas.microsoft.com/office/drawing/2014/main" id="{1D585640-9AF7-4117-AD03-58E5A27C59FD}"/>
              </a:ext>
            </a:extLst>
          </p:cNvPr>
          <p:cNvSpPr txBox="1"/>
          <p:nvPr/>
        </p:nvSpPr>
        <p:spPr>
          <a:xfrm rot="3366229">
            <a:off x="9426129" y="3969457"/>
            <a:ext cx="1216992" cy="369332"/>
          </a:xfrm>
          <a:prstGeom prst="rect">
            <a:avLst/>
          </a:prstGeom>
          <a:solidFill>
            <a:schemeClr val="bg1"/>
          </a:solidFill>
        </p:spPr>
        <p:txBody>
          <a:bodyPr wrap="square" rtlCol="0">
            <a:spAutoFit/>
          </a:bodyPr>
          <a:lstStyle/>
          <a:p>
            <a:r>
              <a:rPr lang="en-US" dirty="0"/>
              <a:t>Bandwidth</a:t>
            </a:r>
          </a:p>
        </p:txBody>
      </p:sp>
      <p:sp>
        <p:nvSpPr>
          <p:cNvPr id="99" name="TextBox 98">
            <a:extLst>
              <a:ext uri="{FF2B5EF4-FFF2-40B4-BE49-F238E27FC236}">
                <a16:creationId xmlns:a16="http://schemas.microsoft.com/office/drawing/2014/main" id="{EF9FD691-D356-48E2-BED3-E561A9565CD7}"/>
              </a:ext>
            </a:extLst>
          </p:cNvPr>
          <p:cNvSpPr txBox="1"/>
          <p:nvPr/>
        </p:nvSpPr>
        <p:spPr>
          <a:xfrm>
            <a:off x="5664557" y="3304689"/>
            <a:ext cx="983745" cy="369332"/>
          </a:xfrm>
          <a:prstGeom prst="rect">
            <a:avLst/>
          </a:prstGeom>
          <a:noFill/>
        </p:spPr>
        <p:txBody>
          <a:bodyPr wrap="square" rtlCol="0">
            <a:spAutoFit/>
          </a:bodyPr>
          <a:lstStyle/>
          <a:p>
            <a:r>
              <a:rPr lang="en-US" dirty="0"/>
              <a:t>Azimuth</a:t>
            </a:r>
          </a:p>
        </p:txBody>
      </p:sp>
      <p:sp>
        <p:nvSpPr>
          <p:cNvPr id="103" name="Arc 102">
            <a:extLst>
              <a:ext uri="{FF2B5EF4-FFF2-40B4-BE49-F238E27FC236}">
                <a16:creationId xmlns:a16="http://schemas.microsoft.com/office/drawing/2014/main" id="{0A8DA04F-39F1-4425-A83C-A692538B4B5C}"/>
              </a:ext>
            </a:extLst>
          </p:cNvPr>
          <p:cNvSpPr/>
          <p:nvPr/>
        </p:nvSpPr>
        <p:spPr>
          <a:xfrm rot="1932591">
            <a:off x="4515569" y="3084021"/>
            <a:ext cx="3615334" cy="3615334"/>
          </a:xfrm>
          <a:prstGeom prst="arc">
            <a:avLst>
              <a:gd name="adj1" fmla="val 17926831"/>
              <a:gd name="adj2" fmla="val 19733936"/>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07" name="TextBox 106">
            <a:extLst>
              <a:ext uri="{FF2B5EF4-FFF2-40B4-BE49-F238E27FC236}">
                <a16:creationId xmlns:a16="http://schemas.microsoft.com/office/drawing/2014/main" id="{C659149F-A82E-41DD-8574-775F87BC736B}"/>
              </a:ext>
            </a:extLst>
          </p:cNvPr>
          <p:cNvSpPr txBox="1"/>
          <p:nvPr/>
        </p:nvSpPr>
        <p:spPr>
          <a:xfrm>
            <a:off x="8304839" y="4559603"/>
            <a:ext cx="1088113" cy="646331"/>
          </a:xfrm>
          <a:prstGeom prst="rect">
            <a:avLst/>
          </a:prstGeom>
          <a:solidFill>
            <a:schemeClr val="bg1"/>
          </a:solidFill>
        </p:spPr>
        <p:txBody>
          <a:bodyPr wrap="square" rtlCol="0">
            <a:spAutoFit/>
          </a:bodyPr>
          <a:lstStyle/>
          <a:p>
            <a:r>
              <a:rPr lang="en-US" dirty="0"/>
              <a:t>Azimuth Tolerance</a:t>
            </a:r>
          </a:p>
        </p:txBody>
      </p:sp>
      <p:sp>
        <p:nvSpPr>
          <p:cNvPr id="109" name="TextBox 108">
            <a:extLst>
              <a:ext uri="{FF2B5EF4-FFF2-40B4-BE49-F238E27FC236}">
                <a16:creationId xmlns:a16="http://schemas.microsoft.com/office/drawing/2014/main" id="{3846C1ED-F83D-47EF-B7FD-7694847B5FE4}"/>
              </a:ext>
            </a:extLst>
          </p:cNvPr>
          <p:cNvSpPr txBox="1"/>
          <p:nvPr/>
        </p:nvSpPr>
        <p:spPr>
          <a:xfrm>
            <a:off x="9676781" y="5666763"/>
            <a:ext cx="1489269" cy="369332"/>
          </a:xfrm>
          <a:prstGeom prst="rect">
            <a:avLst/>
          </a:prstGeom>
          <a:noFill/>
        </p:spPr>
        <p:txBody>
          <a:bodyPr wrap="square" rtlCol="0">
            <a:spAutoFit/>
          </a:bodyPr>
          <a:lstStyle/>
          <a:p>
            <a:r>
              <a:rPr lang="en-US" dirty="0"/>
              <a:t>X axis (East)</a:t>
            </a:r>
          </a:p>
        </p:txBody>
      </p:sp>
      <p:sp>
        <p:nvSpPr>
          <p:cNvPr id="110" name="TextBox 109">
            <a:extLst>
              <a:ext uri="{FF2B5EF4-FFF2-40B4-BE49-F238E27FC236}">
                <a16:creationId xmlns:a16="http://schemas.microsoft.com/office/drawing/2014/main" id="{F450314A-41BC-44D6-AC35-6DBA9F648554}"/>
              </a:ext>
            </a:extLst>
          </p:cNvPr>
          <p:cNvSpPr txBox="1"/>
          <p:nvPr/>
        </p:nvSpPr>
        <p:spPr>
          <a:xfrm rot="16200000">
            <a:off x="4398035" y="916390"/>
            <a:ext cx="1489269" cy="369332"/>
          </a:xfrm>
          <a:prstGeom prst="rect">
            <a:avLst/>
          </a:prstGeom>
          <a:noFill/>
        </p:spPr>
        <p:txBody>
          <a:bodyPr wrap="square" rtlCol="0">
            <a:spAutoFit/>
          </a:bodyPr>
          <a:lstStyle/>
          <a:p>
            <a:r>
              <a:rPr lang="en-US" dirty="0"/>
              <a:t>Y axis (North)</a:t>
            </a:r>
          </a:p>
        </p:txBody>
      </p:sp>
      <p:sp>
        <p:nvSpPr>
          <p:cNvPr id="111" name="Arc 110">
            <a:extLst>
              <a:ext uri="{FF2B5EF4-FFF2-40B4-BE49-F238E27FC236}">
                <a16:creationId xmlns:a16="http://schemas.microsoft.com/office/drawing/2014/main" id="{88C35A20-DB1F-4ED6-8784-104BF772BB66}"/>
              </a:ext>
            </a:extLst>
          </p:cNvPr>
          <p:cNvSpPr/>
          <p:nvPr/>
        </p:nvSpPr>
        <p:spPr>
          <a:xfrm>
            <a:off x="3807473" y="3737982"/>
            <a:ext cx="3615334" cy="3615334"/>
          </a:xfrm>
          <a:prstGeom prst="arc">
            <a:avLst>
              <a:gd name="adj1" fmla="val 16435558"/>
              <a:gd name="adj2" fmla="val 19251323"/>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14" name="Rectangle 113">
            <a:extLst>
              <a:ext uri="{FF2B5EF4-FFF2-40B4-BE49-F238E27FC236}">
                <a16:creationId xmlns:a16="http://schemas.microsoft.com/office/drawing/2014/main" id="{203F90CD-48FD-44D5-A341-84A71F3FDB92}"/>
              </a:ext>
            </a:extLst>
          </p:cNvPr>
          <p:cNvSpPr/>
          <p:nvPr/>
        </p:nvSpPr>
        <p:spPr>
          <a:xfrm>
            <a:off x="4757738" y="285750"/>
            <a:ext cx="6519862" cy="592931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918197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val 6">
            <a:extLst>
              <a:ext uri="{FF2B5EF4-FFF2-40B4-BE49-F238E27FC236}">
                <a16:creationId xmlns:a16="http://schemas.microsoft.com/office/drawing/2014/main" id="{B727A85D-FE9C-4B39-AF15-5DA270F2D41F}"/>
              </a:ext>
            </a:extLst>
          </p:cNvPr>
          <p:cNvSpPr/>
          <p:nvPr/>
        </p:nvSpPr>
        <p:spPr>
          <a:xfrm rot="19705373">
            <a:off x="1215142" y="2926987"/>
            <a:ext cx="6620382" cy="2995059"/>
          </a:xfrm>
          <a:prstGeom prst="ellipse">
            <a:avLst/>
          </a:prstGeom>
          <a:solidFill>
            <a:schemeClr val="bg2">
              <a:lumMod val="50000"/>
              <a:alpha val="62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 name="Straight Arrow Connector 5">
            <a:extLst>
              <a:ext uri="{FF2B5EF4-FFF2-40B4-BE49-F238E27FC236}">
                <a16:creationId xmlns:a16="http://schemas.microsoft.com/office/drawing/2014/main" id="{7781D4D5-4F32-40A0-88CC-01F5F090FA84}"/>
              </a:ext>
            </a:extLst>
          </p:cNvPr>
          <p:cNvCxnSpPr>
            <a:cxnSpLocks/>
          </p:cNvCxnSpPr>
          <p:nvPr/>
        </p:nvCxnSpPr>
        <p:spPr>
          <a:xfrm>
            <a:off x="4680546" y="4329325"/>
            <a:ext cx="3836072" cy="0"/>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93158E70-B466-4EA7-8BE2-820D81A70C65}"/>
              </a:ext>
            </a:extLst>
          </p:cNvPr>
          <p:cNvCxnSpPr>
            <a:cxnSpLocks/>
          </p:cNvCxnSpPr>
          <p:nvPr/>
        </p:nvCxnSpPr>
        <p:spPr>
          <a:xfrm flipV="1">
            <a:off x="4680546" y="493253"/>
            <a:ext cx="0" cy="3836072"/>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F6C2F67A-776B-4564-B969-2B3B61C3C930}"/>
              </a:ext>
            </a:extLst>
          </p:cNvPr>
          <p:cNvCxnSpPr>
            <a:cxnSpLocks/>
          </p:cNvCxnSpPr>
          <p:nvPr/>
        </p:nvCxnSpPr>
        <p:spPr>
          <a:xfrm flipV="1">
            <a:off x="1167670" y="1789860"/>
            <a:ext cx="7245074" cy="4929699"/>
          </a:xfrm>
          <a:prstGeom prst="straightConnector1">
            <a:avLst/>
          </a:prstGeom>
          <a:ln w="44450">
            <a:solidFill>
              <a:srgbClr val="0070C0"/>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EF9FD691-D356-48E2-BED3-E561A9565CD7}"/>
              </a:ext>
            </a:extLst>
          </p:cNvPr>
          <p:cNvSpPr txBox="1"/>
          <p:nvPr/>
        </p:nvSpPr>
        <p:spPr>
          <a:xfrm>
            <a:off x="5004466" y="2644389"/>
            <a:ext cx="1088166" cy="307777"/>
          </a:xfrm>
          <a:prstGeom prst="rect">
            <a:avLst/>
          </a:prstGeom>
          <a:noFill/>
        </p:spPr>
        <p:txBody>
          <a:bodyPr wrap="square" rtlCol="0">
            <a:spAutoFit/>
          </a:bodyPr>
          <a:lstStyle/>
          <a:p>
            <a:r>
              <a:rPr lang="en-US" sz="1400" dirty="0"/>
              <a:t>Azimuth</a:t>
            </a:r>
          </a:p>
        </p:txBody>
      </p:sp>
      <p:sp>
        <p:nvSpPr>
          <p:cNvPr id="109" name="TextBox 108">
            <a:extLst>
              <a:ext uri="{FF2B5EF4-FFF2-40B4-BE49-F238E27FC236}">
                <a16:creationId xmlns:a16="http://schemas.microsoft.com/office/drawing/2014/main" id="{3846C1ED-F83D-47EF-B7FD-7694847B5FE4}"/>
              </a:ext>
            </a:extLst>
          </p:cNvPr>
          <p:cNvSpPr txBox="1"/>
          <p:nvPr/>
        </p:nvSpPr>
        <p:spPr>
          <a:xfrm>
            <a:off x="7666670" y="4465954"/>
            <a:ext cx="1162904" cy="307777"/>
          </a:xfrm>
          <a:prstGeom prst="rect">
            <a:avLst/>
          </a:prstGeom>
          <a:noFill/>
        </p:spPr>
        <p:txBody>
          <a:bodyPr wrap="square" rtlCol="0">
            <a:spAutoFit/>
          </a:bodyPr>
          <a:lstStyle/>
          <a:p>
            <a:r>
              <a:rPr lang="en-US" sz="1400" dirty="0"/>
              <a:t>X axis (East)</a:t>
            </a:r>
          </a:p>
        </p:txBody>
      </p:sp>
      <p:sp>
        <p:nvSpPr>
          <p:cNvPr id="110" name="TextBox 109">
            <a:extLst>
              <a:ext uri="{FF2B5EF4-FFF2-40B4-BE49-F238E27FC236}">
                <a16:creationId xmlns:a16="http://schemas.microsoft.com/office/drawing/2014/main" id="{F450314A-41BC-44D6-AC35-6DBA9F648554}"/>
              </a:ext>
            </a:extLst>
          </p:cNvPr>
          <p:cNvSpPr txBox="1"/>
          <p:nvPr/>
        </p:nvSpPr>
        <p:spPr>
          <a:xfrm rot="16200000">
            <a:off x="3792007" y="1005192"/>
            <a:ext cx="1261558" cy="307777"/>
          </a:xfrm>
          <a:prstGeom prst="rect">
            <a:avLst/>
          </a:prstGeom>
          <a:noFill/>
        </p:spPr>
        <p:txBody>
          <a:bodyPr wrap="square" rtlCol="0">
            <a:spAutoFit/>
          </a:bodyPr>
          <a:lstStyle/>
          <a:p>
            <a:r>
              <a:rPr lang="en-US" sz="1400" dirty="0"/>
              <a:t>Z axis (vertical)</a:t>
            </a:r>
          </a:p>
        </p:txBody>
      </p:sp>
      <p:sp>
        <p:nvSpPr>
          <p:cNvPr id="111" name="Arc 110">
            <a:extLst>
              <a:ext uri="{FF2B5EF4-FFF2-40B4-BE49-F238E27FC236}">
                <a16:creationId xmlns:a16="http://schemas.microsoft.com/office/drawing/2014/main" id="{88C35A20-DB1F-4ED6-8784-104BF772BB66}"/>
              </a:ext>
            </a:extLst>
          </p:cNvPr>
          <p:cNvSpPr/>
          <p:nvPr/>
        </p:nvSpPr>
        <p:spPr>
          <a:xfrm>
            <a:off x="3240219" y="2950070"/>
            <a:ext cx="2823055" cy="2823055"/>
          </a:xfrm>
          <a:prstGeom prst="arc">
            <a:avLst>
              <a:gd name="adj1" fmla="val 16435558"/>
              <a:gd name="adj2" fmla="val 19251323"/>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14" name="Rectangle 113">
            <a:extLst>
              <a:ext uri="{FF2B5EF4-FFF2-40B4-BE49-F238E27FC236}">
                <a16:creationId xmlns:a16="http://schemas.microsoft.com/office/drawing/2014/main" id="{203F90CD-48FD-44D5-A341-84A71F3FDB92}"/>
              </a:ext>
            </a:extLst>
          </p:cNvPr>
          <p:cNvSpPr/>
          <p:nvPr/>
        </p:nvSpPr>
        <p:spPr>
          <a:xfrm>
            <a:off x="3062680" y="254374"/>
            <a:ext cx="6010632" cy="46299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3" name="Straight Arrow Connector 32">
            <a:extLst>
              <a:ext uri="{FF2B5EF4-FFF2-40B4-BE49-F238E27FC236}">
                <a16:creationId xmlns:a16="http://schemas.microsoft.com/office/drawing/2014/main" id="{69C63A14-DC27-4974-BB77-D0B91B6BB009}"/>
              </a:ext>
            </a:extLst>
          </p:cNvPr>
          <p:cNvCxnSpPr>
            <a:cxnSpLocks/>
          </p:cNvCxnSpPr>
          <p:nvPr/>
        </p:nvCxnSpPr>
        <p:spPr>
          <a:xfrm flipH="1" flipV="1">
            <a:off x="3371469" y="2394418"/>
            <a:ext cx="2538492" cy="3797177"/>
          </a:xfrm>
          <a:prstGeom prst="straightConnector1">
            <a:avLst/>
          </a:prstGeom>
          <a:ln w="44450">
            <a:solidFill>
              <a:srgbClr val="0070C0"/>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F3418041-4C78-414F-B295-E5F985006347}"/>
              </a:ext>
            </a:extLst>
          </p:cNvPr>
          <p:cNvSpPr txBox="1"/>
          <p:nvPr/>
        </p:nvSpPr>
        <p:spPr>
          <a:xfrm rot="19523963">
            <a:off x="6922309" y="1896720"/>
            <a:ext cx="1408964" cy="307777"/>
          </a:xfrm>
          <a:prstGeom prst="rect">
            <a:avLst/>
          </a:prstGeom>
          <a:noFill/>
        </p:spPr>
        <p:txBody>
          <a:bodyPr wrap="square" rtlCol="0">
            <a:spAutoFit/>
          </a:bodyPr>
          <a:lstStyle/>
          <a:p>
            <a:r>
              <a:rPr lang="en-US" sz="1400" dirty="0">
                <a:solidFill>
                  <a:srgbClr val="00B050"/>
                </a:solidFill>
              </a:rPr>
              <a:t>Horizontal Major</a:t>
            </a:r>
          </a:p>
        </p:txBody>
      </p:sp>
      <p:sp>
        <p:nvSpPr>
          <p:cNvPr id="38" name="TextBox 37">
            <a:extLst>
              <a:ext uri="{FF2B5EF4-FFF2-40B4-BE49-F238E27FC236}">
                <a16:creationId xmlns:a16="http://schemas.microsoft.com/office/drawing/2014/main" id="{DD5F83FE-B02E-4663-8AA6-07D08390DDA6}"/>
              </a:ext>
            </a:extLst>
          </p:cNvPr>
          <p:cNvSpPr txBox="1"/>
          <p:nvPr/>
        </p:nvSpPr>
        <p:spPr>
          <a:xfrm rot="3366254">
            <a:off x="3356512" y="3051366"/>
            <a:ext cx="1759939" cy="307777"/>
          </a:xfrm>
          <a:prstGeom prst="rect">
            <a:avLst/>
          </a:prstGeom>
          <a:noFill/>
        </p:spPr>
        <p:txBody>
          <a:bodyPr wrap="square" rtlCol="0">
            <a:spAutoFit/>
          </a:bodyPr>
          <a:lstStyle/>
          <a:p>
            <a:r>
              <a:rPr lang="en-US" sz="1400" dirty="0"/>
              <a:t>Horizontal Minor</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2F4B2B12-5B47-43D0-8167-C6DF2B13655F}"/>
                  </a:ext>
                </a:extLst>
              </p:cNvPr>
              <p:cNvSpPr txBox="1"/>
              <p:nvPr/>
            </p:nvSpPr>
            <p:spPr>
              <a:xfrm>
                <a:off x="4938108" y="3411378"/>
                <a:ext cx="205081" cy="30041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500" i="1" smtClean="0">
                          <a:latin typeface="Cambria Math" panose="02040503050406030204" pitchFamily="18" charset="0"/>
                          <a:ea typeface="Cambria Math" panose="02040503050406030204" pitchFamily="18" charset="0"/>
                        </a:rPr>
                        <m:t>𝜃</m:t>
                      </m:r>
                    </m:oMath>
                  </m:oMathPara>
                </a14:m>
                <a:endParaRPr lang="en-US" sz="2500" dirty="0"/>
              </a:p>
            </p:txBody>
          </p:sp>
        </mc:Choice>
        <mc:Fallback xmlns="">
          <p:sp>
            <p:nvSpPr>
              <p:cNvPr id="5" name="TextBox 4">
                <a:extLst>
                  <a:ext uri="{FF2B5EF4-FFF2-40B4-BE49-F238E27FC236}">
                    <a16:creationId xmlns:a16="http://schemas.microsoft.com/office/drawing/2014/main" id="{2F4B2B12-5B47-43D0-8167-C6DF2B13655F}"/>
                  </a:ext>
                </a:extLst>
              </p:cNvPr>
              <p:cNvSpPr txBox="1">
                <a:spLocks noRot="1" noChangeAspect="1" noMove="1" noResize="1" noEditPoints="1" noAdjustHandles="1" noChangeArrowheads="1" noChangeShapeType="1" noTextEdit="1"/>
              </p:cNvSpPr>
              <p:nvPr/>
            </p:nvSpPr>
            <p:spPr>
              <a:xfrm>
                <a:off x="4938108" y="3411378"/>
                <a:ext cx="205081" cy="300412"/>
              </a:xfrm>
              <a:prstGeom prst="rect">
                <a:avLst/>
              </a:prstGeom>
              <a:blipFill>
                <a:blip r:embed="rId2"/>
                <a:stretch>
                  <a:fillRect l="-50000" r="-44118" b="-36735"/>
                </a:stretch>
              </a:blipFill>
            </p:spPr>
            <p:txBody>
              <a:bodyPr/>
              <a:lstStyle/>
              <a:p>
                <a:r>
                  <a:rPr lang="en-US">
                    <a:noFill/>
                  </a:rPr>
                  <a:t> </a:t>
                </a:r>
              </a:p>
            </p:txBody>
          </p:sp>
        </mc:Fallback>
      </mc:AlternateContent>
      <p:cxnSp>
        <p:nvCxnSpPr>
          <p:cNvPr id="16" name="Straight Arrow Connector 15">
            <a:extLst>
              <a:ext uri="{FF2B5EF4-FFF2-40B4-BE49-F238E27FC236}">
                <a16:creationId xmlns:a16="http://schemas.microsoft.com/office/drawing/2014/main" id="{3D49FA43-E94F-4CE8-B637-73DB21046ED8}"/>
              </a:ext>
            </a:extLst>
          </p:cNvPr>
          <p:cNvCxnSpPr>
            <a:cxnSpLocks/>
          </p:cNvCxnSpPr>
          <p:nvPr/>
        </p:nvCxnSpPr>
        <p:spPr>
          <a:xfrm flipH="1">
            <a:off x="3653119" y="4327179"/>
            <a:ext cx="1023275" cy="1558735"/>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0D198AE6-CBD3-4F99-97F6-170D754BC22E}"/>
              </a:ext>
            </a:extLst>
          </p:cNvPr>
          <p:cNvSpPr txBox="1"/>
          <p:nvPr/>
        </p:nvSpPr>
        <p:spPr>
          <a:xfrm rot="3366254">
            <a:off x="3356511" y="3051367"/>
            <a:ext cx="1759939" cy="307777"/>
          </a:xfrm>
          <a:prstGeom prst="rect">
            <a:avLst/>
          </a:prstGeom>
          <a:noFill/>
        </p:spPr>
        <p:txBody>
          <a:bodyPr wrap="square" rtlCol="0">
            <a:spAutoFit/>
          </a:bodyPr>
          <a:lstStyle/>
          <a:p>
            <a:r>
              <a:rPr lang="en-US" sz="1400" dirty="0">
                <a:solidFill>
                  <a:srgbClr val="00B050"/>
                </a:solidFill>
              </a:rPr>
              <a:t>Horizontal Minor</a:t>
            </a:r>
          </a:p>
        </p:txBody>
      </p:sp>
      <p:sp>
        <p:nvSpPr>
          <p:cNvPr id="22" name="TextBox 21">
            <a:extLst>
              <a:ext uri="{FF2B5EF4-FFF2-40B4-BE49-F238E27FC236}">
                <a16:creationId xmlns:a16="http://schemas.microsoft.com/office/drawing/2014/main" id="{31DCE6AF-7C19-4BF7-B59D-367F32CBE7F0}"/>
              </a:ext>
            </a:extLst>
          </p:cNvPr>
          <p:cNvSpPr txBox="1"/>
          <p:nvPr/>
        </p:nvSpPr>
        <p:spPr>
          <a:xfrm rot="19523963">
            <a:off x="6922308" y="1896721"/>
            <a:ext cx="1408964" cy="307777"/>
          </a:xfrm>
          <a:prstGeom prst="rect">
            <a:avLst/>
          </a:prstGeom>
          <a:noFill/>
        </p:spPr>
        <p:txBody>
          <a:bodyPr wrap="square" rtlCol="0">
            <a:spAutoFit/>
          </a:bodyPr>
          <a:lstStyle/>
          <a:p>
            <a:r>
              <a:rPr lang="en-US" sz="1400" dirty="0">
                <a:solidFill>
                  <a:srgbClr val="0070C0"/>
                </a:solidFill>
              </a:rPr>
              <a:t>Horizontal Major</a:t>
            </a:r>
          </a:p>
        </p:txBody>
      </p:sp>
      <p:sp>
        <p:nvSpPr>
          <p:cNvPr id="23" name="TextBox 22">
            <a:extLst>
              <a:ext uri="{FF2B5EF4-FFF2-40B4-BE49-F238E27FC236}">
                <a16:creationId xmlns:a16="http://schemas.microsoft.com/office/drawing/2014/main" id="{3AF40026-44F6-4D1A-A0BC-6842B9ED3C93}"/>
              </a:ext>
            </a:extLst>
          </p:cNvPr>
          <p:cNvSpPr txBox="1"/>
          <p:nvPr/>
        </p:nvSpPr>
        <p:spPr>
          <a:xfrm rot="3366254">
            <a:off x="3356510" y="3051368"/>
            <a:ext cx="1759939" cy="307777"/>
          </a:xfrm>
          <a:prstGeom prst="rect">
            <a:avLst/>
          </a:prstGeom>
          <a:noFill/>
        </p:spPr>
        <p:txBody>
          <a:bodyPr wrap="square" rtlCol="0">
            <a:spAutoFit/>
          </a:bodyPr>
          <a:lstStyle/>
          <a:p>
            <a:r>
              <a:rPr lang="en-US" sz="1400" dirty="0">
                <a:solidFill>
                  <a:srgbClr val="0070C0"/>
                </a:solidFill>
              </a:rPr>
              <a:t>Horizontal Minor</a:t>
            </a:r>
          </a:p>
        </p:txBody>
      </p:sp>
      <p:sp>
        <p:nvSpPr>
          <p:cNvPr id="24" name="TextBox 23">
            <a:extLst>
              <a:ext uri="{FF2B5EF4-FFF2-40B4-BE49-F238E27FC236}">
                <a16:creationId xmlns:a16="http://schemas.microsoft.com/office/drawing/2014/main" id="{5AACFAD7-84BE-4D0B-9DDB-16D374AE3B1A}"/>
              </a:ext>
            </a:extLst>
          </p:cNvPr>
          <p:cNvSpPr txBox="1"/>
          <p:nvPr/>
        </p:nvSpPr>
        <p:spPr>
          <a:xfrm rot="18220079">
            <a:off x="3715337" y="5254875"/>
            <a:ext cx="1261558" cy="307777"/>
          </a:xfrm>
          <a:prstGeom prst="rect">
            <a:avLst/>
          </a:prstGeom>
          <a:noFill/>
        </p:spPr>
        <p:txBody>
          <a:bodyPr wrap="square" rtlCol="0">
            <a:spAutoFit/>
          </a:bodyPr>
          <a:lstStyle/>
          <a:p>
            <a:r>
              <a:rPr lang="en-US" sz="1400" dirty="0"/>
              <a:t>Y axis (North)</a:t>
            </a:r>
          </a:p>
        </p:txBody>
      </p:sp>
    </p:spTree>
    <p:extLst>
      <p:ext uri="{BB962C8B-B14F-4D97-AF65-F5344CB8AC3E}">
        <p14:creationId xmlns:p14="http://schemas.microsoft.com/office/powerpoint/2010/main" val="28675452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Group 41">
            <a:extLst>
              <a:ext uri="{FF2B5EF4-FFF2-40B4-BE49-F238E27FC236}">
                <a16:creationId xmlns:a16="http://schemas.microsoft.com/office/drawing/2014/main" id="{F9BEB150-158B-4937-8724-26D51CEE9DF1}"/>
              </a:ext>
            </a:extLst>
          </p:cNvPr>
          <p:cNvGrpSpPr/>
          <p:nvPr/>
        </p:nvGrpSpPr>
        <p:grpSpPr>
          <a:xfrm>
            <a:off x="5641789" y="591670"/>
            <a:ext cx="4912650" cy="4912650"/>
            <a:chOff x="4703483" y="310768"/>
            <a:chExt cx="6400800" cy="6400800"/>
          </a:xfrm>
        </p:grpSpPr>
        <p:cxnSp>
          <p:nvCxnSpPr>
            <p:cNvPr id="43" name="Straight Arrow Connector 42">
              <a:extLst>
                <a:ext uri="{FF2B5EF4-FFF2-40B4-BE49-F238E27FC236}">
                  <a16:creationId xmlns:a16="http://schemas.microsoft.com/office/drawing/2014/main" id="{553429AF-727A-441C-BB0F-2D3D45A36747}"/>
                </a:ext>
              </a:extLst>
            </p:cNvPr>
            <p:cNvCxnSpPr>
              <a:cxnSpLocks/>
            </p:cNvCxnSpPr>
            <p:nvPr/>
          </p:nvCxnSpPr>
          <p:spPr>
            <a:xfrm>
              <a:off x="4703483" y="6711568"/>
              <a:ext cx="6400800" cy="0"/>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E2185AB1-C602-4D17-9F5F-D55503776322}"/>
                </a:ext>
              </a:extLst>
            </p:cNvPr>
            <p:cNvCxnSpPr>
              <a:cxnSpLocks/>
            </p:cNvCxnSpPr>
            <p:nvPr/>
          </p:nvCxnSpPr>
          <p:spPr>
            <a:xfrm flipV="1">
              <a:off x="4703483" y="310768"/>
              <a:ext cx="0" cy="6400800"/>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78CF55F6-C20C-4D6C-AC5A-20949072F0E4}"/>
                </a:ext>
              </a:extLst>
            </p:cNvPr>
            <p:cNvCxnSpPr>
              <a:cxnSpLocks/>
            </p:cNvCxnSpPr>
            <p:nvPr/>
          </p:nvCxnSpPr>
          <p:spPr>
            <a:xfrm flipV="1">
              <a:off x="4703483" y="2474259"/>
              <a:ext cx="6227482" cy="4237309"/>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46" name="Straight Connector 45">
            <a:extLst>
              <a:ext uri="{FF2B5EF4-FFF2-40B4-BE49-F238E27FC236}">
                <a16:creationId xmlns:a16="http://schemas.microsoft.com/office/drawing/2014/main" id="{7F98AA37-4EF5-47C6-9634-B1521432DB0A}"/>
              </a:ext>
            </a:extLst>
          </p:cNvPr>
          <p:cNvCxnSpPr>
            <a:cxnSpLocks/>
          </p:cNvCxnSpPr>
          <p:nvPr/>
        </p:nvCxnSpPr>
        <p:spPr>
          <a:xfrm flipV="1">
            <a:off x="7459626" y="1276643"/>
            <a:ext cx="2332104" cy="1564714"/>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6625304D-3E77-4888-BA7A-6072938853AF}"/>
              </a:ext>
            </a:extLst>
          </p:cNvPr>
          <p:cNvCxnSpPr>
            <a:cxnSpLocks/>
          </p:cNvCxnSpPr>
          <p:nvPr/>
        </p:nvCxnSpPr>
        <p:spPr>
          <a:xfrm flipV="1">
            <a:off x="8749927" y="3298029"/>
            <a:ext cx="2259036" cy="1507533"/>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BDF8B9F6-DC93-48B1-91EE-D7A7132CBB0F}"/>
              </a:ext>
            </a:extLst>
          </p:cNvPr>
          <p:cNvCxnSpPr>
            <a:cxnSpLocks/>
          </p:cNvCxnSpPr>
          <p:nvPr/>
        </p:nvCxnSpPr>
        <p:spPr>
          <a:xfrm flipV="1">
            <a:off x="5652020" y="2841357"/>
            <a:ext cx="1807606" cy="2614046"/>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1B8FB292-2A40-4AB0-B869-1A8485175EDE}"/>
              </a:ext>
            </a:extLst>
          </p:cNvPr>
          <p:cNvCxnSpPr>
            <a:cxnSpLocks/>
          </p:cNvCxnSpPr>
          <p:nvPr/>
        </p:nvCxnSpPr>
        <p:spPr>
          <a:xfrm flipV="1">
            <a:off x="5687878" y="4805562"/>
            <a:ext cx="3062049" cy="698758"/>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00F08D6B-2121-4161-91A6-CDC6F950EB2C}"/>
              </a:ext>
            </a:extLst>
          </p:cNvPr>
          <p:cNvSpPr txBox="1"/>
          <p:nvPr/>
        </p:nvSpPr>
        <p:spPr>
          <a:xfrm>
            <a:off x="9676781" y="5666763"/>
            <a:ext cx="1489269" cy="369332"/>
          </a:xfrm>
          <a:prstGeom prst="rect">
            <a:avLst/>
          </a:prstGeom>
          <a:noFill/>
        </p:spPr>
        <p:txBody>
          <a:bodyPr wrap="square" rtlCol="0">
            <a:spAutoFit/>
          </a:bodyPr>
          <a:lstStyle/>
          <a:p>
            <a:r>
              <a:rPr lang="en-US" dirty="0"/>
              <a:t>X axis (East)</a:t>
            </a:r>
          </a:p>
        </p:txBody>
      </p:sp>
      <p:sp>
        <p:nvSpPr>
          <p:cNvPr id="69" name="TextBox 68">
            <a:extLst>
              <a:ext uri="{FF2B5EF4-FFF2-40B4-BE49-F238E27FC236}">
                <a16:creationId xmlns:a16="http://schemas.microsoft.com/office/drawing/2014/main" id="{E603D396-2294-4315-AE97-951C9A073CB8}"/>
              </a:ext>
            </a:extLst>
          </p:cNvPr>
          <p:cNvSpPr txBox="1"/>
          <p:nvPr/>
        </p:nvSpPr>
        <p:spPr>
          <a:xfrm rot="16200000">
            <a:off x="4398035" y="916390"/>
            <a:ext cx="1489269" cy="369332"/>
          </a:xfrm>
          <a:prstGeom prst="rect">
            <a:avLst/>
          </a:prstGeom>
          <a:noFill/>
        </p:spPr>
        <p:txBody>
          <a:bodyPr wrap="square" rtlCol="0">
            <a:spAutoFit/>
          </a:bodyPr>
          <a:lstStyle/>
          <a:p>
            <a:r>
              <a:rPr lang="en-US" dirty="0"/>
              <a:t>Y axis (North)</a:t>
            </a:r>
          </a:p>
        </p:txBody>
      </p:sp>
      <p:sp>
        <p:nvSpPr>
          <p:cNvPr id="70" name="Arc 69">
            <a:extLst>
              <a:ext uri="{FF2B5EF4-FFF2-40B4-BE49-F238E27FC236}">
                <a16:creationId xmlns:a16="http://schemas.microsoft.com/office/drawing/2014/main" id="{4F2254CB-3D16-4230-B56D-7CA2563FA6C6}"/>
              </a:ext>
            </a:extLst>
          </p:cNvPr>
          <p:cNvSpPr/>
          <p:nvPr/>
        </p:nvSpPr>
        <p:spPr>
          <a:xfrm rot="1689484">
            <a:off x="3366477" y="3974916"/>
            <a:ext cx="3615334" cy="3615334"/>
          </a:xfrm>
          <a:prstGeom prst="arc">
            <a:avLst>
              <a:gd name="adj1" fmla="val 16969189"/>
              <a:gd name="adj2" fmla="val 18870991"/>
            </a:avLst>
          </a:prstGeom>
          <a:ln w="22225">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78" name="Arc 77">
            <a:extLst>
              <a:ext uri="{FF2B5EF4-FFF2-40B4-BE49-F238E27FC236}">
                <a16:creationId xmlns:a16="http://schemas.microsoft.com/office/drawing/2014/main" id="{401F540E-ABF1-40D1-9374-7ACEE5EDD880}"/>
              </a:ext>
            </a:extLst>
          </p:cNvPr>
          <p:cNvSpPr/>
          <p:nvPr/>
        </p:nvSpPr>
        <p:spPr>
          <a:xfrm rot="1689484">
            <a:off x="4957352" y="2849424"/>
            <a:ext cx="3615334" cy="3615334"/>
          </a:xfrm>
          <a:prstGeom prst="arc">
            <a:avLst>
              <a:gd name="adj1" fmla="val 15711720"/>
              <a:gd name="adj2" fmla="val 20301338"/>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80" name="Arc 79">
            <a:extLst>
              <a:ext uri="{FF2B5EF4-FFF2-40B4-BE49-F238E27FC236}">
                <a16:creationId xmlns:a16="http://schemas.microsoft.com/office/drawing/2014/main" id="{2B7B725C-0EF1-443D-B89A-304DBFD4BE6B}"/>
              </a:ext>
            </a:extLst>
          </p:cNvPr>
          <p:cNvSpPr/>
          <p:nvPr/>
        </p:nvSpPr>
        <p:spPr>
          <a:xfrm rot="1689484">
            <a:off x="4679139" y="3038340"/>
            <a:ext cx="3615334" cy="3615334"/>
          </a:xfrm>
          <a:prstGeom prst="arc">
            <a:avLst>
              <a:gd name="adj1" fmla="val 15924026"/>
              <a:gd name="adj2" fmla="val 20039046"/>
            </a:avLst>
          </a:prstGeom>
          <a:ln w="22225">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81" name="Arc 80">
            <a:extLst>
              <a:ext uri="{FF2B5EF4-FFF2-40B4-BE49-F238E27FC236}">
                <a16:creationId xmlns:a16="http://schemas.microsoft.com/office/drawing/2014/main" id="{AA7B60CB-49FF-4D03-9856-1B12B5B81DAE}"/>
              </a:ext>
            </a:extLst>
          </p:cNvPr>
          <p:cNvSpPr/>
          <p:nvPr/>
        </p:nvSpPr>
        <p:spPr>
          <a:xfrm rot="1689484">
            <a:off x="5215679" y="2692361"/>
            <a:ext cx="3615334" cy="3615334"/>
          </a:xfrm>
          <a:prstGeom prst="arc">
            <a:avLst>
              <a:gd name="adj1" fmla="val 15569352"/>
              <a:gd name="adj2" fmla="val 20427772"/>
            </a:avLst>
          </a:prstGeom>
          <a:ln w="22225">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82" name="Arc 81">
            <a:extLst>
              <a:ext uri="{FF2B5EF4-FFF2-40B4-BE49-F238E27FC236}">
                <a16:creationId xmlns:a16="http://schemas.microsoft.com/office/drawing/2014/main" id="{69BF22C8-76DB-4C9E-A50A-B084CFA2484F}"/>
              </a:ext>
            </a:extLst>
          </p:cNvPr>
          <p:cNvSpPr/>
          <p:nvPr/>
        </p:nvSpPr>
        <p:spPr>
          <a:xfrm rot="1689484">
            <a:off x="6133614" y="2070574"/>
            <a:ext cx="3615334" cy="3615334"/>
          </a:xfrm>
          <a:prstGeom prst="arc">
            <a:avLst>
              <a:gd name="adj1" fmla="val 15556524"/>
              <a:gd name="adj2" fmla="val 20415230"/>
            </a:avLst>
          </a:prstGeom>
          <a:ln w="22225">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83" name="Arc 82">
            <a:extLst>
              <a:ext uri="{FF2B5EF4-FFF2-40B4-BE49-F238E27FC236}">
                <a16:creationId xmlns:a16="http://schemas.microsoft.com/office/drawing/2014/main" id="{1B312F59-361D-4D27-B46C-A2EC8FB4225A}"/>
              </a:ext>
            </a:extLst>
          </p:cNvPr>
          <p:cNvSpPr/>
          <p:nvPr/>
        </p:nvSpPr>
        <p:spPr>
          <a:xfrm rot="1689484">
            <a:off x="6387105" y="1912386"/>
            <a:ext cx="3615334" cy="3615334"/>
          </a:xfrm>
          <a:prstGeom prst="arc">
            <a:avLst>
              <a:gd name="adj1" fmla="val 15521600"/>
              <a:gd name="adj2" fmla="val 20427772"/>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84" name="Arc 83">
            <a:extLst>
              <a:ext uri="{FF2B5EF4-FFF2-40B4-BE49-F238E27FC236}">
                <a16:creationId xmlns:a16="http://schemas.microsoft.com/office/drawing/2014/main" id="{9EB5E488-0628-4526-9586-A0DCF502892D}"/>
              </a:ext>
            </a:extLst>
          </p:cNvPr>
          <p:cNvSpPr/>
          <p:nvPr/>
        </p:nvSpPr>
        <p:spPr>
          <a:xfrm rot="1689484">
            <a:off x="6628953" y="1740165"/>
            <a:ext cx="3615334" cy="3615334"/>
          </a:xfrm>
          <a:prstGeom prst="arc">
            <a:avLst>
              <a:gd name="adj1" fmla="val 15546465"/>
              <a:gd name="adj2" fmla="val 20439613"/>
            </a:avLst>
          </a:prstGeom>
          <a:ln w="22225">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86" name="Arc 85">
            <a:extLst>
              <a:ext uri="{FF2B5EF4-FFF2-40B4-BE49-F238E27FC236}">
                <a16:creationId xmlns:a16="http://schemas.microsoft.com/office/drawing/2014/main" id="{C78C1E76-7D47-4DFE-A441-A702F85F6743}"/>
              </a:ext>
            </a:extLst>
          </p:cNvPr>
          <p:cNvSpPr/>
          <p:nvPr/>
        </p:nvSpPr>
        <p:spPr>
          <a:xfrm rot="1689484">
            <a:off x="3591753" y="3826445"/>
            <a:ext cx="3615334" cy="3615334"/>
          </a:xfrm>
          <a:prstGeom prst="arc">
            <a:avLst>
              <a:gd name="adj1" fmla="val 16787817"/>
              <a:gd name="adj2" fmla="val 19014163"/>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87" name="Arc 86">
            <a:extLst>
              <a:ext uri="{FF2B5EF4-FFF2-40B4-BE49-F238E27FC236}">
                <a16:creationId xmlns:a16="http://schemas.microsoft.com/office/drawing/2014/main" id="{7B68ABEA-410F-416A-ABF9-C226DF7FC379}"/>
              </a:ext>
            </a:extLst>
          </p:cNvPr>
          <p:cNvSpPr/>
          <p:nvPr/>
        </p:nvSpPr>
        <p:spPr>
          <a:xfrm rot="1689484">
            <a:off x="3854004" y="3618869"/>
            <a:ext cx="3615334" cy="3615334"/>
          </a:xfrm>
          <a:prstGeom prst="arc">
            <a:avLst>
              <a:gd name="adj1" fmla="val 16614944"/>
              <a:gd name="adj2" fmla="val 19281586"/>
            </a:avLst>
          </a:prstGeom>
          <a:ln w="22225">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88" name="TextBox 87">
            <a:extLst>
              <a:ext uri="{FF2B5EF4-FFF2-40B4-BE49-F238E27FC236}">
                <a16:creationId xmlns:a16="http://schemas.microsoft.com/office/drawing/2014/main" id="{FDA111DA-8236-4683-9BB4-96580138653D}"/>
              </a:ext>
            </a:extLst>
          </p:cNvPr>
          <p:cNvSpPr txBox="1"/>
          <p:nvPr/>
        </p:nvSpPr>
        <p:spPr>
          <a:xfrm rot="19626388">
            <a:off x="6605776" y="4448708"/>
            <a:ext cx="668552" cy="369332"/>
          </a:xfrm>
          <a:prstGeom prst="rect">
            <a:avLst/>
          </a:prstGeom>
          <a:solidFill>
            <a:schemeClr val="bg1"/>
          </a:solidFill>
        </p:spPr>
        <p:txBody>
          <a:bodyPr wrap="square" rtlCol="0">
            <a:spAutoFit/>
          </a:bodyPr>
          <a:lstStyle/>
          <a:p>
            <a:r>
              <a:rPr lang="en-US" dirty="0"/>
              <a:t>Lag 1</a:t>
            </a:r>
          </a:p>
        </p:txBody>
      </p:sp>
      <p:sp>
        <p:nvSpPr>
          <p:cNvPr id="89" name="TextBox 88">
            <a:extLst>
              <a:ext uri="{FF2B5EF4-FFF2-40B4-BE49-F238E27FC236}">
                <a16:creationId xmlns:a16="http://schemas.microsoft.com/office/drawing/2014/main" id="{D890B40F-4D52-497A-93DB-408DA81E20E3}"/>
              </a:ext>
            </a:extLst>
          </p:cNvPr>
          <p:cNvSpPr txBox="1"/>
          <p:nvPr/>
        </p:nvSpPr>
        <p:spPr>
          <a:xfrm rot="19626388">
            <a:off x="7958620" y="3521676"/>
            <a:ext cx="668552" cy="369332"/>
          </a:xfrm>
          <a:prstGeom prst="rect">
            <a:avLst/>
          </a:prstGeom>
          <a:solidFill>
            <a:schemeClr val="bg1"/>
          </a:solidFill>
        </p:spPr>
        <p:txBody>
          <a:bodyPr wrap="square" rtlCol="0">
            <a:spAutoFit/>
          </a:bodyPr>
          <a:lstStyle/>
          <a:p>
            <a:r>
              <a:rPr lang="en-US" dirty="0"/>
              <a:t>Lag 2</a:t>
            </a:r>
          </a:p>
        </p:txBody>
      </p:sp>
      <p:sp>
        <p:nvSpPr>
          <p:cNvPr id="90" name="TextBox 89">
            <a:extLst>
              <a:ext uri="{FF2B5EF4-FFF2-40B4-BE49-F238E27FC236}">
                <a16:creationId xmlns:a16="http://schemas.microsoft.com/office/drawing/2014/main" id="{19CA89E8-9978-4850-BD04-404E457CDAB1}"/>
              </a:ext>
            </a:extLst>
          </p:cNvPr>
          <p:cNvSpPr txBox="1"/>
          <p:nvPr/>
        </p:nvSpPr>
        <p:spPr>
          <a:xfrm rot="19626388">
            <a:off x="9423287" y="2536960"/>
            <a:ext cx="668552" cy="369332"/>
          </a:xfrm>
          <a:prstGeom prst="rect">
            <a:avLst/>
          </a:prstGeom>
          <a:solidFill>
            <a:schemeClr val="bg1"/>
          </a:solidFill>
        </p:spPr>
        <p:txBody>
          <a:bodyPr wrap="square" rtlCol="0">
            <a:spAutoFit/>
          </a:bodyPr>
          <a:lstStyle/>
          <a:p>
            <a:r>
              <a:rPr lang="en-US" dirty="0"/>
              <a:t>Lag 3</a:t>
            </a:r>
          </a:p>
        </p:txBody>
      </p:sp>
      <p:sp>
        <p:nvSpPr>
          <p:cNvPr id="92" name="Rectangle 91">
            <a:extLst>
              <a:ext uri="{FF2B5EF4-FFF2-40B4-BE49-F238E27FC236}">
                <a16:creationId xmlns:a16="http://schemas.microsoft.com/office/drawing/2014/main" id="{11DF00C3-614B-4788-8C46-B4ECE9582EC0}"/>
              </a:ext>
            </a:extLst>
          </p:cNvPr>
          <p:cNvSpPr/>
          <p:nvPr/>
        </p:nvSpPr>
        <p:spPr>
          <a:xfrm>
            <a:off x="4757738" y="285750"/>
            <a:ext cx="6519862" cy="592931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8959783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FE4EBD8-5795-4195-AF8A-9B4B75F17613}"/>
              </a:ext>
            </a:extLst>
          </p:cNvPr>
          <p:cNvPicPr>
            <a:picLocks noChangeAspect="1"/>
          </p:cNvPicPr>
          <p:nvPr/>
        </p:nvPicPr>
        <p:blipFill>
          <a:blip r:embed="rId2"/>
          <a:stretch>
            <a:fillRect/>
          </a:stretch>
        </p:blipFill>
        <p:spPr>
          <a:xfrm>
            <a:off x="643467" y="784521"/>
            <a:ext cx="10905066" cy="5288956"/>
          </a:xfrm>
          <a:prstGeom prst="rect">
            <a:avLst/>
          </a:prstGeom>
        </p:spPr>
      </p:pic>
      <p:sp>
        <p:nvSpPr>
          <p:cNvPr id="5" name="TextBox 4">
            <a:extLst>
              <a:ext uri="{FF2B5EF4-FFF2-40B4-BE49-F238E27FC236}">
                <a16:creationId xmlns:a16="http://schemas.microsoft.com/office/drawing/2014/main" id="{4411FADD-F3DF-4D61-8110-A8FD000642D7}"/>
              </a:ext>
            </a:extLst>
          </p:cNvPr>
          <p:cNvSpPr txBox="1"/>
          <p:nvPr/>
        </p:nvSpPr>
        <p:spPr>
          <a:xfrm>
            <a:off x="1902710" y="1527393"/>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6" name="TextBox 5">
            <a:extLst>
              <a:ext uri="{FF2B5EF4-FFF2-40B4-BE49-F238E27FC236}">
                <a16:creationId xmlns:a16="http://schemas.microsoft.com/office/drawing/2014/main" id="{CA0BC8AA-0231-4597-A36E-4C91840FA4F9}"/>
              </a:ext>
            </a:extLst>
          </p:cNvPr>
          <p:cNvSpPr txBox="1"/>
          <p:nvPr/>
        </p:nvSpPr>
        <p:spPr>
          <a:xfrm>
            <a:off x="7990898" y="1342727"/>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7" name="TextBox 6">
            <a:extLst>
              <a:ext uri="{FF2B5EF4-FFF2-40B4-BE49-F238E27FC236}">
                <a16:creationId xmlns:a16="http://schemas.microsoft.com/office/drawing/2014/main" id="{608D2332-EF21-440A-BB96-693F4BC8AF87}"/>
              </a:ext>
            </a:extLst>
          </p:cNvPr>
          <p:cNvSpPr txBox="1"/>
          <p:nvPr/>
        </p:nvSpPr>
        <p:spPr>
          <a:xfrm>
            <a:off x="1902709" y="4337911"/>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8" name="TextBox 7">
            <a:extLst>
              <a:ext uri="{FF2B5EF4-FFF2-40B4-BE49-F238E27FC236}">
                <a16:creationId xmlns:a16="http://schemas.microsoft.com/office/drawing/2014/main" id="{B7A70C46-BA75-4313-B51F-2FF043FD77C5}"/>
              </a:ext>
            </a:extLst>
          </p:cNvPr>
          <p:cNvSpPr txBox="1"/>
          <p:nvPr/>
        </p:nvSpPr>
        <p:spPr>
          <a:xfrm>
            <a:off x="7990898" y="4337911"/>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4274007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Straight Connector 50">
            <a:extLst>
              <a:ext uri="{FF2B5EF4-FFF2-40B4-BE49-F238E27FC236}">
                <a16:creationId xmlns:a16="http://schemas.microsoft.com/office/drawing/2014/main" id="{06016600-514E-D24B-8F87-0E9C39C7A46E}"/>
              </a:ext>
            </a:extLst>
          </p:cNvPr>
          <p:cNvCxnSpPr>
            <a:cxnSpLocks/>
          </p:cNvCxnSpPr>
          <p:nvPr/>
        </p:nvCxnSpPr>
        <p:spPr>
          <a:xfrm flipH="1">
            <a:off x="332845" y="4702569"/>
            <a:ext cx="1185915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92ADB752-B6F0-144F-9C98-CFC7CF6C9E24}"/>
              </a:ext>
            </a:extLst>
          </p:cNvPr>
          <p:cNvCxnSpPr>
            <a:cxnSpLocks/>
          </p:cNvCxnSpPr>
          <p:nvPr/>
        </p:nvCxnSpPr>
        <p:spPr>
          <a:xfrm flipH="1">
            <a:off x="389700" y="92085"/>
            <a:ext cx="1185915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4" name="Group 163">
            <a:extLst>
              <a:ext uri="{FF2B5EF4-FFF2-40B4-BE49-F238E27FC236}">
                <a16:creationId xmlns:a16="http://schemas.microsoft.com/office/drawing/2014/main" id="{86514F55-2D36-BB4C-8891-7CDDDE76368D}"/>
              </a:ext>
            </a:extLst>
          </p:cNvPr>
          <p:cNvGrpSpPr/>
          <p:nvPr/>
        </p:nvGrpSpPr>
        <p:grpSpPr>
          <a:xfrm>
            <a:off x="608007" y="394898"/>
            <a:ext cx="3849280" cy="3350455"/>
            <a:chOff x="4499118" y="137427"/>
            <a:chExt cx="3849280" cy="3350455"/>
          </a:xfrm>
        </p:grpSpPr>
        <p:pic>
          <p:nvPicPr>
            <p:cNvPr id="11" name="Picture 10">
              <a:extLst>
                <a:ext uri="{FF2B5EF4-FFF2-40B4-BE49-F238E27FC236}">
                  <a16:creationId xmlns:a16="http://schemas.microsoft.com/office/drawing/2014/main" id="{D89C47E5-702B-0F41-A8DF-2AB93601F067}"/>
                </a:ext>
              </a:extLst>
            </p:cNvPr>
            <p:cNvPicPr>
              <a:picLocks noChangeAspect="1"/>
            </p:cNvPicPr>
            <p:nvPr/>
          </p:nvPicPr>
          <p:blipFill>
            <a:blip r:embed="rId3"/>
            <a:stretch>
              <a:fillRect/>
            </a:stretch>
          </p:blipFill>
          <p:spPr>
            <a:xfrm>
              <a:off x="4505872" y="878752"/>
              <a:ext cx="3500248" cy="2609130"/>
            </a:xfrm>
            <a:prstGeom prst="rect">
              <a:avLst/>
            </a:prstGeom>
          </p:spPr>
        </p:pic>
        <p:cxnSp>
          <p:nvCxnSpPr>
            <p:cNvPr id="18" name="Straight Connector 17">
              <a:extLst>
                <a:ext uri="{FF2B5EF4-FFF2-40B4-BE49-F238E27FC236}">
                  <a16:creationId xmlns:a16="http://schemas.microsoft.com/office/drawing/2014/main" id="{7E92BF84-05CB-D343-A061-3500A5663E58}"/>
                </a:ext>
              </a:extLst>
            </p:cNvPr>
            <p:cNvCxnSpPr/>
            <p:nvPr/>
          </p:nvCxnSpPr>
          <p:spPr>
            <a:xfrm>
              <a:off x="4499835" y="495301"/>
              <a:ext cx="0" cy="299258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C77E4D43-C9DD-094D-9C9C-AA3C8094CD8B}"/>
                </a:ext>
              </a:extLst>
            </p:cNvPr>
            <p:cNvCxnSpPr>
              <a:cxnSpLocks/>
            </p:cNvCxnSpPr>
            <p:nvPr/>
          </p:nvCxnSpPr>
          <p:spPr>
            <a:xfrm flipH="1">
              <a:off x="4499118" y="3487882"/>
              <a:ext cx="361736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43541C93-E55A-4741-9B77-7EFEE48E67E2}"/>
                </a:ext>
              </a:extLst>
            </p:cNvPr>
            <p:cNvSpPr txBox="1"/>
            <p:nvPr/>
          </p:nvSpPr>
          <p:spPr>
            <a:xfrm>
              <a:off x="5826614" y="638228"/>
              <a:ext cx="819900" cy="292388"/>
            </a:xfrm>
            <a:prstGeom prst="rect">
              <a:avLst/>
            </a:prstGeom>
            <a:noFill/>
          </p:spPr>
          <p:txBody>
            <a:bodyPr wrap="square" rtlCol="0">
              <a:spAutoFit/>
            </a:bodyPr>
            <a:lstStyle/>
            <a:p>
              <a:pPr algn="ctr"/>
              <a:r>
                <a:rPr lang="en-US" sz="1300" dirty="0"/>
                <a:t>Mode</a:t>
              </a:r>
            </a:p>
          </p:txBody>
        </p:sp>
        <p:sp>
          <p:nvSpPr>
            <p:cNvPr id="49" name="TextBox 48">
              <a:extLst>
                <a:ext uri="{FF2B5EF4-FFF2-40B4-BE49-F238E27FC236}">
                  <a16:creationId xmlns:a16="http://schemas.microsoft.com/office/drawing/2014/main" id="{4E0088DB-F432-9346-A2C0-3167FE859E01}"/>
                </a:ext>
              </a:extLst>
            </p:cNvPr>
            <p:cNvSpPr txBox="1"/>
            <p:nvPr/>
          </p:nvSpPr>
          <p:spPr>
            <a:xfrm>
              <a:off x="5782339" y="374821"/>
              <a:ext cx="908449" cy="292388"/>
            </a:xfrm>
            <a:prstGeom prst="rect">
              <a:avLst/>
            </a:prstGeom>
            <a:noFill/>
          </p:spPr>
          <p:txBody>
            <a:bodyPr wrap="square" rtlCol="0">
              <a:spAutoFit/>
            </a:bodyPr>
            <a:lstStyle/>
            <a:p>
              <a:pPr algn="ctr"/>
              <a:r>
                <a:rPr lang="en-US" sz="1300" dirty="0"/>
                <a:t>Median</a:t>
              </a:r>
            </a:p>
          </p:txBody>
        </p:sp>
        <p:sp>
          <p:nvSpPr>
            <p:cNvPr id="50" name="TextBox 49">
              <a:extLst>
                <a:ext uri="{FF2B5EF4-FFF2-40B4-BE49-F238E27FC236}">
                  <a16:creationId xmlns:a16="http://schemas.microsoft.com/office/drawing/2014/main" id="{C874C677-22C3-A24D-AE30-54E498C80CA9}"/>
                </a:ext>
              </a:extLst>
            </p:cNvPr>
            <p:cNvSpPr txBox="1"/>
            <p:nvPr/>
          </p:nvSpPr>
          <p:spPr>
            <a:xfrm>
              <a:off x="5804476" y="137427"/>
              <a:ext cx="908449" cy="292388"/>
            </a:xfrm>
            <a:prstGeom prst="rect">
              <a:avLst/>
            </a:prstGeom>
            <a:noFill/>
          </p:spPr>
          <p:txBody>
            <a:bodyPr wrap="square" rtlCol="0">
              <a:spAutoFit/>
            </a:bodyPr>
            <a:lstStyle/>
            <a:p>
              <a:pPr algn="ctr"/>
              <a:r>
                <a:rPr lang="en-US" sz="1300" dirty="0"/>
                <a:t>Mean</a:t>
              </a:r>
            </a:p>
          </p:txBody>
        </p:sp>
        <p:sp>
          <p:nvSpPr>
            <p:cNvPr id="55" name="TextBox 54">
              <a:extLst>
                <a:ext uri="{FF2B5EF4-FFF2-40B4-BE49-F238E27FC236}">
                  <a16:creationId xmlns:a16="http://schemas.microsoft.com/office/drawing/2014/main" id="{308B1E22-614E-0545-B078-7438E838A451}"/>
                </a:ext>
              </a:extLst>
            </p:cNvPr>
            <p:cNvSpPr txBox="1"/>
            <p:nvPr/>
          </p:nvSpPr>
          <p:spPr>
            <a:xfrm>
              <a:off x="6319277" y="2977617"/>
              <a:ext cx="2029121" cy="307777"/>
            </a:xfrm>
            <a:prstGeom prst="rect">
              <a:avLst/>
            </a:prstGeom>
            <a:noFill/>
          </p:spPr>
          <p:txBody>
            <a:bodyPr wrap="square" rtlCol="0">
              <a:spAutoFit/>
            </a:bodyPr>
            <a:lstStyle/>
            <a:p>
              <a:r>
                <a:rPr lang="en-US" sz="1400" dirty="0">
                  <a:solidFill>
                    <a:schemeClr val="tx1">
                      <a:alpha val="20000"/>
                    </a:schemeClr>
                  </a:solidFill>
                  <a:effectLst>
                    <a:outerShdw blurRad="50800" dist="50800" dir="5400000" algn="ctr" rotWithShape="0">
                      <a:srgbClr val="000000">
                        <a:alpha val="0"/>
                      </a:srgbClr>
                    </a:outerShdw>
                  </a:effectLst>
                </a:rPr>
                <a:t>aegis4048.github.io</a:t>
              </a:r>
            </a:p>
          </p:txBody>
        </p:sp>
        <p:cxnSp>
          <p:nvCxnSpPr>
            <p:cNvPr id="67" name="Straight Connector 66">
              <a:extLst>
                <a:ext uri="{FF2B5EF4-FFF2-40B4-BE49-F238E27FC236}">
                  <a16:creationId xmlns:a16="http://schemas.microsoft.com/office/drawing/2014/main" id="{71732AEF-71F9-6546-A232-C0D7B0539882}"/>
                </a:ext>
              </a:extLst>
            </p:cNvPr>
            <p:cNvCxnSpPr>
              <a:cxnSpLocks/>
            </p:cNvCxnSpPr>
            <p:nvPr/>
          </p:nvCxnSpPr>
          <p:spPr>
            <a:xfrm>
              <a:off x="6239582" y="978600"/>
              <a:ext cx="20810" cy="2475398"/>
            </a:xfrm>
            <a:prstGeom prst="line">
              <a:avLst/>
            </a:prstGeom>
            <a:ln w="25400">
              <a:solidFill>
                <a:schemeClr val="accent6"/>
              </a:solidFill>
              <a:prstDash val="sysDash"/>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5F9E9675-0494-3147-8D5A-A1A9B706E326}"/>
                </a:ext>
              </a:extLst>
            </p:cNvPr>
            <p:cNvCxnSpPr>
              <a:cxnSpLocks/>
            </p:cNvCxnSpPr>
            <p:nvPr/>
          </p:nvCxnSpPr>
          <p:spPr>
            <a:xfrm flipH="1">
              <a:off x="5872728" y="984762"/>
              <a:ext cx="758282" cy="0"/>
            </a:xfrm>
            <a:prstGeom prst="line">
              <a:avLst/>
            </a:prstGeom>
            <a:ln w="22225">
              <a:solidFill>
                <a:schemeClr val="accent6">
                  <a:lumMod val="50000"/>
                </a:schemeClr>
              </a:solidFill>
              <a:prstDash val="solid"/>
            </a:ln>
          </p:spPr>
          <p:style>
            <a:lnRef idx="1">
              <a:schemeClr val="accent1"/>
            </a:lnRef>
            <a:fillRef idx="0">
              <a:schemeClr val="accent1"/>
            </a:fillRef>
            <a:effectRef idx="0">
              <a:schemeClr val="accent1"/>
            </a:effectRef>
            <a:fontRef idx="minor">
              <a:schemeClr val="tx1"/>
            </a:fontRef>
          </p:style>
        </p:cxnSp>
        <p:sp>
          <p:nvSpPr>
            <p:cNvPr id="69" name="Left Bracket 68">
              <a:extLst>
                <a:ext uri="{FF2B5EF4-FFF2-40B4-BE49-F238E27FC236}">
                  <a16:creationId xmlns:a16="http://schemas.microsoft.com/office/drawing/2014/main" id="{5F1710FF-669C-D84F-9B12-2DE48264D265}"/>
                </a:ext>
              </a:extLst>
            </p:cNvPr>
            <p:cNvSpPr/>
            <p:nvPr/>
          </p:nvSpPr>
          <p:spPr>
            <a:xfrm>
              <a:off x="5884123" y="693983"/>
              <a:ext cx="45719" cy="581558"/>
            </a:xfrm>
            <a:prstGeom prst="leftBracket">
              <a:avLst/>
            </a:prstGeom>
            <a:ln w="22225">
              <a:solidFill>
                <a:schemeClr val="accent6">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0" name="Left Bracket 69">
              <a:extLst>
                <a:ext uri="{FF2B5EF4-FFF2-40B4-BE49-F238E27FC236}">
                  <a16:creationId xmlns:a16="http://schemas.microsoft.com/office/drawing/2014/main" id="{54E90DB0-B056-0F48-926C-D47480C22470}"/>
                </a:ext>
              </a:extLst>
            </p:cNvPr>
            <p:cNvSpPr/>
            <p:nvPr/>
          </p:nvSpPr>
          <p:spPr>
            <a:xfrm rot="10800000">
              <a:off x="6573897" y="693983"/>
              <a:ext cx="45719" cy="581558"/>
            </a:xfrm>
            <a:prstGeom prst="leftBracket">
              <a:avLst/>
            </a:prstGeom>
            <a:ln w="22225">
              <a:solidFill>
                <a:schemeClr val="accent6">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51" name="Straight Arrow Connector 150">
              <a:extLst>
                <a:ext uri="{FF2B5EF4-FFF2-40B4-BE49-F238E27FC236}">
                  <a16:creationId xmlns:a16="http://schemas.microsoft.com/office/drawing/2014/main" id="{60283941-503E-CD48-9938-E5CF16CAB0E2}"/>
                </a:ext>
              </a:extLst>
            </p:cNvPr>
            <p:cNvCxnSpPr>
              <a:cxnSpLocks/>
            </p:cNvCxnSpPr>
            <p:nvPr/>
          </p:nvCxnSpPr>
          <p:spPr>
            <a:xfrm flipH="1" flipV="1">
              <a:off x="6417111" y="995549"/>
              <a:ext cx="129888" cy="1437591"/>
            </a:xfrm>
            <a:prstGeom prst="straightConnector1">
              <a:avLst/>
            </a:prstGeom>
            <a:ln w="2540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0" name="Rectangle 149">
              <a:extLst>
                <a:ext uri="{FF2B5EF4-FFF2-40B4-BE49-F238E27FC236}">
                  <a16:creationId xmlns:a16="http://schemas.microsoft.com/office/drawing/2014/main" id="{9C0D7B7D-4FCB-1D48-A5B3-E83D9C95DC7F}"/>
                </a:ext>
              </a:extLst>
            </p:cNvPr>
            <p:cNvSpPr/>
            <p:nvPr/>
          </p:nvSpPr>
          <p:spPr>
            <a:xfrm>
              <a:off x="6199231" y="2375616"/>
              <a:ext cx="1925067" cy="369331"/>
            </a:xfrm>
            <a:prstGeom prst="rect">
              <a:avLst/>
            </a:prstGeom>
            <a:solidFill>
              <a:schemeClr val="bg1"/>
            </a:solidFill>
            <a:ln w="254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accent6">
                      <a:lumMod val="50000"/>
                    </a:schemeClr>
                  </a:solidFill>
                </a:rPr>
                <a:t>95% Conf. Int. of Mean</a:t>
              </a:r>
            </a:p>
          </p:txBody>
        </p:sp>
        <p:sp>
          <p:nvSpPr>
            <p:cNvPr id="157" name="TextBox 156">
              <a:extLst>
                <a:ext uri="{FF2B5EF4-FFF2-40B4-BE49-F238E27FC236}">
                  <a16:creationId xmlns:a16="http://schemas.microsoft.com/office/drawing/2014/main" id="{261031FC-B5F8-A549-9C8E-EACFC0E0A474}"/>
                </a:ext>
              </a:extLst>
            </p:cNvPr>
            <p:cNvSpPr txBox="1"/>
            <p:nvPr/>
          </p:nvSpPr>
          <p:spPr>
            <a:xfrm>
              <a:off x="7304398" y="476089"/>
              <a:ext cx="819900" cy="369332"/>
            </a:xfrm>
            <a:prstGeom prst="rect">
              <a:avLst/>
            </a:prstGeom>
            <a:noFill/>
          </p:spPr>
          <p:txBody>
            <a:bodyPr wrap="square" rtlCol="0">
              <a:spAutoFit/>
            </a:bodyPr>
            <a:lstStyle/>
            <a:p>
              <a:pPr algn="ctr"/>
              <a:r>
                <a:rPr lang="en-US" dirty="0"/>
                <a:t>Fig (a)</a:t>
              </a:r>
            </a:p>
          </p:txBody>
        </p:sp>
      </p:grpSp>
      <p:grpSp>
        <p:nvGrpSpPr>
          <p:cNvPr id="165" name="Group 164">
            <a:extLst>
              <a:ext uri="{FF2B5EF4-FFF2-40B4-BE49-F238E27FC236}">
                <a16:creationId xmlns:a16="http://schemas.microsoft.com/office/drawing/2014/main" id="{86D90CF5-35C7-B841-9DB9-836155FF092E}"/>
              </a:ext>
            </a:extLst>
          </p:cNvPr>
          <p:cNvGrpSpPr/>
          <p:nvPr/>
        </p:nvGrpSpPr>
        <p:grpSpPr>
          <a:xfrm>
            <a:off x="4723192" y="723748"/>
            <a:ext cx="3767183" cy="3021605"/>
            <a:chOff x="598675" y="466277"/>
            <a:chExt cx="3767183" cy="3021605"/>
          </a:xfrm>
        </p:grpSpPr>
        <p:grpSp>
          <p:nvGrpSpPr>
            <p:cNvPr id="130" name="Group 129">
              <a:extLst>
                <a:ext uri="{FF2B5EF4-FFF2-40B4-BE49-F238E27FC236}">
                  <a16:creationId xmlns:a16="http://schemas.microsoft.com/office/drawing/2014/main" id="{92D5CEE7-14B1-EA4B-BD5C-625B301B369E}"/>
                </a:ext>
              </a:extLst>
            </p:cNvPr>
            <p:cNvGrpSpPr/>
            <p:nvPr/>
          </p:nvGrpSpPr>
          <p:grpSpPr>
            <a:xfrm>
              <a:off x="598675" y="495301"/>
              <a:ext cx="3767183" cy="2992581"/>
              <a:chOff x="598675" y="495301"/>
              <a:chExt cx="3767183" cy="2992581"/>
            </a:xfrm>
          </p:grpSpPr>
          <p:pic>
            <p:nvPicPr>
              <p:cNvPr id="9" name="Picture 8">
                <a:extLst>
                  <a:ext uri="{FF2B5EF4-FFF2-40B4-BE49-F238E27FC236}">
                    <a16:creationId xmlns:a16="http://schemas.microsoft.com/office/drawing/2014/main" id="{DD313D71-EF5A-9842-BCC5-C20B2A69490B}"/>
                  </a:ext>
                </a:extLst>
              </p:cNvPr>
              <p:cNvPicPr>
                <a:picLocks noChangeAspect="1"/>
              </p:cNvPicPr>
              <p:nvPr/>
            </p:nvPicPr>
            <p:blipFill>
              <a:blip r:embed="rId4"/>
              <a:stretch>
                <a:fillRect/>
              </a:stretch>
            </p:blipFill>
            <p:spPr>
              <a:xfrm>
                <a:off x="598675" y="819870"/>
                <a:ext cx="3617366" cy="2668012"/>
              </a:xfrm>
              <a:prstGeom prst="rect">
                <a:avLst/>
              </a:prstGeom>
            </p:spPr>
          </p:pic>
          <p:cxnSp>
            <p:nvCxnSpPr>
              <p:cNvPr id="13" name="Straight Connector 12">
                <a:extLst>
                  <a:ext uri="{FF2B5EF4-FFF2-40B4-BE49-F238E27FC236}">
                    <a16:creationId xmlns:a16="http://schemas.microsoft.com/office/drawing/2014/main" id="{9ED824F7-9B45-BD44-98EA-2A6F5920DEF3}"/>
                  </a:ext>
                </a:extLst>
              </p:cNvPr>
              <p:cNvCxnSpPr/>
              <p:nvPr/>
            </p:nvCxnSpPr>
            <p:spPr>
              <a:xfrm>
                <a:off x="615459" y="495301"/>
                <a:ext cx="0" cy="299258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8E114B8-CD57-EE4A-848C-8DD03D176B25}"/>
                  </a:ext>
                </a:extLst>
              </p:cNvPr>
              <p:cNvCxnSpPr>
                <a:cxnSpLocks/>
              </p:cNvCxnSpPr>
              <p:nvPr/>
            </p:nvCxnSpPr>
            <p:spPr>
              <a:xfrm flipH="1">
                <a:off x="614516" y="3487882"/>
                <a:ext cx="361736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5D2D7057-F372-754A-AE6D-AA31E42377C5}"/>
                  </a:ext>
                </a:extLst>
              </p:cNvPr>
              <p:cNvCxnSpPr>
                <a:cxnSpLocks/>
              </p:cNvCxnSpPr>
              <p:nvPr/>
            </p:nvCxnSpPr>
            <p:spPr>
              <a:xfrm>
                <a:off x="1396509" y="941032"/>
                <a:ext cx="0" cy="2520216"/>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71E6D1F3-E97C-A94C-82A3-B135EAD586A3}"/>
                  </a:ext>
                </a:extLst>
              </p:cNvPr>
              <p:cNvCxnSpPr>
                <a:cxnSpLocks/>
              </p:cNvCxnSpPr>
              <p:nvPr/>
            </p:nvCxnSpPr>
            <p:spPr>
              <a:xfrm>
                <a:off x="1593298" y="1083076"/>
                <a:ext cx="0" cy="2378172"/>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7EC4289C-F033-3241-8E4E-585457E6D90C}"/>
                  </a:ext>
                </a:extLst>
              </p:cNvPr>
              <p:cNvSpPr txBox="1"/>
              <p:nvPr/>
            </p:nvSpPr>
            <p:spPr>
              <a:xfrm>
                <a:off x="975484" y="626564"/>
                <a:ext cx="819900" cy="292388"/>
              </a:xfrm>
              <a:prstGeom prst="rect">
                <a:avLst/>
              </a:prstGeom>
              <a:noFill/>
            </p:spPr>
            <p:txBody>
              <a:bodyPr wrap="square" rtlCol="0">
                <a:spAutoFit/>
              </a:bodyPr>
              <a:lstStyle/>
              <a:p>
                <a:pPr algn="ctr"/>
                <a:r>
                  <a:rPr lang="en-US" sz="1300" dirty="0"/>
                  <a:t>Mode</a:t>
                </a:r>
              </a:p>
            </p:txBody>
          </p:sp>
          <p:sp>
            <p:nvSpPr>
              <p:cNvPr id="39" name="TextBox 38">
                <a:extLst>
                  <a:ext uri="{FF2B5EF4-FFF2-40B4-BE49-F238E27FC236}">
                    <a16:creationId xmlns:a16="http://schemas.microsoft.com/office/drawing/2014/main" id="{5866D44E-9F2A-9D40-BC45-9CE00B9A2C30}"/>
                  </a:ext>
                </a:extLst>
              </p:cNvPr>
              <p:cNvSpPr txBox="1"/>
              <p:nvPr/>
            </p:nvSpPr>
            <p:spPr>
              <a:xfrm>
                <a:off x="1604457" y="900041"/>
                <a:ext cx="908449" cy="292388"/>
              </a:xfrm>
              <a:prstGeom prst="rect">
                <a:avLst/>
              </a:prstGeom>
              <a:noFill/>
            </p:spPr>
            <p:txBody>
              <a:bodyPr wrap="square" rtlCol="0">
                <a:spAutoFit/>
              </a:bodyPr>
              <a:lstStyle/>
              <a:p>
                <a:pPr algn="ctr"/>
                <a:r>
                  <a:rPr lang="en-US" sz="1300" dirty="0"/>
                  <a:t>Median</a:t>
                </a:r>
              </a:p>
            </p:txBody>
          </p:sp>
          <p:sp>
            <p:nvSpPr>
              <p:cNvPr id="40" name="TextBox 39">
                <a:extLst>
                  <a:ext uri="{FF2B5EF4-FFF2-40B4-BE49-F238E27FC236}">
                    <a16:creationId xmlns:a16="http://schemas.microsoft.com/office/drawing/2014/main" id="{D83A079E-8FD1-8147-A426-2876722F5D54}"/>
                  </a:ext>
                </a:extLst>
              </p:cNvPr>
              <p:cNvSpPr txBox="1"/>
              <p:nvPr/>
            </p:nvSpPr>
            <p:spPr>
              <a:xfrm>
                <a:off x="2329087" y="1625530"/>
                <a:ext cx="908449" cy="292388"/>
              </a:xfrm>
              <a:prstGeom prst="rect">
                <a:avLst/>
              </a:prstGeom>
              <a:noFill/>
            </p:spPr>
            <p:txBody>
              <a:bodyPr wrap="square" rtlCol="0">
                <a:spAutoFit/>
              </a:bodyPr>
              <a:lstStyle/>
              <a:p>
                <a:pPr algn="ctr"/>
                <a:r>
                  <a:rPr lang="en-US" sz="1300" dirty="0"/>
                  <a:t>Mean</a:t>
                </a:r>
              </a:p>
            </p:txBody>
          </p:sp>
          <p:sp>
            <p:nvSpPr>
              <p:cNvPr id="54" name="TextBox 53">
                <a:extLst>
                  <a:ext uri="{FF2B5EF4-FFF2-40B4-BE49-F238E27FC236}">
                    <a16:creationId xmlns:a16="http://schemas.microsoft.com/office/drawing/2014/main" id="{102D4D24-0744-AB4B-B85A-2C94AF66D16F}"/>
                  </a:ext>
                </a:extLst>
              </p:cNvPr>
              <p:cNvSpPr txBox="1"/>
              <p:nvPr/>
            </p:nvSpPr>
            <p:spPr>
              <a:xfrm>
                <a:off x="2336737" y="2981516"/>
                <a:ext cx="2029121" cy="307777"/>
              </a:xfrm>
              <a:prstGeom prst="rect">
                <a:avLst/>
              </a:prstGeom>
              <a:noFill/>
            </p:spPr>
            <p:txBody>
              <a:bodyPr wrap="square" rtlCol="0">
                <a:spAutoFit/>
              </a:bodyPr>
              <a:lstStyle/>
              <a:p>
                <a:r>
                  <a:rPr lang="en-US" sz="1400" dirty="0">
                    <a:solidFill>
                      <a:schemeClr val="tx1">
                        <a:alpha val="20000"/>
                      </a:schemeClr>
                    </a:solidFill>
                    <a:effectLst>
                      <a:outerShdw blurRad="50800" dist="50800" dir="5400000" algn="ctr" rotWithShape="0">
                        <a:srgbClr val="000000">
                          <a:alpha val="0"/>
                        </a:srgbClr>
                      </a:outerShdw>
                    </a:effectLst>
                  </a:rPr>
                  <a:t>aegis4048.github.io</a:t>
                </a:r>
              </a:p>
            </p:txBody>
          </p:sp>
          <p:cxnSp>
            <p:nvCxnSpPr>
              <p:cNvPr id="63" name="Straight Connector 62">
                <a:extLst>
                  <a:ext uri="{FF2B5EF4-FFF2-40B4-BE49-F238E27FC236}">
                    <a16:creationId xmlns:a16="http://schemas.microsoft.com/office/drawing/2014/main" id="{F111F78C-A26E-4749-BDE1-865882960E25}"/>
                  </a:ext>
                </a:extLst>
              </p:cNvPr>
              <p:cNvCxnSpPr>
                <a:cxnSpLocks/>
              </p:cNvCxnSpPr>
              <p:nvPr/>
            </p:nvCxnSpPr>
            <p:spPr>
              <a:xfrm>
                <a:off x="2034239" y="1781020"/>
                <a:ext cx="20810" cy="1692311"/>
              </a:xfrm>
              <a:prstGeom prst="line">
                <a:avLst/>
              </a:prstGeom>
              <a:ln w="25400">
                <a:solidFill>
                  <a:schemeClr val="accent6"/>
                </a:solidFill>
                <a:prstDash val="sysDash"/>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534DD22D-1C00-D44D-ADED-38A9A1F30CE2}"/>
                  </a:ext>
                </a:extLst>
              </p:cNvPr>
              <p:cNvCxnSpPr>
                <a:cxnSpLocks/>
              </p:cNvCxnSpPr>
              <p:nvPr/>
            </p:nvCxnSpPr>
            <p:spPr>
              <a:xfrm flipH="1">
                <a:off x="1675908" y="1771725"/>
                <a:ext cx="758282" cy="0"/>
              </a:xfrm>
              <a:prstGeom prst="line">
                <a:avLst/>
              </a:prstGeom>
              <a:ln w="22225">
                <a:solidFill>
                  <a:schemeClr val="accent6">
                    <a:lumMod val="50000"/>
                  </a:schemeClr>
                </a:solidFill>
                <a:prstDash val="solid"/>
              </a:ln>
            </p:spPr>
            <p:style>
              <a:lnRef idx="1">
                <a:schemeClr val="accent1"/>
              </a:lnRef>
              <a:fillRef idx="0">
                <a:schemeClr val="accent1"/>
              </a:fillRef>
              <a:effectRef idx="0">
                <a:schemeClr val="accent1"/>
              </a:effectRef>
              <a:fontRef idx="minor">
                <a:schemeClr val="tx1"/>
              </a:fontRef>
            </p:style>
          </p:cxnSp>
          <p:sp>
            <p:nvSpPr>
              <p:cNvPr id="65" name="Left Bracket 64">
                <a:extLst>
                  <a:ext uri="{FF2B5EF4-FFF2-40B4-BE49-F238E27FC236}">
                    <a16:creationId xmlns:a16="http://schemas.microsoft.com/office/drawing/2014/main" id="{7533672D-6024-4548-9711-13E363FEC61F}"/>
                  </a:ext>
                </a:extLst>
              </p:cNvPr>
              <p:cNvSpPr/>
              <p:nvPr/>
            </p:nvSpPr>
            <p:spPr>
              <a:xfrm>
                <a:off x="1687303" y="1480946"/>
                <a:ext cx="45719" cy="581558"/>
              </a:xfrm>
              <a:prstGeom prst="leftBracket">
                <a:avLst/>
              </a:prstGeom>
              <a:ln w="22225">
                <a:solidFill>
                  <a:schemeClr val="accent6">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6" name="Left Bracket 65">
                <a:extLst>
                  <a:ext uri="{FF2B5EF4-FFF2-40B4-BE49-F238E27FC236}">
                    <a16:creationId xmlns:a16="http://schemas.microsoft.com/office/drawing/2014/main" id="{9749E0E0-0C65-E440-96EE-C3EB2A4699D1}"/>
                  </a:ext>
                </a:extLst>
              </p:cNvPr>
              <p:cNvSpPr/>
              <p:nvPr/>
            </p:nvSpPr>
            <p:spPr>
              <a:xfrm rot="10800000">
                <a:off x="2377077" y="1480946"/>
                <a:ext cx="45719" cy="581558"/>
              </a:xfrm>
              <a:prstGeom prst="leftBracket">
                <a:avLst/>
              </a:prstGeom>
              <a:ln w="22225">
                <a:solidFill>
                  <a:schemeClr val="accent6">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cxnSp>
          <p:nvCxnSpPr>
            <p:cNvPr id="146" name="Straight Arrow Connector 145">
              <a:extLst>
                <a:ext uri="{FF2B5EF4-FFF2-40B4-BE49-F238E27FC236}">
                  <a16:creationId xmlns:a16="http://schemas.microsoft.com/office/drawing/2014/main" id="{0C4E8F11-C621-7D40-9493-40544E407746}"/>
                </a:ext>
              </a:extLst>
            </p:cNvPr>
            <p:cNvCxnSpPr>
              <a:cxnSpLocks/>
            </p:cNvCxnSpPr>
            <p:nvPr/>
          </p:nvCxnSpPr>
          <p:spPr>
            <a:xfrm flipH="1" flipV="1">
              <a:off x="2156180" y="1781022"/>
              <a:ext cx="159803" cy="640436"/>
            </a:xfrm>
            <a:prstGeom prst="straightConnector1">
              <a:avLst/>
            </a:prstGeom>
            <a:ln w="2540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6" name="TextBox 155">
              <a:extLst>
                <a:ext uri="{FF2B5EF4-FFF2-40B4-BE49-F238E27FC236}">
                  <a16:creationId xmlns:a16="http://schemas.microsoft.com/office/drawing/2014/main" id="{7349EDA9-2552-8F48-9BFF-2CDF68157497}"/>
                </a:ext>
              </a:extLst>
            </p:cNvPr>
            <p:cNvSpPr txBox="1"/>
            <p:nvPr/>
          </p:nvSpPr>
          <p:spPr>
            <a:xfrm>
              <a:off x="3413638" y="466277"/>
              <a:ext cx="819900" cy="369332"/>
            </a:xfrm>
            <a:prstGeom prst="rect">
              <a:avLst/>
            </a:prstGeom>
            <a:noFill/>
          </p:spPr>
          <p:txBody>
            <a:bodyPr wrap="square" rtlCol="0">
              <a:spAutoFit/>
            </a:bodyPr>
            <a:lstStyle/>
            <a:p>
              <a:pPr algn="ctr"/>
              <a:r>
                <a:rPr lang="en-US" dirty="0"/>
                <a:t>Fig (b)</a:t>
              </a:r>
            </a:p>
          </p:txBody>
        </p:sp>
        <p:sp>
          <p:nvSpPr>
            <p:cNvPr id="145" name="Rectangle 144">
              <a:extLst>
                <a:ext uri="{FF2B5EF4-FFF2-40B4-BE49-F238E27FC236}">
                  <a16:creationId xmlns:a16="http://schemas.microsoft.com/office/drawing/2014/main" id="{88F6B6B4-66D4-7C4F-A9C2-568A808A8B06}"/>
                </a:ext>
              </a:extLst>
            </p:cNvPr>
            <p:cNvSpPr/>
            <p:nvPr/>
          </p:nvSpPr>
          <p:spPr>
            <a:xfrm>
              <a:off x="2303282" y="2375211"/>
              <a:ext cx="1925067" cy="369331"/>
            </a:xfrm>
            <a:prstGeom prst="rect">
              <a:avLst/>
            </a:prstGeom>
            <a:solidFill>
              <a:schemeClr val="bg1"/>
            </a:solidFill>
            <a:ln w="254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accent6">
                      <a:lumMod val="50000"/>
                    </a:schemeClr>
                  </a:solidFill>
                </a:rPr>
                <a:t>95% Conf. Int. of Mean</a:t>
              </a:r>
            </a:p>
          </p:txBody>
        </p:sp>
      </p:grpSp>
    </p:spTree>
    <p:extLst>
      <p:ext uri="{BB962C8B-B14F-4D97-AF65-F5344CB8AC3E}">
        <p14:creationId xmlns:p14="http://schemas.microsoft.com/office/powerpoint/2010/main" val="309408357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DAA614F-BF63-4C7B-A4CD-14208671D734}"/>
              </a:ext>
            </a:extLst>
          </p:cNvPr>
          <p:cNvPicPr>
            <a:picLocks noChangeAspect="1"/>
          </p:cNvPicPr>
          <p:nvPr/>
        </p:nvPicPr>
        <p:blipFill>
          <a:blip r:embed="rId2"/>
          <a:stretch>
            <a:fillRect/>
          </a:stretch>
        </p:blipFill>
        <p:spPr>
          <a:xfrm>
            <a:off x="3179501" y="1819306"/>
            <a:ext cx="5832998" cy="3219388"/>
          </a:xfrm>
          <a:prstGeom prst="rect">
            <a:avLst/>
          </a:prstGeom>
        </p:spPr>
      </p:pic>
      <p:sp>
        <p:nvSpPr>
          <p:cNvPr id="5" name="TextBox 4">
            <a:extLst>
              <a:ext uri="{FF2B5EF4-FFF2-40B4-BE49-F238E27FC236}">
                <a16:creationId xmlns:a16="http://schemas.microsoft.com/office/drawing/2014/main" id="{3FCDA0F5-02F2-4CE1-9B42-832D16DFD214}"/>
              </a:ext>
            </a:extLst>
          </p:cNvPr>
          <p:cNvSpPr txBox="1"/>
          <p:nvPr/>
        </p:nvSpPr>
        <p:spPr>
          <a:xfrm>
            <a:off x="5081439" y="3059668"/>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28965155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52524E4-92F9-4D15-88FB-46AED52BDBD1}"/>
              </a:ext>
            </a:extLst>
          </p:cNvPr>
          <p:cNvPicPr>
            <a:picLocks noChangeAspect="1"/>
          </p:cNvPicPr>
          <p:nvPr/>
        </p:nvPicPr>
        <p:blipFill>
          <a:blip r:embed="rId2"/>
          <a:stretch>
            <a:fillRect/>
          </a:stretch>
        </p:blipFill>
        <p:spPr>
          <a:xfrm>
            <a:off x="3642407" y="823010"/>
            <a:ext cx="4907186" cy="5211980"/>
          </a:xfrm>
          <a:prstGeom prst="rect">
            <a:avLst/>
          </a:prstGeom>
        </p:spPr>
      </p:pic>
      <p:sp>
        <p:nvSpPr>
          <p:cNvPr id="5" name="TextBox 4">
            <a:extLst>
              <a:ext uri="{FF2B5EF4-FFF2-40B4-BE49-F238E27FC236}">
                <a16:creationId xmlns:a16="http://schemas.microsoft.com/office/drawing/2014/main" id="{72B08046-4261-448B-9CD2-978926AA41BF}"/>
              </a:ext>
            </a:extLst>
          </p:cNvPr>
          <p:cNvSpPr txBox="1"/>
          <p:nvPr/>
        </p:nvSpPr>
        <p:spPr>
          <a:xfrm>
            <a:off x="5081439" y="3244334"/>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331506000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090C818-F920-4C66-9EC9-3DFA45FFC2A6}"/>
              </a:ext>
            </a:extLst>
          </p:cNvPr>
          <p:cNvPicPr>
            <a:picLocks noChangeAspect="1"/>
          </p:cNvPicPr>
          <p:nvPr/>
        </p:nvPicPr>
        <p:blipFill>
          <a:blip r:embed="rId2"/>
          <a:stretch>
            <a:fillRect/>
          </a:stretch>
        </p:blipFill>
        <p:spPr>
          <a:xfrm>
            <a:off x="0" y="638175"/>
            <a:ext cx="12192000" cy="5581650"/>
          </a:xfrm>
          <a:prstGeom prst="rect">
            <a:avLst/>
          </a:prstGeom>
        </p:spPr>
      </p:pic>
      <p:sp>
        <p:nvSpPr>
          <p:cNvPr id="5" name="TextBox 4">
            <a:extLst>
              <a:ext uri="{FF2B5EF4-FFF2-40B4-BE49-F238E27FC236}">
                <a16:creationId xmlns:a16="http://schemas.microsoft.com/office/drawing/2014/main" id="{AC10A3BE-969B-44DA-A12E-8F8289EE1C92}"/>
              </a:ext>
            </a:extLst>
          </p:cNvPr>
          <p:cNvSpPr txBox="1"/>
          <p:nvPr/>
        </p:nvSpPr>
        <p:spPr>
          <a:xfrm>
            <a:off x="5081439" y="3244334"/>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382947737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6DE51ED-7906-4764-89B6-A116EA38E243}"/>
              </a:ext>
            </a:extLst>
          </p:cNvPr>
          <p:cNvPicPr>
            <a:picLocks noChangeAspect="1"/>
          </p:cNvPicPr>
          <p:nvPr/>
        </p:nvPicPr>
        <p:blipFill>
          <a:blip r:embed="rId2"/>
          <a:stretch>
            <a:fillRect/>
          </a:stretch>
        </p:blipFill>
        <p:spPr>
          <a:xfrm>
            <a:off x="0" y="520700"/>
            <a:ext cx="12192000" cy="5816600"/>
          </a:xfrm>
          <a:prstGeom prst="rect">
            <a:avLst/>
          </a:prstGeom>
        </p:spPr>
      </p:pic>
      <p:sp>
        <p:nvSpPr>
          <p:cNvPr id="5" name="TextBox 4">
            <a:extLst>
              <a:ext uri="{FF2B5EF4-FFF2-40B4-BE49-F238E27FC236}">
                <a16:creationId xmlns:a16="http://schemas.microsoft.com/office/drawing/2014/main" id="{D84DED25-8CCB-4507-A56C-4E50EDA3862A}"/>
              </a:ext>
            </a:extLst>
          </p:cNvPr>
          <p:cNvSpPr txBox="1"/>
          <p:nvPr/>
        </p:nvSpPr>
        <p:spPr>
          <a:xfrm>
            <a:off x="5081439" y="4528645"/>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384907276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6749F66-87E6-49AD-A62B-8D21BF72E749}"/>
              </a:ext>
            </a:extLst>
          </p:cNvPr>
          <p:cNvPicPr>
            <a:picLocks noChangeAspect="1"/>
          </p:cNvPicPr>
          <p:nvPr/>
        </p:nvPicPr>
        <p:blipFill>
          <a:blip r:embed="rId2"/>
          <a:stretch>
            <a:fillRect/>
          </a:stretch>
        </p:blipFill>
        <p:spPr>
          <a:xfrm>
            <a:off x="0" y="19050"/>
            <a:ext cx="12192000" cy="6819900"/>
          </a:xfrm>
          <a:prstGeom prst="rect">
            <a:avLst/>
          </a:prstGeom>
        </p:spPr>
      </p:pic>
      <p:sp>
        <p:nvSpPr>
          <p:cNvPr id="5" name="TextBox 4">
            <a:extLst>
              <a:ext uri="{FF2B5EF4-FFF2-40B4-BE49-F238E27FC236}">
                <a16:creationId xmlns:a16="http://schemas.microsoft.com/office/drawing/2014/main" id="{E671F5A4-747C-4518-974A-0C0CC9DB31B9}"/>
              </a:ext>
            </a:extLst>
          </p:cNvPr>
          <p:cNvSpPr txBox="1"/>
          <p:nvPr/>
        </p:nvSpPr>
        <p:spPr>
          <a:xfrm>
            <a:off x="3297518" y="4074249"/>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6" name="TextBox 5">
            <a:extLst>
              <a:ext uri="{FF2B5EF4-FFF2-40B4-BE49-F238E27FC236}">
                <a16:creationId xmlns:a16="http://schemas.microsoft.com/office/drawing/2014/main" id="{038AC88F-78CF-490D-84BE-9DCE5E890F01}"/>
              </a:ext>
            </a:extLst>
          </p:cNvPr>
          <p:cNvSpPr txBox="1"/>
          <p:nvPr/>
        </p:nvSpPr>
        <p:spPr>
          <a:xfrm>
            <a:off x="7744759" y="4074249"/>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312581292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DCBC898-AB03-4341-B795-3C2983B248D7}"/>
              </a:ext>
            </a:extLst>
          </p:cNvPr>
          <p:cNvPicPr>
            <a:picLocks noChangeAspect="1"/>
          </p:cNvPicPr>
          <p:nvPr/>
        </p:nvPicPr>
        <p:blipFill>
          <a:blip r:embed="rId2"/>
          <a:stretch>
            <a:fillRect/>
          </a:stretch>
        </p:blipFill>
        <p:spPr>
          <a:xfrm>
            <a:off x="0" y="1327150"/>
            <a:ext cx="12192000" cy="4203700"/>
          </a:xfrm>
          <a:prstGeom prst="rect">
            <a:avLst/>
          </a:prstGeom>
        </p:spPr>
      </p:pic>
      <p:sp>
        <p:nvSpPr>
          <p:cNvPr id="5" name="TextBox 4">
            <a:extLst>
              <a:ext uri="{FF2B5EF4-FFF2-40B4-BE49-F238E27FC236}">
                <a16:creationId xmlns:a16="http://schemas.microsoft.com/office/drawing/2014/main" id="{D21868A0-13EC-4986-B88C-3E36AD1828A8}"/>
              </a:ext>
            </a:extLst>
          </p:cNvPr>
          <p:cNvSpPr txBox="1"/>
          <p:nvPr/>
        </p:nvSpPr>
        <p:spPr>
          <a:xfrm>
            <a:off x="5081439" y="3244334"/>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259519876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EBF81A1-4F39-4DC1-B96E-040F3197752E}"/>
              </a:ext>
            </a:extLst>
          </p:cNvPr>
          <p:cNvPicPr>
            <a:picLocks noChangeAspect="1"/>
          </p:cNvPicPr>
          <p:nvPr/>
        </p:nvPicPr>
        <p:blipFill>
          <a:blip r:embed="rId2"/>
          <a:stretch>
            <a:fillRect/>
          </a:stretch>
        </p:blipFill>
        <p:spPr>
          <a:xfrm>
            <a:off x="0" y="774700"/>
            <a:ext cx="12192000" cy="5308600"/>
          </a:xfrm>
          <a:prstGeom prst="rect">
            <a:avLst/>
          </a:prstGeom>
        </p:spPr>
      </p:pic>
      <p:sp>
        <p:nvSpPr>
          <p:cNvPr id="5" name="TextBox 4">
            <a:extLst>
              <a:ext uri="{FF2B5EF4-FFF2-40B4-BE49-F238E27FC236}">
                <a16:creationId xmlns:a16="http://schemas.microsoft.com/office/drawing/2014/main" id="{26007A6B-46F4-48E4-915B-E07536D942F1}"/>
              </a:ext>
            </a:extLst>
          </p:cNvPr>
          <p:cNvSpPr txBox="1"/>
          <p:nvPr/>
        </p:nvSpPr>
        <p:spPr>
          <a:xfrm>
            <a:off x="5081439" y="3244334"/>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132862666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0E4397C-DB7B-4C73-96A6-42B631A3185A}"/>
              </a:ext>
            </a:extLst>
          </p:cNvPr>
          <p:cNvPicPr>
            <a:picLocks noChangeAspect="1"/>
          </p:cNvPicPr>
          <p:nvPr/>
        </p:nvPicPr>
        <p:blipFill>
          <a:blip r:embed="rId2"/>
          <a:stretch>
            <a:fillRect/>
          </a:stretch>
        </p:blipFill>
        <p:spPr>
          <a:xfrm>
            <a:off x="263247" y="0"/>
            <a:ext cx="11665506" cy="6858000"/>
          </a:xfrm>
          <a:prstGeom prst="rect">
            <a:avLst/>
          </a:prstGeom>
        </p:spPr>
      </p:pic>
    </p:spTree>
    <p:extLst>
      <p:ext uri="{BB962C8B-B14F-4D97-AF65-F5344CB8AC3E}">
        <p14:creationId xmlns:p14="http://schemas.microsoft.com/office/powerpoint/2010/main" val="27082542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 name="Picture 57">
            <a:extLst>
              <a:ext uri="{FF2B5EF4-FFF2-40B4-BE49-F238E27FC236}">
                <a16:creationId xmlns:a16="http://schemas.microsoft.com/office/drawing/2014/main" id="{C1929D82-26A0-6C4A-99E3-BF4CF27CA8A8}"/>
              </a:ext>
            </a:extLst>
          </p:cNvPr>
          <p:cNvPicPr>
            <a:picLocks noChangeAspect="1"/>
          </p:cNvPicPr>
          <p:nvPr/>
        </p:nvPicPr>
        <p:blipFill>
          <a:blip r:embed="rId2"/>
          <a:stretch>
            <a:fillRect/>
          </a:stretch>
        </p:blipFill>
        <p:spPr>
          <a:xfrm>
            <a:off x="2346590" y="2204642"/>
            <a:ext cx="7446764" cy="3314685"/>
          </a:xfrm>
          <a:prstGeom prst="rect">
            <a:avLst/>
          </a:prstGeom>
        </p:spPr>
      </p:pic>
      <p:sp>
        <p:nvSpPr>
          <p:cNvPr id="25" name="Rectangle 24">
            <a:extLst>
              <a:ext uri="{FF2B5EF4-FFF2-40B4-BE49-F238E27FC236}">
                <a16:creationId xmlns:a16="http://schemas.microsoft.com/office/drawing/2014/main" id="{480490DC-2EB1-6A45-A626-59A0AE4D2065}"/>
              </a:ext>
            </a:extLst>
          </p:cNvPr>
          <p:cNvSpPr/>
          <p:nvPr/>
        </p:nvSpPr>
        <p:spPr>
          <a:xfrm>
            <a:off x="8891574" y="1764264"/>
            <a:ext cx="1746011" cy="5486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3" name="Straight Connector 52">
            <a:extLst>
              <a:ext uri="{FF2B5EF4-FFF2-40B4-BE49-F238E27FC236}">
                <a16:creationId xmlns:a16="http://schemas.microsoft.com/office/drawing/2014/main" id="{E37F74D7-8616-9542-9D22-AC75D61A385A}"/>
              </a:ext>
            </a:extLst>
          </p:cNvPr>
          <p:cNvCxnSpPr>
            <a:cxnSpLocks/>
          </p:cNvCxnSpPr>
          <p:nvPr/>
        </p:nvCxnSpPr>
        <p:spPr>
          <a:xfrm>
            <a:off x="4996201" y="1373447"/>
            <a:ext cx="0" cy="3642298"/>
          </a:xfrm>
          <a:prstGeom prst="line">
            <a:avLst/>
          </a:prstGeom>
          <a:ln w="28575">
            <a:solidFill>
              <a:schemeClr val="accent2"/>
            </a:solidFill>
            <a:prstDash val="soli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88B03AC1-AA05-2545-BB48-8898F1539303}"/>
              </a:ext>
            </a:extLst>
          </p:cNvPr>
          <p:cNvCxnSpPr>
            <a:cxnSpLocks/>
            <a:stCxn id="64" idx="2"/>
          </p:cNvCxnSpPr>
          <p:nvPr/>
        </p:nvCxnSpPr>
        <p:spPr>
          <a:xfrm>
            <a:off x="3084252" y="1137155"/>
            <a:ext cx="9011" cy="3891842"/>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E3012306-CD57-F843-AAAB-BE6D614C99F9}"/>
              </a:ext>
            </a:extLst>
          </p:cNvPr>
          <p:cNvCxnSpPr>
            <a:cxnSpLocks/>
            <a:stCxn id="66" idx="2"/>
          </p:cNvCxnSpPr>
          <p:nvPr/>
        </p:nvCxnSpPr>
        <p:spPr>
          <a:xfrm>
            <a:off x="8952955" y="1133733"/>
            <a:ext cx="0" cy="3882012"/>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F57362CA-5059-CD42-8E67-D68268340249}"/>
              </a:ext>
            </a:extLst>
          </p:cNvPr>
          <p:cNvCxnSpPr>
            <a:cxnSpLocks/>
            <a:stCxn id="29" idx="3"/>
          </p:cNvCxnSpPr>
          <p:nvPr/>
        </p:nvCxnSpPr>
        <p:spPr>
          <a:xfrm>
            <a:off x="7745017" y="1545723"/>
            <a:ext cx="1146557" cy="0"/>
          </a:xfrm>
          <a:prstGeom prst="straightConnector1">
            <a:avLst/>
          </a:prstGeom>
          <a:ln w="25400">
            <a:solidFill>
              <a:schemeClr val="accent6">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66BC6947-6474-1247-AB83-8C482476EDC3}"/>
              </a:ext>
            </a:extLst>
          </p:cNvPr>
          <p:cNvCxnSpPr>
            <a:cxnSpLocks/>
            <a:endCxn id="29" idx="1"/>
          </p:cNvCxnSpPr>
          <p:nvPr/>
        </p:nvCxnSpPr>
        <p:spPr>
          <a:xfrm>
            <a:off x="3193774" y="1545723"/>
            <a:ext cx="1134200" cy="0"/>
          </a:xfrm>
          <a:prstGeom prst="straightConnector1">
            <a:avLst/>
          </a:prstGeom>
          <a:ln w="25400">
            <a:solidFill>
              <a:schemeClr val="accent6">
                <a:lumMod val="50000"/>
              </a:schemeClr>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528AF95D-BC86-6B49-ACA0-69729DED0847}"/>
              </a:ext>
            </a:extLst>
          </p:cNvPr>
          <p:cNvCxnSpPr>
            <a:cxnSpLocks/>
          </p:cNvCxnSpPr>
          <p:nvPr/>
        </p:nvCxnSpPr>
        <p:spPr>
          <a:xfrm>
            <a:off x="6036496" y="1701061"/>
            <a:ext cx="0" cy="3314684"/>
          </a:xfrm>
          <a:prstGeom prst="line">
            <a:avLst/>
          </a:prstGeom>
          <a:ln w="28575">
            <a:solidFill>
              <a:schemeClr val="accent6"/>
            </a:solidFill>
            <a:prstDash val="sysDash"/>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CABEF697-A382-6F49-BBB7-A2488182DA71}"/>
              </a:ext>
            </a:extLst>
          </p:cNvPr>
          <p:cNvCxnSpPr>
            <a:cxnSpLocks/>
          </p:cNvCxnSpPr>
          <p:nvPr/>
        </p:nvCxnSpPr>
        <p:spPr>
          <a:xfrm flipH="1" flipV="1">
            <a:off x="6168757" y="3498914"/>
            <a:ext cx="578743" cy="821562"/>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Rectangle 47">
                <a:extLst>
                  <a:ext uri="{FF2B5EF4-FFF2-40B4-BE49-F238E27FC236}">
                    <a16:creationId xmlns:a16="http://schemas.microsoft.com/office/drawing/2014/main" id="{A5E10E62-1FA8-E543-8608-5CD08A595E96}"/>
                  </a:ext>
                </a:extLst>
              </p:cNvPr>
              <p:cNvSpPr/>
              <p:nvPr/>
            </p:nvSpPr>
            <p:spPr>
              <a:xfrm>
                <a:off x="6626671" y="4144908"/>
                <a:ext cx="1573107" cy="625091"/>
              </a:xfrm>
              <a:prstGeom prst="rect">
                <a:avLst/>
              </a:prstGeom>
              <a:solidFill>
                <a:schemeClr val="bg1"/>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700" b="1" i="1" smtClean="0">
                              <a:solidFill>
                                <a:schemeClr val="accent6"/>
                              </a:solidFill>
                              <a:latin typeface="Cambria Math" panose="02040503050406030204" pitchFamily="18" charset="0"/>
                            </a:rPr>
                          </m:ctrlPr>
                        </m:sSubPr>
                        <m:e>
                          <m:r>
                            <a:rPr lang="en-US" sz="1700" b="1" i="1" smtClean="0">
                              <a:solidFill>
                                <a:schemeClr val="accent6"/>
                              </a:solidFill>
                              <a:latin typeface="Cambria Math" panose="02040503050406030204" pitchFamily="18" charset="0"/>
                              <a:ea typeface="Cambria Math" panose="02040503050406030204" pitchFamily="18" charset="0"/>
                            </a:rPr>
                            <m:t>𝝁</m:t>
                          </m:r>
                        </m:e>
                        <m:sub>
                          <m:r>
                            <a:rPr lang="en-US" sz="1700" b="1" i="1" smtClean="0">
                              <a:solidFill>
                                <a:schemeClr val="accent6"/>
                              </a:solidFill>
                              <a:latin typeface="Cambria Math" panose="02040503050406030204" pitchFamily="18" charset="0"/>
                            </a:rPr>
                            <m:t>𝟏</m:t>
                          </m:r>
                        </m:sub>
                      </m:sSub>
                      <m:r>
                        <a:rPr lang="en-US" sz="1700" b="1" i="1" smtClean="0">
                          <a:solidFill>
                            <a:schemeClr val="accent6"/>
                          </a:solidFill>
                          <a:latin typeface="Cambria Math" panose="02040503050406030204" pitchFamily="18" charset="0"/>
                        </a:rPr>
                        <m:t>−</m:t>
                      </m:r>
                      <m:sSub>
                        <m:sSubPr>
                          <m:ctrlPr>
                            <a:rPr lang="en-US" sz="1700" b="1" i="1" smtClean="0">
                              <a:solidFill>
                                <a:schemeClr val="accent6"/>
                              </a:solidFill>
                              <a:latin typeface="Cambria Math" panose="02040503050406030204" pitchFamily="18" charset="0"/>
                            </a:rPr>
                          </m:ctrlPr>
                        </m:sSubPr>
                        <m:e>
                          <m:r>
                            <a:rPr lang="en-US" sz="1700" b="1" i="1" smtClean="0">
                              <a:solidFill>
                                <a:schemeClr val="accent6"/>
                              </a:solidFill>
                              <a:latin typeface="Cambria Math" panose="02040503050406030204" pitchFamily="18" charset="0"/>
                              <a:ea typeface="Cambria Math" panose="02040503050406030204" pitchFamily="18" charset="0"/>
                            </a:rPr>
                            <m:t>𝝁</m:t>
                          </m:r>
                        </m:e>
                        <m:sub>
                          <m:r>
                            <a:rPr lang="en-US" sz="1700" b="1" i="1" smtClean="0">
                              <a:solidFill>
                                <a:schemeClr val="accent6"/>
                              </a:solidFill>
                              <a:latin typeface="Cambria Math" panose="02040503050406030204" pitchFamily="18" charset="0"/>
                            </a:rPr>
                            <m:t>𝟐</m:t>
                          </m:r>
                        </m:sub>
                      </m:sSub>
                    </m:oMath>
                  </m:oMathPara>
                </a14:m>
                <a:endParaRPr lang="en-US" sz="1700" b="1" i="1" dirty="0">
                  <a:solidFill>
                    <a:schemeClr val="tx1"/>
                  </a:solidFill>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US" sz="1700" b="0" i="1" smtClean="0">
                          <a:solidFill>
                            <a:schemeClr val="tx1"/>
                          </a:solidFill>
                          <a:latin typeface="Cambria Math" panose="02040503050406030204" pitchFamily="18" charset="0"/>
                        </a:rPr>
                        <m:t>1.00</m:t>
                      </m:r>
                    </m:oMath>
                  </m:oMathPara>
                </a14:m>
                <a:endParaRPr lang="en-US" sz="1700" dirty="0">
                  <a:solidFill>
                    <a:schemeClr val="tx1"/>
                  </a:solidFill>
                </a:endParaRPr>
              </a:p>
            </p:txBody>
          </p:sp>
        </mc:Choice>
        <mc:Fallback xmlns="">
          <p:sp>
            <p:nvSpPr>
              <p:cNvPr id="48" name="Rectangle 47">
                <a:extLst>
                  <a:ext uri="{FF2B5EF4-FFF2-40B4-BE49-F238E27FC236}">
                    <a16:creationId xmlns:a16="http://schemas.microsoft.com/office/drawing/2014/main" id="{A5E10E62-1FA8-E543-8608-5CD08A595E96}"/>
                  </a:ext>
                </a:extLst>
              </p:cNvPr>
              <p:cNvSpPr>
                <a:spLocks noRot="1" noChangeAspect="1" noMove="1" noResize="1" noEditPoints="1" noAdjustHandles="1" noChangeArrowheads="1" noChangeShapeType="1" noTextEdit="1"/>
              </p:cNvSpPr>
              <p:nvPr/>
            </p:nvSpPr>
            <p:spPr>
              <a:xfrm>
                <a:off x="6626671" y="4144908"/>
                <a:ext cx="1573107" cy="625091"/>
              </a:xfrm>
              <a:prstGeom prst="rect">
                <a:avLst/>
              </a:prstGeom>
              <a:blipFill>
                <a:blip r:embed="rId3"/>
                <a:stretch>
                  <a:fillRect/>
                </a:stretch>
              </a:blipFill>
              <a:ln w="28575">
                <a:solidFill>
                  <a:schemeClr val="accent6"/>
                </a:solidFill>
              </a:ln>
            </p:spPr>
            <p:txBody>
              <a:bodyPr/>
              <a:lstStyle/>
              <a:p>
                <a:r>
                  <a:rPr lang="en-US">
                    <a:noFill/>
                  </a:rPr>
                  <a:t> </a:t>
                </a:r>
              </a:p>
            </p:txBody>
          </p:sp>
        </mc:Fallback>
      </mc:AlternateContent>
      <p:cxnSp>
        <p:nvCxnSpPr>
          <p:cNvPr id="51" name="Straight Arrow Connector 50">
            <a:extLst>
              <a:ext uri="{FF2B5EF4-FFF2-40B4-BE49-F238E27FC236}">
                <a16:creationId xmlns:a16="http://schemas.microsoft.com/office/drawing/2014/main" id="{99EB716C-6B15-EA49-B814-A61ADD506132}"/>
              </a:ext>
            </a:extLst>
          </p:cNvPr>
          <p:cNvCxnSpPr>
            <a:cxnSpLocks/>
          </p:cNvCxnSpPr>
          <p:nvPr/>
        </p:nvCxnSpPr>
        <p:spPr>
          <a:xfrm>
            <a:off x="4248717" y="3055418"/>
            <a:ext cx="615224" cy="658918"/>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2" name="Rectangle 51">
                <a:extLst>
                  <a:ext uri="{FF2B5EF4-FFF2-40B4-BE49-F238E27FC236}">
                    <a16:creationId xmlns:a16="http://schemas.microsoft.com/office/drawing/2014/main" id="{4E45BB76-52D9-0046-BE87-E889D5D2E43F}"/>
                  </a:ext>
                </a:extLst>
              </p:cNvPr>
              <p:cNvSpPr/>
              <p:nvPr/>
            </p:nvSpPr>
            <p:spPr>
              <a:xfrm>
                <a:off x="2355166" y="2430327"/>
                <a:ext cx="2137890" cy="625091"/>
              </a:xfrm>
              <a:prstGeom prst="rect">
                <a:avLst/>
              </a:prstGeom>
              <a:solidFill>
                <a:schemeClr val="bg1"/>
              </a:soli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700" b="1" i="1" dirty="0" smtClean="0">
                              <a:solidFill>
                                <a:schemeClr val="accent2"/>
                              </a:solidFill>
                              <a:latin typeface="Cambria Math" panose="02040503050406030204" pitchFamily="18" charset="0"/>
                            </a:rPr>
                          </m:ctrlPr>
                        </m:sSubPr>
                        <m:e>
                          <m:r>
                            <a:rPr lang="en-US" sz="1700" b="1" i="1" dirty="0" smtClean="0">
                              <a:solidFill>
                                <a:schemeClr val="accent2"/>
                              </a:solidFill>
                              <a:latin typeface="Cambria Math" panose="02040503050406030204" pitchFamily="18" charset="0"/>
                            </a:rPr>
                            <m:t>𝑯</m:t>
                          </m:r>
                        </m:e>
                        <m:sub>
                          <m:r>
                            <a:rPr lang="en-US" sz="1700" b="1" i="1" dirty="0" smtClean="0">
                              <a:solidFill>
                                <a:schemeClr val="accent2"/>
                              </a:solidFill>
                              <a:latin typeface="Cambria Math" panose="02040503050406030204" pitchFamily="18" charset="0"/>
                            </a:rPr>
                            <m:t>𝟎</m:t>
                          </m:r>
                        </m:sub>
                      </m:sSub>
                      <m:r>
                        <a:rPr lang="en-US" sz="1700" b="1" i="1" dirty="0" smtClean="0">
                          <a:solidFill>
                            <a:schemeClr val="accent2"/>
                          </a:solidFill>
                          <a:latin typeface="Cambria Math" panose="02040503050406030204" pitchFamily="18" charset="0"/>
                        </a:rPr>
                        <m:t>: </m:t>
                      </m:r>
                      <m:sSub>
                        <m:sSubPr>
                          <m:ctrlPr>
                            <a:rPr lang="en-US" sz="1700" b="1" i="1" dirty="0" smtClean="0">
                              <a:solidFill>
                                <a:schemeClr val="accent2"/>
                              </a:solidFill>
                              <a:latin typeface="Cambria Math" panose="02040503050406030204" pitchFamily="18" charset="0"/>
                            </a:rPr>
                          </m:ctrlPr>
                        </m:sSubPr>
                        <m:e>
                          <m:r>
                            <a:rPr lang="en-US" sz="1700" b="1" i="1" dirty="0" smtClean="0">
                              <a:solidFill>
                                <a:schemeClr val="accent2"/>
                              </a:solidFill>
                              <a:latin typeface="Cambria Math" panose="02040503050406030204" pitchFamily="18" charset="0"/>
                              <a:ea typeface="Cambria Math" panose="02040503050406030204" pitchFamily="18" charset="0"/>
                            </a:rPr>
                            <m:t>𝝁</m:t>
                          </m:r>
                        </m:e>
                        <m:sub>
                          <m:r>
                            <a:rPr lang="en-US" sz="1700" b="1" i="1" dirty="0" smtClean="0">
                              <a:solidFill>
                                <a:schemeClr val="accent2"/>
                              </a:solidFill>
                              <a:latin typeface="Cambria Math" panose="02040503050406030204" pitchFamily="18" charset="0"/>
                            </a:rPr>
                            <m:t>𝟏</m:t>
                          </m:r>
                        </m:sub>
                      </m:sSub>
                      <m:r>
                        <a:rPr lang="en-US" sz="1700" b="1" i="1" dirty="0" smtClean="0">
                          <a:solidFill>
                            <a:schemeClr val="accent2"/>
                          </a:solidFill>
                          <a:latin typeface="Cambria Math" panose="02040503050406030204" pitchFamily="18" charset="0"/>
                        </a:rPr>
                        <m:t>−</m:t>
                      </m:r>
                      <m:sSub>
                        <m:sSubPr>
                          <m:ctrlPr>
                            <a:rPr lang="en-US" sz="1700" b="1" i="1" dirty="0" smtClean="0">
                              <a:solidFill>
                                <a:schemeClr val="accent2"/>
                              </a:solidFill>
                              <a:latin typeface="Cambria Math" panose="02040503050406030204" pitchFamily="18" charset="0"/>
                            </a:rPr>
                          </m:ctrlPr>
                        </m:sSubPr>
                        <m:e>
                          <m:r>
                            <a:rPr lang="en-US" sz="1700" b="1" i="1" dirty="0" smtClean="0">
                              <a:solidFill>
                                <a:schemeClr val="accent2"/>
                              </a:solidFill>
                              <a:latin typeface="Cambria Math" panose="02040503050406030204" pitchFamily="18" charset="0"/>
                              <a:ea typeface="Cambria Math" panose="02040503050406030204" pitchFamily="18" charset="0"/>
                            </a:rPr>
                            <m:t>𝝁</m:t>
                          </m:r>
                        </m:e>
                        <m:sub>
                          <m:r>
                            <a:rPr lang="en-US" sz="1700" b="1" i="1" dirty="0" smtClean="0">
                              <a:solidFill>
                                <a:schemeClr val="accent2"/>
                              </a:solidFill>
                              <a:latin typeface="Cambria Math" panose="02040503050406030204" pitchFamily="18" charset="0"/>
                            </a:rPr>
                            <m:t>𝟐</m:t>
                          </m:r>
                        </m:sub>
                      </m:sSub>
                      <m:r>
                        <a:rPr lang="en-US" sz="1700" b="1" i="1" dirty="0" smtClean="0">
                          <a:solidFill>
                            <a:schemeClr val="accent2"/>
                          </a:solidFill>
                          <a:latin typeface="Cambria Math" panose="02040503050406030204" pitchFamily="18" charset="0"/>
                        </a:rPr>
                        <m:t>=</m:t>
                      </m:r>
                      <m:r>
                        <a:rPr lang="en-US" sz="1700" b="1" i="1" dirty="0" smtClean="0">
                          <a:solidFill>
                            <a:schemeClr val="accent2"/>
                          </a:solidFill>
                          <a:latin typeface="Cambria Math" panose="02040503050406030204" pitchFamily="18" charset="0"/>
                        </a:rPr>
                        <m:t>𝟎</m:t>
                      </m:r>
                    </m:oMath>
                  </m:oMathPara>
                </a14:m>
                <a:endParaRPr lang="en-US" sz="1700" b="1" dirty="0">
                  <a:solidFill>
                    <a:schemeClr val="accent2"/>
                  </a:solidFill>
                </a:endParaRPr>
              </a:p>
              <a:p>
                <a:pPr algn="ctr"/>
                <a14:m>
                  <m:oMathPara xmlns:m="http://schemas.openxmlformats.org/officeDocument/2006/math">
                    <m:oMathParaPr>
                      <m:jc m:val="centerGroup"/>
                    </m:oMathParaPr>
                    <m:oMath xmlns:m="http://schemas.openxmlformats.org/officeDocument/2006/math">
                      <m:r>
                        <a:rPr lang="en-US" sz="1700" b="0" i="1" smtClean="0">
                          <a:solidFill>
                            <a:schemeClr val="tx1"/>
                          </a:solidFill>
                          <a:latin typeface="Cambria Math" panose="02040503050406030204" pitchFamily="18" charset="0"/>
                        </a:rPr>
                        <m:t>0.00</m:t>
                      </m:r>
                    </m:oMath>
                  </m:oMathPara>
                </a14:m>
                <a:endParaRPr lang="en-US" sz="1700" dirty="0">
                  <a:solidFill>
                    <a:schemeClr val="tx1"/>
                  </a:solidFill>
                </a:endParaRPr>
              </a:p>
            </p:txBody>
          </p:sp>
        </mc:Choice>
        <mc:Fallback xmlns="">
          <p:sp>
            <p:nvSpPr>
              <p:cNvPr id="52" name="Rectangle 51">
                <a:extLst>
                  <a:ext uri="{FF2B5EF4-FFF2-40B4-BE49-F238E27FC236}">
                    <a16:creationId xmlns:a16="http://schemas.microsoft.com/office/drawing/2014/main" id="{4E45BB76-52D9-0046-BE87-E889D5D2E43F}"/>
                  </a:ext>
                </a:extLst>
              </p:cNvPr>
              <p:cNvSpPr>
                <a:spLocks noRot="1" noChangeAspect="1" noMove="1" noResize="1" noEditPoints="1" noAdjustHandles="1" noChangeArrowheads="1" noChangeShapeType="1" noTextEdit="1"/>
              </p:cNvSpPr>
              <p:nvPr/>
            </p:nvSpPr>
            <p:spPr>
              <a:xfrm>
                <a:off x="2355166" y="2430327"/>
                <a:ext cx="2137890" cy="625091"/>
              </a:xfrm>
              <a:prstGeom prst="rect">
                <a:avLst/>
              </a:prstGeom>
              <a:blipFill>
                <a:blip r:embed="rId4"/>
                <a:stretch>
                  <a:fillRect/>
                </a:stretch>
              </a:blipFill>
              <a:ln w="28575">
                <a:solidFill>
                  <a:schemeClr val="accent2"/>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Rectangle 28">
                <a:extLst>
                  <a:ext uri="{FF2B5EF4-FFF2-40B4-BE49-F238E27FC236}">
                    <a16:creationId xmlns:a16="http://schemas.microsoft.com/office/drawing/2014/main" id="{E9F66273-058A-D549-A58C-681C99F1D6BB}"/>
                  </a:ext>
                </a:extLst>
              </p:cNvPr>
              <p:cNvSpPr/>
              <p:nvPr/>
            </p:nvSpPr>
            <p:spPr>
              <a:xfrm>
                <a:off x="4327974" y="1222890"/>
                <a:ext cx="3417043" cy="645666"/>
              </a:xfrm>
              <a:prstGeom prst="rect">
                <a:avLst/>
              </a:prstGeom>
              <a:solidFill>
                <a:schemeClr val="bg1"/>
              </a:solidFill>
              <a:ln w="285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accent6">
                        <a:lumMod val="50000"/>
                      </a:schemeClr>
                    </a:solidFill>
                  </a:rPr>
                  <a:t>95% Conf. Int. of Difference in Mean</a:t>
                </a:r>
              </a:p>
              <a:p>
                <a:pPr algn="ctr"/>
                <a14:m>
                  <m:oMathPara xmlns:m="http://schemas.openxmlformats.org/officeDocument/2006/math">
                    <m:oMathParaPr>
                      <m:jc m:val="centerGroup"/>
                    </m:oMathParaPr>
                    <m:oMath xmlns:m="http://schemas.openxmlformats.org/officeDocument/2006/math">
                      <m:r>
                        <a:rPr lang="en-US" sz="1500" i="1">
                          <a:solidFill>
                            <a:schemeClr val="tx1"/>
                          </a:solidFill>
                          <a:latin typeface="Cambria Math" panose="02040503050406030204" pitchFamily="18" charset="0"/>
                        </a:rPr>
                        <m:t>1</m:t>
                      </m:r>
                      <m:r>
                        <a:rPr lang="en-US" sz="1500" b="0" i="1" smtClean="0">
                          <a:solidFill>
                            <a:schemeClr val="tx1"/>
                          </a:solidFill>
                          <a:latin typeface="Cambria Math" panose="02040503050406030204" pitchFamily="18" charset="0"/>
                        </a:rPr>
                        <m:t>.00</m:t>
                      </m:r>
                      <m:r>
                        <a:rPr lang="en-US" sz="1500" i="1">
                          <a:solidFill>
                            <a:schemeClr val="tx1"/>
                          </a:solidFill>
                          <a:latin typeface="Cambria Math" panose="02040503050406030204" pitchFamily="18" charset="0"/>
                        </a:rPr>
                        <m:t> </m:t>
                      </m:r>
                      <m:r>
                        <a:rPr lang="en-US" sz="1500" i="1">
                          <a:solidFill>
                            <a:schemeClr val="tx1"/>
                          </a:solidFill>
                          <a:latin typeface="Cambria Math" panose="02040503050406030204" pitchFamily="18" charset="0"/>
                          <a:ea typeface="Cambria Math" panose="02040503050406030204" pitchFamily="18" charset="0"/>
                        </a:rPr>
                        <m:t>±</m:t>
                      </m:r>
                      <m:r>
                        <a:rPr lang="en-US" sz="1500" b="0" i="1" smtClean="0">
                          <a:solidFill>
                            <a:schemeClr val="tx1"/>
                          </a:solidFill>
                          <a:latin typeface="Cambria Math" panose="02040503050406030204" pitchFamily="18" charset="0"/>
                          <a:ea typeface="Cambria Math" panose="02040503050406030204" pitchFamily="18" charset="0"/>
                        </a:rPr>
                        <m:t>2</m:t>
                      </m:r>
                      <m:r>
                        <a:rPr lang="en-US" sz="1500" i="1">
                          <a:solidFill>
                            <a:schemeClr val="tx1"/>
                          </a:solidFill>
                          <a:latin typeface="Cambria Math" panose="02040503050406030204" pitchFamily="18" charset="0"/>
                          <a:ea typeface="Cambria Math" panose="02040503050406030204" pitchFamily="18" charset="0"/>
                        </a:rPr>
                        <m:t>.</m:t>
                      </m:r>
                      <m:r>
                        <a:rPr lang="en-US" sz="1500" b="0" i="1" smtClean="0">
                          <a:solidFill>
                            <a:schemeClr val="tx1"/>
                          </a:solidFill>
                          <a:latin typeface="Cambria Math" panose="02040503050406030204" pitchFamily="18" charset="0"/>
                          <a:ea typeface="Cambria Math" panose="02040503050406030204" pitchFamily="18" charset="0"/>
                        </a:rPr>
                        <m:t>31</m:t>
                      </m:r>
                    </m:oMath>
                  </m:oMathPara>
                </a14:m>
                <a:endParaRPr lang="en-US" sz="1500" dirty="0">
                  <a:solidFill>
                    <a:schemeClr val="accent6">
                      <a:lumMod val="50000"/>
                    </a:schemeClr>
                  </a:solidFill>
                </a:endParaRPr>
              </a:p>
            </p:txBody>
          </p:sp>
        </mc:Choice>
        <mc:Fallback xmlns="">
          <p:sp>
            <p:nvSpPr>
              <p:cNvPr id="29" name="Rectangle 28">
                <a:extLst>
                  <a:ext uri="{FF2B5EF4-FFF2-40B4-BE49-F238E27FC236}">
                    <a16:creationId xmlns:a16="http://schemas.microsoft.com/office/drawing/2014/main" id="{E9F66273-058A-D549-A58C-681C99F1D6BB}"/>
                  </a:ext>
                </a:extLst>
              </p:cNvPr>
              <p:cNvSpPr>
                <a:spLocks noRot="1" noChangeAspect="1" noMove="1" noResize="1" noEditPoints="1" noAdjustHandles="1" noChangeArrowheads="1" noChangeShapeType="1" noTextEdit="1"/>
              </p:cNvSpPr>
              <p:nvPr/>
            </p:nvSpPr>
            <p:spPr>
              <a:xfrm>
                <a:off x="4327974" y="1222890"/>
                <a:ext cx="3417043" cy="645666"/>
              </a:xfrm>
              <a:prstGeom prst="rect">
                <a:avLst/>
              </a:prstGeom>
              <a:blipFill>
                <a:blip r:embed="rId5"/>
                <a:stretch>
                  <a:fillRect/>
                </a:stretch>
              </a:blipFill>
              <a:ln w="28575">
                <a:solidFill>
                  <a:schemeClr val="accent6">
                    <a:lumMod val="50000"/>
                  </a:schemeClr>
                </a:solidFill>
              </a:ln>
            </p:spPr>
            <p:txBody>
              <a:bodyPr/>
              <a:lstStyle/>
              <a:p>
                <a:r>
                  <a:rPr lang="en-US">
                    <a:noFill/>
                  </a:rPr>
                  <a:t> </a:t>
                </a:r>
              </a:p>
            </p:txBody>
          </p:sp>
        </mc:Fallback>
      </mc:AlternateContent>
      <p:sp>
        <p:nvSpPr>
          <p:cNvPr id="63" name="TextBox 62">
            <a:extLst>
              <a:ext uri="{FF2B5EF4-FFF2-40B4-BE49-F238E27FC236}">
                <a16:creationId xmlns:a16="http://schemas.microsoft.com/office/drawing/2014/main" id="{27A2AAD1-7FFD-8643-938F-FC16EAA777F0}"/>
              </a:ext>
            </a:extLst>
          </p:cNvPr>
          <p:cNvSpPr txBox="1"/>
          <p:nvPr/>
        </p:nvSpPr>
        <p:spPr>
          <a:xfrm>
            <a:off x="3831917" y="399058"/>
            <a:ext cx="4528166" cy="630942"/>
          </a:xfrm>
          <a:prstGeom prst="rect">
            <a:avLst/>
          </a:prstGeom>
          <a:noFill/>
        </p:spPr>
        <p:txBody>
          <a:bodyPr wrap="square" rtlCol="0">
            <a:spAutoFit/>
          </a:bodyPr>
          <a:lstStyle/>
          <a:p>
            <a:pPr algn="ctr"/>
            <a:r>
              <a:rPr lang="en-US" sz="2000" b="1" dirty="0"/>
              <a:t>95% chance that difference in mean</a:t>
            </a:r>
          </a:p>
          <a:p>
            <a:pPr algn="ctr"/>
            <a:r>
              <a:rPr lang="en-US" sz="1500" dirty="0"/>
              <a:t>falls between -1.31 and 3.31</a:t>
            </a:r>
          </a:p>
        </p:txBody>
      </p:sp>
      <p:sp>
        <p:nvSpPr>
          <p:cNvPr id="64" name="TextBox 63">
            <a:extLst>
              <a:ext uri="{FF2B5EF4-FFF2-40B4-BE49-F238E27FC236}">
                <a16:creationId xmlns:a16="http://schemas.microsoft.com/office/drawing/2014/main" id="{6DD8B7A0-FADE-4A45-A537-DE85911E8A5D}"/>
              </a:ext>
            </a:extLst>
          </p:cNvPr>
          <p:cNvSpPr txBox="1"/>
          <p:nvPr/>
        </p:nvSpPr>
        <p:spPr>
          <a:xfrm>
            <a:off x="2744392" y="829378"/>
            <a:ext cx="679719" cy="307777"/>
          </a:xfrm>
          <a:prstGeom prst="rect">
            <a:avLst/>
          </a:prstGeom>
          <a:noFill/>
        </p:spPr>
        <p:txBody>
          <a:bodyPr wrap="square" rtlCol="0">
            <a:spAutoFit/>
          </a:bodyPr>
          <a:lstStyle/>
          <a:p>
            <a:pPr algn="ctr"/>
            <a:r>
              <a:rPr lang="en-US" sz="1400" dirty="0"/>
              <a:t>-1.31</a:t>
            </a:r>
          </a:p>
        </p:txBody>
      </p:sp>
      <p:sp>
        <p:nvSpPr>
          <p:cNvPr id="65" name="Rectangle 64">
            <a:extLst>
              <a:ext uri="{FF2B5EF4-FFF2-40B4-BE49-F238E27FC236}">
                <a16:creationId xmlns:a16="http://schemas.microsoft.com/office/drawing/2014/main" id="{98D79B0D-3A4E-3540-94CB-5BDE91124637}"/>
              </a:ext>
            </a:extLst>
          </p:cNvPr>
          <p:cNvSpPr/>
          <p:nvPr/>
        </p:nvSpPr>
        <p:spPr>
          <a:xfrm>
            <a:off x="2463839" y="536540"/>
            <a:ext cx="1240822" cy="2928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Lower Limit</a:t>
            </a:r>
          </a:p>
        </p:txBody>
      </p:sp>
      <p:sp>
        <p:nvSpPr>
          <p:cNvPr id="66" name="TextBox 65">
            <a:extLst>
              <a:ext uri="{FF2B5EF4-FFF2-40B4-BE49-F238E27FC236}">
                <a16:creationId xmlns:a16="http://schemas.microsoft.com/office/drawing/2014/main" id="{B27FBAD1-6413-BF4E-8AEC-FAC0AFBA4920}"/>
              </a:ext>
            </a:extLst>
          </p:cNvPr>
          <p:cNvSpPr txBox="1"/>
          <p:nvPr/>
        </p:nvSpPr>
        <p:spPr>
          <a:xfrm>
            <a:off x="8613095" y="825956"/>
            <a:ext cx="679719" cy="307777"/>
          </a:xfrm>
          <a:prstGeom prst="rect">
            <a:avLst/>
          </a:prstGeom>
          <a:noFill/>
        </p:spPr>
        <p:txBody>
          <a:bodyPr wrap="square" rtlCol="0">
            <a:spAutoFit/>
          </a:bodyPr>
          <a:lstStyle/>
          <a:p>
            <a:pPr algn="ctr"/>
            <a:r>
              <a:rPr lang="en-US" sz="1400" dirty="0"/>
              <a:t>3.31</a:t>
            </a:r>
          </a:p>
        </p:txBody>
      </p:sp>
      <p:sp>
        <p:nvSpPr>
          <p:cNvPr id="67" name="Rectangle 66">
            <a:extLst>
              <a:ext uri="{FF2B5EF4-FFF2-40B4-BE49-F238E27FC236}">
                <a16:creationId xmlns:a16="http://schemas.microsoft.com/office/drawing/2014/main" id="{1391B6A8-D88B-234E-B5BA-55F2CEEF5169}"/>
              </a:ext>
            </a:extLst>
          </p:cNvPr>
          <p:cNvSpPr/>
          <p:nvPr/>
        </p:nvSpPr>
        <p:spPr>
          <a:xfrm>
            <a:off x="8332544" y="533118"/>
            <a:ext cx="1240822" cy="2928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Lower Limit</a:t>
            </a:r>
          </a:p>
        </p:txBody>
      </p:sp>
      <p:sp>
        <p:nvSpPr>
          <p:cNvPr id="72" name="TextBox 71">
            <a:extLst>
              <a:ext uri="{FF2B5EF4-FFF2-40B4-BE49-F238E27FC236}">
                <a16:creationId xmlns:a16="http://schemas.microsoft.com/office/drawing/2014/main" id="{A83FCDA5-B5C8-A646-A4AF-E97A3F7E2415}"/>
              </a:ext>
            </a:extLst>
          </p:cNvPr>
          <p:cNvSpPr txBox="1"/>
          <p:nvPr/>
        </p:nvSpPr>
        <p:spPr>
          <a:xfrm>
            <a:off x="9057216" y="4372466"/>
            <a:ext cx="823497" cy="553998"/>
          </a:xfrm>
          <a:prstGeom prst="rect">
            <a:avLst/>
          </a:prstGeom>
          <a:noFill/>
        </p:spPr>
        <p:txBody>
          <a:bodyPr wrap="square" rtlCol="0">
            <a:spAutoFit/>
          </a:bodyPr>
          <a:lstStyle/>
          <a:p>
            <a:r>
              <a:rPr lang="en-US" sz="1500" b="1" dirty="0"/>
              <a:t>2.5% </a:t>
            </a:r>
          </a:p>
          <a:p>
            <a:r>
              <a:rPr lang="en-US" sz="1500" dirty="0"/>
              <a:t>outliers</a:t>
            </a:r>
          </a:p>
        </p:txBody>
      </p:sp>
      <p:sp>
        <p:nvSpPr>
          <p:cNvPr id="73" name="TextBox 72">
            <a:extLst>
              <a:ext uri="{FF2B5EF4-FFF2-40B4-BE49-F238E27FC236}">
                <a16:creationId xmlns:a16="http://schemas.microsoft.com/office/drawing/2014/main" id="{BBE34A63-A270-E44B-8F55-F248567A1334}"/>
              </a:ext>
            </a:extLst>
          </p:cNvPr>
          <p:cNvSpPr txBox="1"/>
          <p:nvPr/>
        </p:nvSpPr>
        <p:spPr>
          <a:xfrm>
            <a:off x="2206781" y="4372466"/>
            <a:ext cx="804914" cy="553998"/>
          </a:xfrm>
          <a:prstGeom prst="rect">
            <a:avLst/>
          </a:prstGeom>
          <a:noFill/>
        </p:spPr>
        <p:txBody>
          <a:bodyPr wrap="square" rtlCol="0">
            <a:spAutoFit/>
          </a:bodyPr>
          <a:lstStyle/>
          <a:p>
            <a:pPr algn="r"/>
            <a:r>
              <a:rPr lang="en-US" sz="1500" b="1" dirty="0"/>
              <a:t>2.5% </a:t>
            </a:r>
          </a:p>
          <a:p>
            <a:pPr algn="r"/>
            <a:r>
              <a:rPr lang="en-US" sz="1500" dirty="0"/>
              <a:t>outliers</a:t>
            </a:r>
          </a:p>
        </p:txBody>
      </p:sp>
      <mc:AlternateContent xmlns:mc="http://schemas.openxmlformats.org/markup-compatibility/2006" xmlns:a14="http://schemas.microsoft.com/office/drawing/2010/main">
        <mc:Choice Requires="a14">
          <p:sp>
            <p:nvSpPr>
              <p:cNvPr id="74" name="Rectangle 73">
                <a:extLst>
                  <a:ext uri="{FF2B5EF4-FFF2-40B4-BE49-F238E27FC236}">
                    <a16:creationId xmlns:a16="http://schemas.microsoft.com/office/drawing/2014/main" id="{56FB8B64-6CEB-1A44-B5EF-751C3A820E4B}"/>
                  </a:ext>
                </a:extLst>
              </p:cNvPr>
              <p:cNvSpPr/>
              <p:nvPr/>
            </p:nvSpPr>
            <p:spPr>
              <a:xfrm>
                <a:off x="9546475" y="3832457"/>
                <a:ext cx="1893551" cy="45576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700" i="1" dirty="0" smtClean="0">
                              <a:solidFill>
                                <a:schemeClr val="tx1"/>
                              </a:solidFill>
                              <a:latin typeface="Cambria Math" panose="02040503050406030204" pitchFamily="18" charset="0"/>
                            </a:rPr>
                          </m:ctrlPr>
                        </m:sSubPr>
                        <m:e>
                          <m:r>
                            <a:rPr lang="en-US" sz="1700" b="0" i="1" dirty="0" smtClean="0">
                              <a:solidFill>
                                <a:schemeClr val="tx1"/>
                              </a:solidFill>
                              <a:latin typeface="Cambria Math" panose="02040503050406030204" pitchFamily="18" charset="0"/>
                            </a:rPr>
                            <m:t>𝐻</m:t>
                          </m:r>
                        </m:e>
                        <m:sub>
                          <m:r>
                            <a:rPr lang="en-US" sz="1700" b="0" i="1" dirty="0" smtClean="0">
                              <a:solidFill>
                                <a:schemeClr val="tx1"/>
                              </a:solidFill>
                              <a:latin typeface="Cambria Math" panose="02040503050406030204" pitchFamily="18" charset="0"/>
                            </a:rPr>
                            <m:t>1</m:t>
                          </m:r>
                        </m:sub>
                      </m:sSub>
                      <m:r>
                        <a:rPr lang="en-US" sz="1700" b="0" i="1" dirty="0" smtClean="0">
                          <a:solidFill>
                            <a:schemeClr val="tx1"/>
                          </a:solidFill>
                          <a:latin typeface="Cambria Math" panose="02040503050406030204" pitchFamily="18" charset="0"/>
                        </a:rPr>
                        <m:t>: </m:t>
                      </m:r>
                      <m:sSub>
                        <m:sSubPr>
                          <m:ctrlPr>
                            <a:rPr lang="en-US" sz="1700" i="1" dirty="0" smtClean="0">
                              <a:solidFill>
                                <a:schemeClr val="tx1"/>
                              </a:solidFill>
                              <a:latin typeface="Cambria Math" panose="02040503050406030204" pitchFamily="18" charset="0"/>
                            </a:rPr>
                          </m:ctrlPr>
                        </m:sSubPr>
                        <m:e>
                          <m:r>
                            <a:rPr lang="en-US" sz="1700" b="0" i="1" dirty="0" smtClean="0">
                              <a:solidFill>
                                <a:schemeClr val="tx1"/>
                              </a:solidFill>
                              <a:latin typeface="Cambria Math" panose="02040503050406030204" pitchFamily="18" charset="0"/>
                              <a:ea typeface="Cambria Math" panose="02040503050406030204" pitchFamily="18" charset="0"/>
                            </a:rPr>
                            <m:t>𝜇</m:t>
                          </m:r>
                        </m:e>
                        <m:sub>
                          <m:r>
                            <a:rPr lang="en-US" sz="1700" b="0" i="1" dirty="0" smtClean="0">
                              <a:solidFill>
                                <a:schemeClr val="tx1"/>
                              </a:solidFill>
                              <a:latin typeface="Cambria Math" panose="02040503050406030204" pitchFamily="18" charset="0"/>
                            </a:rPr>
                            <m:t>1</m:t>
                          </m:r>
                        </m:sub>
                      </m:sSub>
                      <m:r>
                        <a:rPr lang="en-US" sz="1700" b="0" i="1" dirty="0" smtClean="0">
                          <a:solidFill>
                            <a:schemeClr val="tx1"/>
                          </a:solidFill>
                          <a:latin typeface="Cambria Math" panose="02040503050406030204" pitchFamily="18" charset="0"/>
                        </a:rPr>
                        <m:t>−</m:t>
                      </m:r>
                      <m:sSub>
                        <m:sSubPr>
                          <m:ctrlPr>
                            <a:rPr lang="en-US" sz="1700" i="1" dirty="0" smtClean="0">
                              <a:solidFill>
                                <a:schemeClr val="tx1"/>
                              </a:solidFill>
                              <a:latin typeface="Cambria Math" panose="02040503050406030204" pitchFamily="18" charset="0"/>
                            </a:rPr>
                          </m:ctrlPr>
                        </m:sSubPr>
                        <m:e>
                          <m:r>
                            <a:rPr lang="en-US" sz="1700" b="0" i="1" dirty="0" smtClean="0">
                              <a:solidFill>
                                <a:schemeClr val="tx1"/>
                              </a:solidFill>
                              <a:latin typeface="Cambria Math" panose="02040503050406030204" pitchFamily="18" charset="0"/>
                              <a:ea typeface="Cambria Math" panose="02040503050406030204" pitchFamily="18" charset="0"/>
                            </a:rPr>
                            <m:t>𝜇</m:t>
                          </m:r>
                        </m:e>
                        <m:sub>
                          <m:r>
                            <a:rPr lang="en-US" sz="1700" b="0" i="1" dirty="0" smtClean="0">
                              <a:solidFill>
                                <a:schemeClr val="tx1"/>
                              </a:solidFill>
                              <a:latin typeface="Cambria Math" panose="02040503050406030204" pitchFamily="18" charset="0"/>
                            </a:rPr>
                            <m:t>2</m:t>
                          </m:r>
                        </m:sub>
                      </m:sSub>
                      <m:r>
                        <a:rPr lang="en-US" sz="1700" i="1" dirty="0">
                          <a:solidFill>
                            <a:schemeClr val="tx1"/>
                          </a:solidFill>
                          <a:latin typeface="Cambria Math" panose="02040503050406030204" pitchFamily="18" charset="0"/>
                          <a:ea typeface="Cambria Math" panose="02040503050406030204" pitchFamily="18" charset="0"/>
                        </a:rPr>
                        <m:t>≠</m:t>
                      </m:r>
                      <m:r>
                        <a:rPr lang="en-US" sz="1700" b="0" i="1" dirty="0" smtClean="0">
                          <a:solidFill>
                            <a:schemeClr val="tx1"/>
                          </a:solidFill>
                          <a:latin typeface="Cambria Math" panose="02040503050406030204" pitchFamily="18" charset="0"/>
                        </a:rPr>
                        <m:t>0</m:t>
                      </m:r>
                    </m:oMath>
                  </m:oMathPara>
                </a14:m>
                <a:endParaRPr lang="en-US" sz="1700" dirty="0">
                  <a:solidFill>
                    <a:schemeClr val="tx1"/>
                  </a:solidFill>
                </a:endParaRPr>
              </a:p>
            </p:txBody>
          </p:sp>
        </mc:Choice>
        <mc:Fallback xmlns="">
          <p:sp>
            <p:nvSpPr>
              <p:cNvPr id="74" name="Rectangle 73">
                <a:extLst>
                  <a:ext uri="{FF2B5EF4-FFF2-40B4-BE49-F238E27FC236}">
                    <a16:creationId xmlns:a16="http://schemas.microsoft.com/office/drawing/2014/main" id="{56FB8B64-6CEB-1A44-B5EF-751C3A820E4B}"/>
                  </a:ext>
                </a:extLst>
              </p:cNvPr>
              <p:cNvSpPr>
                <a:spLocks noRot="1" noChangeAspect="1" noMove="1" noResize="1" noEditPoints="1" noAdjustHandles="1" noChangeArrowheads="1" noChangeShapeType="1" noTextEdit="1"/>
              </p:cNvSpPr>
              <p:nvPr/>
            </p:nvSpPr>
            <p:spPr>
              <a:xfrm>
                <a:off x="9546475" y="3832457"/>
                <a:ext cx="1893551" cy="455760"/>
              </a:xfrm>
              <a:prstGeom prst="rect">
                <a:avLst/>
              </a:prstGeom>
              <a:blipFill>
                <a:blip r:embed="rId6"/>
                <a:stretch>
                  <a:fillRect/>
                </a:stretch>
              </a:blipFill>
              <a:ln w="28575">
                <a:solidFill>
                  <a:schemeClr val="tx1"/>
                </a:solidFill>
              </a:ln>
            </p:spPr>
            <p:txBody>
              <a:bodyPr/>
              <a:lstStyle/>
              <a:p>
                <a:r>
                  <a:rPr lang="en-US">
                    <a:noFill/>
                  </a:rPr>
                  <a:t> </a:t>
                </a:r>
              </a:p>
            </p:txBody>
          </p:sp>
        </mc:Fallback>
      </mc:AlternateContent>
      <p:cxnSp>
        <p:nvCxnSpPr>
          <p:cNvPr id="76" name="Straight Arrow Connector 75">
            <a:extLst>
              <a:ext uri="{FF2B5EF4-FFF2-40B4-BE49-F238E27FC236}">
                <a16:creationId xmlns:a16="http://schemas.microsoft.com/office/drawing/2014/main" id="{81023C23-C65B-5140-8459-FC243FDA8D39}"/>
              </a:ext>
            </a:extLst>
          </p:cNvPr>
          <p:cNvCxnSpPr>
            <a:cxnSpLocks/>
            <a:stCxn id="75" idx="2"/>
            <a:endCxn id="73" idx="1"/>
          </p:cNvCxnSpPr>
          <p:nvPr/>
        </p:nvCxnSpPr>
        <p:spPr>
          <a:xfrm>
            <a:off x="1576301" y="4309424"/>
            <a:ext cx="630480" cy="34004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5" name="Rectangle 74">
                <a:extLst>
                  <a:ext uri="{FF2B5EF4-FFF2-40B4-BE49-F238E27FC236}">
                    <a16:creationId xmlns:a16="http://schemas.microsoft.com/office/drawing/2014/main" id="{4CD085C7-3286-5743-9F80-0CA0287713EC}"/>
                  </a:ext>
                </a:extLst>
              </p:cNvPr>
              <p:cNvSpPr/>
              <p:nvPr/>
            </p:nvSpPr>
            <p:spPr>
              <a:xfrm>
                <a:off x="629525" y="3853664"/>
                <a:ext cx="1893551" cy="45576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700" i="1" dirty="0" smtClean="0">
                              <a:solidFill>
                                <a:schemeClr val="tx1"/>
                              </a:solidFill>
                              <a:latin typeface="Cambria Math" panose="02040503050406030204" pitchFamily="18" charset="0"/>
                            </a:rPr>
                          </m:ctrlPr>
                        </m:sSubPr>
                        <m:e>
                          <m:r>
                            <a:rPr lang="en-US" sz="1700" b="0" i="1" dirty="0" smtClean="0">
                              <a:solidFill>
                                <a:schemeClr val="tx1"/>
                              </a:solidFill>
                              <a:latin typeface="Cambria Math" panose="02040503050406030204" pitchFamily="18" charset="0"/>
                            </a:rPr>
                            <m:t>𝐻</m:t>
                          </m:r>
                        </m:e>
                        <m:sub>
                          <m:r>
                            <a:rPr lang="en-US" sz="1700" b="0" i="1" dirty="0" smtClean="0">
                              <a:solidFill>
                                <a:schemeClr val="tx1"/>
                              </a:solidFill>
                              <a:latin typeface="Cambria Math" panose="02040503050406030204" pitchFamily="18" charset="0"/>
                            </a:rPr>
                            <m:t>1</m:t>
                          </m:r>
                        </m:sub>
                      </m:sSub>
                      <m:r>
                        <a:rPr lang="en-US" sz="1700" b="0" i="1" dirty="0" smtClean="0">
                          <a:solidFill>
                            <a:schemeClr val="tx1"/>
                          </a:solidFill>
                          <a:latin typeface="Cambria Math" panose="02040503050406030204" pitchFamily="18" charset="0"/>
                        </a:rPr>
                        <m:t>: </m:t>
                      </m:r>
                      <m:sSub>
                        <m:sSubPr>
                          <m:ctrlPr>
                            <a:rPr lang="en-US" sz="1700" i="1" dirty="0" smtClean="0">
                              <a:solidFill>
                                <a:schemeClr val="tx1"/>
                              </a:solidFill>
                              <a:latin typeface="Cambria Math" panose="02040503050406030204" pitchFamily="18" charset="0"/>
                            </a:rPr>
                          </m:ctrlPr>
                        </m:sSubPr>
                        <m:e>
                          <m:r>
                            <a:rPr lang="en-US" sz="1700" b="0" i="1" dirty="0" smtClean="0">
                              <a:solidFill>
                                <a:schemeClr val="tx1"/>
                              </a:solidFill>
                              <a:latin typeface="Cambria Math" panose="02040503050406030204" pitchFamily="18" charset="0"/>
                              <a:ea typeface="Cambria Math" panose="02040503050406030204" pitchFamily="18" charset="0"/>
                            </a:rPr>
                            <m:t>𝜇</m:t>
                          </m:r>
                        </m:e>
                        <m:sub>
                          <m:r>
                            <a:rPr lang="en-US" sz="1700" b="0" i="1" dirty="0" smtClean="0">
                              <a:solidFill>
                                <a:schemeClr val="tx1"/>
                              </a:solidFill>
                              <a:latin typeface="Cambria Math" panose="02040503050406030204" pitchFamily="18" charset="0"/>
                            </a:rPr>
                            <m:t>1</m:t>
                          </m:r>
                        </m:sub>
                      </m:sSub>
                      <m:r>
                        <a:rPr lang="en-US" sz="1700" b="0" i="1" dirty="0" smtClean="0">
                          <a:solidFill>
                            <a:schemeClr val="tx1"/>
                          </a:solidFill>
                          <a:latin typeface="Cambria Math" panose="02040503050406030204" pitchFamily="18" charset="0"/>
                        </a:rPr>
                        <m:t>−</m:t>
                      </m:r>
                      <m:sSub>
                        <m:sSubPr>
                          <m:ctrlPr>
                            <a:rPr lang="en-US" sz="1700" i="1" dirty="0" smtClean="0">
                              <a:solidFill>
                                <a:schemeClr val="tx1"/>
                              </a:solidFill>
                              <a:latin typeface="Cambria Math" panose="02040503050406030204" pitchFamily="18" charset="0"/>
                            </a:rPr>
                          </m:ctrlPr>
                        </m:sSubPr>
                        <m:e>
                          <m:r>
                            <a:rPr lang="en-US" sz="1700" b="0" i="1" dirty="0" smtClean="0">
                              <a:solidFill>
                                <a:schemeClr val="tx1"/>
                              </a:solidFill>
                              <a:latin typeface="Cambria Math" panose="02040503050406030204" pitchFamily="18" charset="0"/>
                              <a:ea typeface="Cambria Math" panose="02040503050406030204" pitchFamily="18" charset="0"/>
                            </a:rPr>
                            <m:t>𝜇</m:t>
                          </m:r>
                        </m:e>
                        <m:sub>
                          <m:r>
                            <a:rPr lang="en-US" sz="1700" b="0" i="1" dirty="0" smtClean="0">
                              <a:solidFill>
                                <a:schemeClr val="tx1"/>
                              </a:solidFill>
                              <a:latin typeface="Cambria Math" panose="02040503050406030204" pitchFamily="18" charset="0"/>
                            </a:rPr>
                            <m:t>2</m:t>
                          </m:r>
                        </m:sub>
                      </m:sSub>
                      <m:r>
                        <a:rPr lang="en-US" sz="1700" b="0" i="1" dirty="0" smtClean="0">
                          <a:solidFill>
                            <a:schemeClr val="tx1"/>
                          </a:solidFill>
                          <a:latin typeface="Cambria Math" panose="02040503050406030204" pitchFamily="18" charset="0"/>
                          <a:ea typeface="Cambria Math" panose="02040503050406030204" pitchFamily="18" charset="0"/>
                        </a:rPr>
                        <m:t>≠</m:t>
                      </m:r>
                      <m:r>
                        <a:rPr lang="en-US" sz="1700" b="0" i="1" dirty="0" smtClean="0">
                          <a:solidFill>
                            <a:schemeClr val="tx1"/>
                          </a:solidFill>
                          <a:latin typeface="Cambria Math" panose="02040503050406030204" pitchFamily="18" charset="0"/>
                        </a:rPr>
                        <m:t>0</m:t>
                      </m:r>
                    </m:oMath>
                  </m:oMathPara>
                </a14:m>
                <a:endParaRPr lang="en-US" sz="1700" dirty="0">
                  <a:solidFill>
                    <a:schemeClr val="tx1"/>
                  </a:solidFill>
                </a:endParaRPr>
              </a:p>
            </p:txBody>
          </p:sp>
        </mc:Choice>
        <mc:Fallback xmlns="">
          <p:sp>
            <p:nvSpPr>
              <p:cNvPr id="75" name="Rectangle 74">
                <a:extLst>
                  <a:ext uri="{FF2B5EF4-FFF2-40B4-BE49-F238E27FC236}">
                    <a16:creationId xmlns:a16="http://schemas.microsoft.com/office/drawing/2014/main" id="{4CD085C7-3286-5743-9F80-0CA0287713EC}"/>
                  </a:ext>
                </a:extLst>
              </p:cNvPr>
              <p:cNvSpPr>
                <a:spLocks noRot="1" noChangeAspect="1" noMove="1" noResize="1" noEditPoints="1" noAdjustHandles="1" noChangeArrowheads="1" noChangeShapeType="1" noTextEdit="1"/>
              </p:cNvSpPr>
              <p:nvPr/>
            </p:nvSpPr>
            <p:spPr>
              <a:xfrm>
                <a:off x="629525" y="3853664"/>
                <a:ext cx="1893551" cy="455760"/>
              </a:xfrm>
              <a:prstGeom prst="rect">
                <a:avLst/>
              </a:prstGeom>
              <a:blipFill>
                <a:blip r:embed="rId7"/>
                <a:stretch>
                  <a:fillRect/>
                </a:stretch>
              </a:blipFill>
              <a:ln w="28575">
                <a:solidFill>
                  <a:schemeClr val="tx1"/>
                </a:solidFill>
              </a:ln>
            </p:spPr>
            <p:txBody>
              <a:bodyPr/>
              <a:lstStyle/>
              <a:p>
                <a:r>
                  <a:rPr lang="en-US">
                    <a:noFill/>
                  </a:rPr>
                  <a:t> </a:t>
                </a:r>
              </a:p>
            </p:txBody>
          </p:sp>
        </mc:Fallback>
      </mc:AlternateContent>
      <p:cxnSp>
        <p:nvCxnSpPr>
          <p:cNvPr id="78" name="Straight Arrow Connector 77">
            <a:extLst>
              <a:ext uri="{FF2B5EF4-FFF2-40B4-BE49-F238E27FC236}">
                <a16:creationId xmlns:a16="http://schemas.microsoft.com/office/drawing/2014/main" id="{F13122D8-B38B-894C-89C6-D3A3D8E2E6EA}"/>
              </a:ext>
            </a:extLst>
          </p:cNvPr>
          <p:cNvCxnSpPr>
            <a:cxnSpLocks/>
            <a:stCxn id="74" idx="2"/>
            <a:endCxn id="72" idx="3"/>
          </p:cNvCxnSpPr>
          <p:nvPr/>
        </p:nvCxnSpPr>
        <p:spPr>
          <a:xfrm flipH="1">
            <a:off x="9880713" y="4288217"/>
            <a:ext cx="612538" cy="36124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744C23A0-6CFB-504D-899D-77E55F5A54E2}"/>
              </a:ext>
            </a:extLst>
          </p:cNvPr>
          <p:cNvSpPr txBox="1"/>
          <p:nvPr/>
        </p:nvSpPr>
        <p:spPr>
          <a:xfrm>
            <a:off x="6747500" y="3510719"/>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17083631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5717C7A-82D6-F04E-8C48-71C6D1680286}"/>
              </a:ext>
            </a:extLst>
          </p:cNvPr>
          <p:cNvPicPr>
            <a:picLocks noChangeAspect="1"/>
          </p:cNvPicPr>
          <p:nvPr/>
        </p:nvPicPr>
        <p:blipFill>
          <a:blip r:embed="rId2"/>
          <a:stretch>
            <a:fillRect/>
          </a:stretch>
        </p:blipFill>
        <p:spPr>
          <a:xfrm>
            <a:off x="420551" y="2048113"/>
            <a:ext cx="4371546" cy="2815968"/>
          </a:xfrm>
          <a:prstGeom prst="rect">
            <a:avLst/>
          </a:prstGeom>
        </p:spPr>
      </p:pic>
      <p:pic>
        <p:nvPicPr>
          <p:cNvPr id="5" name="Picture 4">
            <a:extLst>
              <a:ext uri="{FF2B5EF4-FFF2-40B4-BE49-F238E27FC236}">
                <a16:creationId xmlns:a16="http://schemas.microsoft.com/office/drawing/2014/main" id="{9ED6BFC4-F537-7C4C-B6AB-46A203DA5EA4}"/>
              </a:ext>
            </a:extLst>
          </p:cNvPr>
          <p:cNvPicPr>
            <a:picLocks noChangeAspect="1"/>
          </p:cNvPicPr>
          <p:nvPr/>
        </p:nvPicPr>
        <p:blipFill>
          <a:blip r:embed="rId3"/>
          <a:stretch>
            <a:fillRect/>
          </a:stretch>
        </p:blipFill>
        <p:spPr>
          <a:xfrm>
            <a:off x="5754966" y="1993918"/>
            <a:ext cx="6183994" cy="2870163"/>
          </a:xfrm>
          <a:prstGeom prst="rect">
            <a:avLst/>
          </a:prstGeom>
        </p:spPr>
      </p:pic>
      <p:sp>
        <p:nvSpPr>
          <p:cNvPr id="6" name="TextBox 5">
            <a:extLst>
              <a:ext uri="{FF2B5EF4-FFF2-40B4-BE49-F238E27FC236}">
                <a16:creationId xmlns:a16="http://schemas.microsoft.com/office/drawing/2014/main" id="{565D4457-0FFD-2D4F-BC87-9AEC3DAAE769}"/>
              </a:ext>
            </a:extLst>
          </p:cNvPr>
          <p:cNvSpPr txBox="1"/>
          <p:nvPr/>
        </p:nvSpPr>
        <p:spPr>
          <a:xfrm>
            <a:off x="531804" y="1064267"/>
            <a:ext cx="4149040" cy="553998"/>
          </a:xfrm>
          <a:prstGeom prst="rect">
            <a:avLst/>
          </a:prstGeom>
          <a:noFill/>
        </p:spPr>
        <p:txBody>
          <a:bodyPr wrap="square" rtlCol="0">
            <a:spAutoFit/>
          </a:bodyPr>
          <a:lstStyle/>
          <a:p>
            <a:pPr algn="ctr"/>
            <a:r>
              <a:rPr lang="en-US" sz="3000" b="1" dirty="0"/>
              <a:t>Similar “enough”</a:t>
            </a:r>
          </a:p>
        </p:txBody>
      </p:sp>
      <p:sp>
        <p:nvSpPr>
          <p:cNvPr id="7" name="TextBox 6">
            <a:extLst>
              <a:ext uri="{FF2B5EF4-FFF2-40B4-BE49-F238E27FC236}">
                <a16:creationId xmlns:a16="http://schemas.microsoft.com/office/drawing/2014/main" id="{4BF32BF3-4959-9244-BC6F-E65E1C604C7A}"/>
              </a:ext>
            </a:extLst>
          </p:cNvPr>
          <p:cNvSpPr txBox="1"/>
          <p:nvPr/>
        </p:nvSpPr>
        <p:spPr>
          <a:xfrm>
            <a:off x="6187889" y="1074777"/>
            <a:ext cx="5192027" cy="553998"/>
          </a:xfrm>
          <a:prstGeom prst="rect">
            <a:avLst/>
          </a:prstGeom>
          <a:noFill/>
        </p:spPr>
        <p:txBody>
          <a:bodyPr wrap="square" rtlCol="0">
            <a:spAutoFit/>
          </a:bodyPr>
          <a:lstStyle/>
          <a:p>
            <a:pPr algn="ctr"/>
            <a:r>
              <a:rPr lang="en-US" sz="3000" b="1" dirty="0"/>
              <a:t>“Significantly” different</a:t>
            </a:r>
          </a:p>
        </p:txBody>
      </p:sp>
      <p:cxnSp>
        <p:nvCxnSpPr>
          <p:cNvPr id="8" name="Straight Connector 7">
            <a:extLst>
              <a:ext uri="{FF2B5EF4-FFF2-40B4-BE49-F238E27FC236}">
                <a16:creationId xmlns:a16="http://schemas.microsoft.com/office/drawing/2014/main" id="{C5588838-5F19-1448-AA05-E40745DC093D}"/>
              </a:ext>
            </a:extLst>
          </p:cNvPr>
          <p:cNvCxnSpPr>
            <a:cxnSpLocks/>
          </p:cNvCxnSpPr>
          <p:nvPr/>
        </p:nvCxnSpPr>
        <p:spPr>
          <a:xfrm>
            <a:off x="2653830" y="2154455"/>
            <a:ext cx="0" cy="2614315"/>
          </a:xfrm>
          <a:prstGeom prst="line">
            <a:avLst/>
          </a:prstGeom>
          <a:ln w="22225">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6EAD6DAA-6AEC-C544-8B09-4D170DDCB6D2}"/>
              </a:ext>
            </a:extLst>
          </p:cNvPr>
          <p:cNvCxnSpPr>
            <a:cxnSpLocks/>
          </p:cNvCxnSpPr>
          <p:nvPr/>
        </p:nvCxnSpPr>
        <p:spPr>
          <a:xfrm>
            <a:off x="2279983" y="2154455"/>
            <a:ext cx="0" cy="2614315"/>
          </a:xfrm>
          <a:prstGeom prst="line">
            <a:avLst/>
          </a:prstGeom>
          <a:ln w="22225">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1EA693EA-C4D8-BC4E-A354-57CD8F7D43EF}"/>
                  </a:ext>
                </a:extLst>
              </p:cNvPr>
              <p:cNvSpPr txBox="1"/>
              <p:nvPr/>
            </p:nvSpPr>
            <p:spPr>
              <a:xfrm>
                <a:off x="2792222" y="4130633"/>
                <a:ext cx="752346"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solidFill>
                                <a:schemeClr val="accent2"/>
                              </a:solidFill>
                              <a:latin typeface="Cambria Math" panose="02040503050406030204" pitchFamily="18" charset="0"/>
                            </a:rPr>
                          </m:ctrlPr>
                        </m:sSubPr>
                        <m:e>
                          <m:r>
                            <a:rPr lang="en-US" b="1" i="1">
                              <a:solidFill>
                                <a:schemeClr val="accent2"/>
                              </a:solidFill>
                              <a:latin typeface="Cambria Math" panose="02040503050406030204" pitchFamily="18" charset="0"/>
                              <a:ea typeface="Cambria Math" panose="02040503050406030204" pitchFamily="18" charset="0"/>
                            </a:rPr>
                            <m:t>𝝁</m:t>
                          </m:r>
                        </m:e>
                        <m:sub>
                          <m:r>
                            <a:rPr lang="en-US" b="1" i="1" smtClean="0">
                              <a:solidFill>
                                <a:schemeClr val="accent2"/>
                              </a:solidFill>
                              <a:latin typeface="Cambria Math" panose="02040503050406030204" pitchFamily="18" charset="0"/>
                              <a:ea typeface="Cambria Math" panose="02040503050406030204" pitchFamily="18" charset="0"/>
                            </a:rPr>
                            <m:t>𝟐</m:t>
                          </m:r>
                        </m:sub>
                      </m:sSub>
                    </m:oMath>
                  </m:oMathPara>
                </a14:m>
                <a:endParaRPr lang="en-US" b="1" dirty="0">
                  <a:solidFill>
                    <a:schemeClr val="accent2"/>
                  </a:solidFill>
                </a:endParaRPr>
              </a:p>
            </p:txBody>
          </p:sp>
        </mc:Choice>
        <mc:Fallback xmlns="">
          <p:sp>
            <p:nvSpPr>
              <p:cNvPr id="14" name="TextBox 13">
                <a:extLst>
                  <a:ext uri="{FF2B5EF4-FFF2-40B4-BE49-F238E27FC236}">
                    <a16:creationId xmlns:a16="http://schemas.microsoft.com/office/drawing/2014/main" id="{1EA693EA-C4D8-BC4E-A354-57CD8F7D43EF}"/>
                  </a:ext>
                </a:extLst>
              </p:cNvPr>
              <p:cNvSpPr txBox="1">
                <a:spLocks noRot="1" noChangeAspect="1" noMove="1" noResize="1" noEditPoints="1" noAdjustHandles="1" noChangeArrowheads="1" noChangeShapeType="1" noTextEdit="1"/>
              </p:cNvSpPr>
              <p:nvPr/>
            </p:nvSpPr>
            <p:spPr>
              <a:xfrm>
                <a:off x="2792222" y="4130633"/>
                <a:ext cx="752346" cy="369332"/>
              </a:xfrm>
              <a:prstGeom prst="rect">
                <a:avLst/>
              </a:prstGeom>
              <a:blipFill>
                <a:blip r:embed="rId4"/>
                <a:stretch>
                  <a:fillRect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0B277A46-CB76-8343-8BC9-743B45EE11D8}"/>
                  </a:ext>
                </a:extLst>
              </p:cNvPr>
              <p:cNvSpPr txBox="1"/>
              <p:nvPr/>
            </p:nvSpPr>
            <p:spPr>
              <a:xfrm>
                <a:off x="1486854" y="4130633"/>
                <a:ext cx="752346"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solidFill>
                                <a:schemeClr val="accent1"/>
                              </a:solidFill>
                              <a:latin typeface="Cambria Math" panose="02040503050406030204" pitchFamily="18" charset="0"/>
                            </a:rPr>
                          </m:ctrlPr>
                        </m:sSubPr>
                        <m:e>
                          <m:r>
                            <a:rPr lang="en-US" b="1" i="1">
                              <a:solidFill>
                                <a:schemeClr val="accent1"/>
                              </a:solidFill>
                              <a:latin typeface="Cambria Math" panose="02040503050406030204" pitchFamily="18" charset="0"/>
                              <a:ea typeface="Cambria Math" panose="02040503050406030204" pitchFamily="18" charset="0"/>
                            </a:rPr>
                            <m:t>𝝁</m:t>
                          </m:r>
                        </m:e>
                        <m:sub>
                          <m:r>
                            <a:rPr lang="en-US" b="1" i="1" smtClean="0">
                              <a:solidFill>
                                <a:schemeClr val="accent1"/>
                              </a:solidFill>
                              <a:latin typeface="Cambria Math" panose="02040503050406030204" pitchFamily="18" charset="0"/>
                              <a:ea typeface="Cambria Math" panose="02040503050406030204" pitchFamily="18" charset="0"/>
                            </a:rPr>
                            <m:t>𝟏</m:t>
                          </m:r>
                        </m:sub>
                      </m:sSub>
                    </m:oMath>
                  </m:oMathPara>
                </a14:m>
                <a:endParaRPr lang="en-US" b="1" dirty="0">
                  <a:solidFill>
                    <a:schemeClr val="accent1"/>
                  </a:solidFill>
                </a:endParaRPr>
              </a:p>
            </p:txBody>
          </p:sp>
        </mc:Choice>
        <mc:Fallback xmlns="">
          <p:sp>
            <p:nvSpPr>
              <p:cNvPr id="23" name="TextBox 22">
                <a:extLst>
                  <a:ext uri="{FF2B5EF4-FFF2-40B4-BE49-F238E27FC236}">
                    <a16:creationId xmlns:a16="http://schemas.microsoft.com/office/drawing/2014/main" id="{0B277A46-CB76-8343-8BC9-743B45EE11D8}"/>
                  </a:ext>
                </a:extLst>
              </p:cNvPr>
              <p:cNvSpPr txBox="1">
                <a:spLocks noRot="1" noChangeAspect="1" noMove="1" noResize="1" noEditPoints="1" noAdjustHandles="1" noChangeArrowheads="1" noChangeShapeType="1" noTextEdit="1"/>
              </p:cNvSpPr>
              <p:nvPr/>
            </p:nvSpPr>
            <p:spPr>
              <a:xfrm>
                <a:off x="1486854" y="4130633"/>
                <a:ext cx="752346" cy="369332"/>
              </a:xfrm>
              <a:prstGeom prst="rect">
                <a:avLst/>
              </a:prstGeom>
              <a:blipFill>
                <a:blip r:embed="rId5"/>
                <a:stretch>
                  <a:fillRect b="-6667"/>
                </a:stretch>
              </a:blipFill>
            </p:spPr>
            <p:txBody>
              <a:bodyPr/>
              <a:lstStyle/>
              <a:p>
                <a:r>
                  <a:rPr lang="en-US">
                    <a:noFill/>
                  </a:rPr>
                  <a:t> </a:t>
                </a:r>
              </a:p>
            </p:txBody>
          </p:sp>
        </mc:Fallback>
      </mc:AlternateContent>
      <p:cxnSp>
        <p:nvCxnSpPr>
          <p:cNvPr id="28" name="Straight Connector 27">
            <a:extLst>
              <a:ext uri="{FF2B5EF4-FFF2-40B4-BE49-F238E27FC236}">
                <a16:creationId xmlns:a16="http://schemas.microsoft.com/office/drawing/2014/main" id="{CCAE0E05-5B33-614E-90DD-BEEAADF55488}"/>
              </a:ext>
            </a:extLst>
          </p:cNvPr>
          <p:cNvCxnSpPr>
            <a:cxnSpLocks/>
          </p:cNvCxnSpPr>
          <p:nvPr/>
        </p:nvCxnSpPr>
        <p:spPr>
          <a:xfrm>
            <a:off x="7705379" y="2121841"/>
            <a:ext cx="0" cy="2614315"/>
          </a:xfrm>
          <a:prstGeom prst="line">
            <a:avLst/>
          </a:prstGeom>
          <a:ln w="22225">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0AD25498-FDBB-F343-9B60-54BCEE5EBC27}"/>
                  </a:ext>
                </a:extLst>
              </p:cNvPr>
              <p:cNvSpPr txBox="1"/>
              <p:nvPr/>
            </p:nvSpPr>
            <p:spPr>
              <a:xfrm>
                <a:off x="6814642" y="4130633"/>
                <a:ext cx="752346"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solidFill>
                                <a:schemeClr val="accent1"/>
                              </a:solidFill>
                              <a:latin typeface="Cambria Math" panose="02040503050406030204" pitchFamily="18" charset="0"/>
                            </a:rPr>
                          </m:ctrlPr>
                        </m:sSubPr>
                        <m:e>
                          <m:r>
                            <a:rPr lang="en-US" b="1" i="1">
                              <a:solidFill>
                                <a:schemeClr val="accent1"/>
                              </a:solidFill>
                              <a:latin typeface="Cambria Math" panose="02040503050406030204" pitchFamily="18" charset="0"/>
                              <a:ea typeface="Cambria Math" panose="02040503050406030204" pitchFamily="18" charset="0"/>
                            </a:rPr>
                            <m:t>𝝁</m:t>
                          </m:r>
                        </m:e>
                        <m:sub>
                          <m:r>
                            <a:rPr lang="en-US" b="1" i="1" smtClean="0">
                              <a:solidFill>
                                <a:schemeClr val="accent1"/>
                              </a:solidFill>
                              <a:latin typeface="Cambria Math" panose="02040503050406030204" pitchFamily="18" charset="0"/>
                              <a:ea typeface="Cambria Math" panose="02040503050406030204" pitchFamily="18" charset="0"/>
                            </a:rPr>
                            <m:t>𝟏</m:t>
                          </m:r>
                        </m:sub>
                      </m:sSub>
                    </m:oMath>
                  </m:oMathPara>
                </a14:m>
                <a:endParaRPr lang="en-US" b="1" dirty="0">
                  <a:solidFill>
                    <a:schemeClr val="accent1"/>
                  </a:solidFill>
                </a:endParaRPr>
              </a:p>
            </p:txBody>
          </p:sp>
        </mc:Choice>
        <mc:Fallback xmlns="">
          <p:sp>
            <p:nvSpPr>
              <p:cNvPr id="29" name="TextBox 28">
                <a:extLst>
                  <a:ext uri="{FF2B5EF4-FFF2-40B4-BE49-F238E27FC236}">
                    <a16:creationId xmlns:a16="http://schemas.microsoft.com/office/drawing/2014/main" id="{0AD25498-FDBB-F343-9B60-54BCEE5EBC27}"/>
                  </a:ext>
                </a:extLst>
              </p:cNvPr>
              <p:cNvSpPr txBox="1">
                <a:spLocks noRot="1" noChangeAspect="1" noMove="1" noResize="1" noEditPoints="1" noAdjustHandles="1" noChangeArrowheads="1" noChangeShapeType="1" noTextEdit="1"/>
              </p:cNvSpPr>
              <p:nvPr/>
            </p:nvSpPr>
            <p:spPr>
              <a:xfrm>
                <a:off x="6814642" y="4130633"/>
                <a:ext cx="752346" cy="369332"/>
              </a:xfrm>
              <a:prstGeom prst="rect">
                <a:avLst/>
              </a:prstGeom>
              <a:blipFill>
                <a:blip r:embed="rId6"/>
                <a:stretch>
                  <a:fillRect b="-6667"/>
                </a:stretch>
              </a:blipFill>
            </p:spPr>
            <p:txBody>
              <a:bodyPr/>
              <a:lstStyle/>
              <a:p>
                <a:r>
                  <a:rPr lang="en-US">
                    <a:noFill/>
                  </a:rPr>
                  <a:t> </a:t>
                </a:r>
              </a:p>
            </p:txBody>
          </p:sp>
        </mc:Fallback>
      </mc:AlternateContent>
      <p:cxnSp>
        <p:nvCxnSpPr>
          <p:cNvPr id="30" name="Straight Connector 29">
            <a:extLst>
              <a:ext uri="{FF2B5EF4-FFF2-40B4-BE49-F238E27FC236}">
                <a16:creationId xmlns:a16="http://schemas.microsoft.com/office/drawing/2014/main" id="{03654F29-13C2-8D47-8563-FD50E3E3C3BA}"/>
              </a:ext>
            </a:extLst>
          </p:cNvPr>
          <p:cNvCxnSpPr>
            <a:cxnSpLocks/>
          </p:cNvCxnSpPr>
          <p:nvPr/>
        </p:nvCxnSpPr>
        <p:spPr>
          <a:xfrm>
            <a:off x="9834453" y="2148939"/>
            <a:ext cx="0" cy="2614315"/>
          </a:xfrm>
          <a:prstGeom prst="line">
            <a:avLst/>
          </a:prstGeom>
          <a:ln w="22225">
            <a:solidFill>
              <a:schemeClr val="accent2"/>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94C644F4-B399-A649-A157-F446B026C259}"/>
                  </a:ext>
                </a:extLst>
              </p:cNvPr>
              <p:cNvSpPr txBox="1"/>
              <p:nvPr/>
            </p:nvSpPr>
            <p:spPr>
              <a:xfrm>
                <a:off x="9834453" y="4130633"/>
                <a:ext cx="752346"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solidFill>
                                <a:schemeClr val="accent2"/>
                              </a:solidFill>
                              <a:latin typeface="Cambria Math" panose="02040503050406030204" pitchFamily="18" charset="0"/>
                            </a:rPr>
                          </m:ctrlPr>
                        </m:sSubPr>
                        <m:e>
                          <m:r>
                            <a:rPr lang="en-US" b="1" i="1">
                              <a:solidFill>
                                <a:schemeClr val="accent2"/>
                              </a:solidFill>
                              <a:latin typeface="Cambria Math" panose="02040503050406030204" pitchFamily="18" charset="0"/>
                              <a:ea typeface="Cambria Math" panose="02040503050406030204" pitchFamily="18" charset="0"/>
                            </a:rPr>
                            <m:t>𝝁</m:t>
                          </m:r>
                        </m:e>
                        <m:sub>
                          <m:r>
                            <a:rPr lang="en-US" b="1" i="1" smtClean="0">
                              <a:solidFill>
                                <a:schemeClr val="accent2"/>
                              </a:solidFill>
                              <a:latin typeface="Cambria Math" panose="02040503050406030204" pitchFamily="18" charset="0"/>
                              <a:ea typeface="Cambria Math" panose="02040503050406030204" pitchFamily="18" charset="0"/>
                            </a:rPr>
                            <m:t>𝟐</m:t>
                          </m:r>
                        </m:sub>
                      </m:sSub>
                    </m:oMath>
                  </m:oMathPara>
                </a14:m>
                <a:endParaRPr lang="en-US" b="1" dirty="0">
                  <a:solidFill>
                    <a:schemeClr val="accent2"/>
                  </a:solidFill>
                </a:endParaRPr>
              </a:p>
            </p:txBody>
          </p:sp>
        </mc:Choice>
        <mc:Fallback xmlns="">
          <p:sp>
            <p:nvSpPr>
              <p:cNvPr id="31" name="TextBox 30">
                <a:extLst>
                  <a:ext uri="{FF2B5EF4-FFF2-40B4-BE49-F238E27FC236}">
                    <a16:creationId xmlns:a16="http://schemas.microsoft.com/office/drawing/2014/main" id="{94C644F4-B399-A649-A157-F446B026C259}"/>
                  </a:ext>
                </a:extLst>
              </p:cNvPr>
              <p:cNvSpPr txBox="1">
                <a:spLocks noRot="1" noChangeAspect="1" noMove="1" noResize="1" noEditPoints="1" noAdjustHandles="1" noChangeArrowheads="1" noChangeShapeType="1" noTextEdit="1"/>
              </p:cNvSpPr>
              <p:nvPr/>
            </p:nvSpPr>
            <p:spPr>
              <a:xfrm>
                <a:off x="9834453" y="4130633"/>
                <a:ext cx="752346" cy="369332"/>
              </a:xfrm>
              <a:prstGeom prst="rect">
                <a:avLst/>
              </a:prstGeom>
              <a:blipFill>
                <a:blip r:embed="rId7"/>
                <a:stretch>
                  <a:fillRect b="-6667"/>
                </a:stretch>
              </a:blipFill>
            </p:spPr>
            <p:txBody>
              <a:bodyPr/>
              <a:lstStyle/>
              <a:p>
                <a:r>
                  <a:rPr lang="en-US">
                    <a:noFill/>
                  </a:rPr>
                  <a:t> </a:t>
                </a:r>
              </a:p>
            </p:txBody>
          </p:sp>
        </mc:Fallback>
      </mc:AlternateContent>
      <p:cxnSp>
        <p:nvCxnSpPr>
          <p:cNvPr id="32" name="Straight Connector 31">
            <a:extLst>
              <a:ext uri="{FF2B5EF4-FFF2-40B4-BE49-F238E27FC236}">
                <a16:creationId xmlns:a16="http://schemas.microsoft.com/office/drawing/2014/main" id="{915B2522-D9A4-9744-8558-9BD9DD6F97E1}"/>
              </a:ext>
            </a:extLst>
          </p:cNvPr>
          <p:cNvCxnSpPr>
            <a:cxnSpLocks/>
          </p:cNvCxnSpPr>
          <p:nvPr/>
        </p:nvCxnSpPr>
        <p:spPr>
          <a:xfrm flipH="1">
            <a:off x="204267" y="4971393"/>
            <a:ext cx="4752047" cy="0"/>
          </a:xfrm>
          <a:prstGeom prst="line">
            <a:avLst/>
          </a:prstGeom>
          <a:ln w="19050">
            <a:solidFill>
              <a:schemeClr val="tx1"/>
            </a:solidFill>
            <a:prstDash val="solid"/>
            <a:headEnd type="arrow"/>
            <a:tailEnd type="arrow"/>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4340A868-A42E-EB42-A8A3-E662C2C23333}"/>
              </a:ext>
            </a:extLst>
          </p:cNvPr>
          <p:cNvCxnSpPr>
            <a:cxnSpLocks/>
          </p:cNvCxnSpPr>
          <p:nvPr/>
        </p:nvCxnSpPr>
        <p:spPr>
          <a:xfrm flipH="1">
            <a:off x="5572535" y="4971393"/>
            <a:ext cx="6539953" cy="0"/>
          </a:xfrm>
          <a:prstGeom prst="line">
            <a:avLst/>
          </a:prstGeom>
          <a:ln w="19050">
            <a:solidFill>
              <a:schemeClr val="tx1"/>
            </a:solidFill>
            <a:prstDash val="solid"/>
            <a:headEnd type="arrow"/>
            <a:tailEnd type="arrow"/>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89FBC98C-AEE3-7746-BDE3-5DE598455BC5}"/>
              </a:ext>
            </a:extLst>
          </p:cNvPr>
          <p:cNvSpPr txBox="1"/>
          <p:nvPr/>
        </p:nvSpPr>
        <p:spPr>
          <a:xfrm>
            <a:off x="2901367" y="3653989"/>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39" name="TextBox 38">
            <a:extLst>
              <a:ext uri="{FF2B5EF4-FFF2-40B4-BE49-F238E27FC236}">
                <a16:creationId xmlns:a16="http://schemas.microsoft.com/office/drawing/2014/main" id="{38C0DD17-18E6-4241-836A-E53E8B4C6FCE}"/>
              </a:ext>
            </a:extLst>
          </p:cNvPr>
          <p:cNvSpPr txBox="1"/>
          <p:nvPr/>
        </p:nvSpPr>
        <p:spPr>
          <a:xfrm>
            <a:off x="9920418" y="3659432"/>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25660865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24107</TotalTime>
  <Words>2606</Words>
  <Application>Microsoft Office PowerPoint</Application>
  <PresentationFormat>Widescreen</PresentationFormat>
  <Paragraphs>935</Paragraphs>
  <Slides>77</Slides>
  <Notes>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77</vt:i4>
      </vt:variant>
    </vt:vector>
  </HeadingPairs>
  <TitlesOfParts>
    <vt:vector size="84" baseType="lpstr">
      <vt:lpstr>Arial</vt:lpstr>
      <vt:lpstr>Calibri</vt:lpstr>
      <vt:lpstr>Calibri Light</vt:lpstr>
      <vt:lpstr>Cambria Math</vt:lpstr>
      <vt:lpstr>Ebrima</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EricKim</dc:creator>
  <cp:lastModifiedBy>Kim Eric</cp:lastModifiedBy>
  <cp:revision>127</cp:revision>
  <dcterms:created xsi:type="dcterms:W3CDTF">2019-06-09T22:06:01Z</dcterms:created>
  <dcterms:modified xsi:type="dcterms:W3CDTF">2019-10-09T02:34:59Z</dcterms:modified>
</cp:coreProperties>
</file>